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3E93F4-8B77-41F6-9261-BCB3A4BE722B}">
  <a:tblStyle styleId="{5D3E93F4-8B77-41F6-9261-BCB3A4BE722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2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487282b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487282b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7d0afdc29_2_12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f7d0afdc29_2_12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7d0afdc29_2_13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f7d0afdc29_2_13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7d0afdc29_2_13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f7d0afdc29_2_13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7d0afdc29_2_14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f7d0afdc29_2_143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7d0afdc29_2_14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f7d0afdc29_2_14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7d0afdc29_2_15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f7d0afdc29_2_151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7d0afdc29_2_15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f7d0afdc29_2_15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7d0afdc29_2_16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f7d0afdc29_2_16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7d0afdc29_2_16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f7d0afdc29_2_16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7d0afdc29_2_7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f7d0afdc29_2_7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7d0afdc29_2_8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f7d0afdc29_2_8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7d0afdc29_2_8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f7d0afdc29_2_84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7d0afdc29_2_9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f7d0afdc29_2_93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7d0afdc29_2_10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7d0afdc29_2_10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7d0afdc29_2_10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f7d0afdc29_2_10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7d0afdc29_2_11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f7d0afdc29_2_11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7d0afdc29_2_12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f7d0afdc29_2_12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701925" y="1597819"/>
            <a:ext cx="48006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/>
            </a:lvl1pPr>
            <a:lvl2pPr lvl="1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lvl="5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lvl="6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lvl="7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lvl="8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693989" y="1200151"/>
            <a:ext cx="6326187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693988" y="1200151"/>
            <a:ext cx="30861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5932489" y="1200151"/>
            <a:ext cx="3087687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4159846" y="-265707"/>
            <a:ext cx="3394472" cy="6326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6035278" y="1609726"/>
            <a:ext cx="4388644" cy="1581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95985" y="103983"/>
            <a:ext cx="4388644" cy="45926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693989" y="1200151"/>
            <a:ext cx="6326187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sites.google.com/view/ludmilalarchyk-com/%D0%B8%D1%81%D1%82%D0%BE%D1%80%D0%B8%D1%8F-%D0%BD%D0%BE%D0%B2%D0%BE%D0%B3%D0%BE-%D0%B2%D1%80%D0%B5%D0%BC%D0%B5%D0%BD%D0%B8-xix-%D0%BD%D0%B0%D1%87%D0%B0%D0%BB%D0%BE-xx/6-%D0%B5%D0%B2%D1%80%D0%BE%D0%BF%D0%B5%D0%B9%D1%81%D0%BA%D0%B8%D0%B5-%D1%80%D0%B5%D0%B2%D0%BE%D0%BB%D1%8E%D1%86%D0%B8%D0%B8-1848-1849-%D0%B3%D0%B3-%D0%B8-%D0%B8%D1%85-%D0%B8%D1%82%D0%BE%D0%B3%D0%B8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599075" y="298992"/>
            <a:ext cx="8390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599075" y="2022275"/>
            <a:ext cx="8352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58025" y="3453325"/>
            <a:ext cx="90321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b="1" lang="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Всемирной истории</a:t>
            </a: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b="1" lang="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Европейские революции 1848—1849 гг. и их итоги</a:t>
            </a:r>
            <a:r>
              <a:rPr b="1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 b="6834" l="8978" r="14926" t="6394"/>
          <a:stretch/>
        </p:blipFill>
        <p:spPr>
          <a:xfrm>
            <a:off x="89502" y="56782"/>
            <a:ext cx="8964996" cy="499924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4"/>
          <p:cNvSpPr/>
          <p:nvPr/>
        </p:nvSpPr>
        <p:spPr>
          <a:xfrm>
            <a:off x="1428675" y="1023025"/>
            <a:ext cx="62286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2E5FF"/>
                </a:solidFill>
                <a:latin typeface="Arial"/>
                <a:ea typeface="Arial"/>
                <a:cs typeface="Arial"/>
                <a:sym typeface="Arial"/>
              </a:rPr>
              <a:t>Выяснить особенности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2E5FF"/>
                </a:solidFill>
                <a:latin typeface="Arial"/>
                <a:ea typeface="Arial"/>
                <a:cs typeface="Arial"/>
                <a:sym typeface="Arial"/>
              </a:rPr>
              <a:t> революции в каждой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2E5FF"/>
                </a:solidFill>
                <a:latin typeface="Arial"/>
                <a:ea typeface="Arial"/>
                <a:cs typeface="Arial"/>
                <a:sym typeface="Arial"/>
              </a:rPr>
              <a:t>стране.</a:t>
            </a:r>
            <a:endParaRPr b="1" sz="4100">
              <a:solidFill>
                <a:srgbClr val="F2E5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2E5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u="sng">
                <a:solidFill>
                  <a:schemeClr val="hlink"/>
                </a:solidFill>
                <a:hlinkClick r:id="rId4"/>
              </a:rPr>
              <a:t>(дополнительная информация)</a:t>
            </a:r>
            <a:endParaRPr b="1" sz="3000">
              <a:solidFill>
                <a:srgbClr val="F2E5FF"/>
              </a:solidFill>
            </a:endParaRPr>
          </a:p>
        </p:txBody>
      </p:sp>
      <p:sp>
        <p:nvSpPr>
          <p:cNvPr id="192" name="Google Shape;192;p34"/>
          <p:cNvSpPr/>
          <p:nvPr/>
        </p:nvSpPr>
        <p:spPr>
          <a:xfrm>
            <a:off x="1143001" y="-23024"/>
            <a:ext cx="6857999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C0EDFF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p35"/>
          <p:cNvGraphicFramePr/>
          <p:nvPr/>
        </p:nvGraphicFramePr>
        <p:xfrm>
          <a:off x="0" y="24628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CDF1FF"/>
                    </a:gs>
                    <a:gs pos="35000">
                      <a:srgbClr val="DAF6FF"/>
                    </a:gs>
                    <a:gs pos="100000">
                      <a:srgbClr val="EFF9FF"/>
                    </a:gs>
                  </a:gsLst>
                  <a:lin ang="16200000" scaled="0"/>
                </a:gradFill>
                <a:tableStyleId>{5D3E93F4-8B77-41F6-9261-BCB3A4BE722B}</a:tableStyleId>
              </a:tblPr>
              <a:tblGrid>
                <a:gridCol w="1697850"/>
                <a:gridCol w="1794025"/>
                <a:gridCol w="2952300"/>
                <a:gridCol w="2699775"/>
              </a:tblGrid>
              <a:tr h="473100">
                <a:tc>
                  <a:txBody>
                    <a:bodyPr/>
                    <a:lstStyle/>
                    <a:p>
                      <a:pPr indent="-266700" lvl="0" marL="2667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Вопросы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Италия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Австрия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Германия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Причины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  <a:tr h="82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Цели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  <a:tr h="170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Завоевания  революции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  <a:tr h="123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Итоги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36"/>
          <p:cNvGraphicFramePr/>
          <p:nvPr/>
        </p:nvGraphicFramePr>
        <p:xfrm>
          <a:off x="1" y="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{5D3E93F4-8B77-41F6-9261-BCB3A4BE722B}</a:tableStyleId>
              </a:tblPr>
              <a:tblGrid>
                <a:gridCol w="1669100"/>
                <a:gridCol w="2052300"/>
                <a:gridCol w="2722800"/>
                <a:gridCol w="2699775"/>
              </a:tblGrid>
              <a:tr h="481275">
                <a:tc>
                  <a:txBody>
                    <a:bodyPr/>
                    <a:lstStyle/>
                    <a:p>
                      <a:pPr indent="-266700" lvl="0" marL="2667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Вопросы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Италия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Австрия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Германия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Причины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раздробленность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стремление к национальной независимости народов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раздробленность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  <a:tr h="83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Цели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  <a:tr h="173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Завоевания  революции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  <a:tr h="125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Итоги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37"/>
          <p:cNvGraphicFramePr/>
          <p:nvPr/>
        </p:nvGraphicFramePr>
        <p:xfrm>
          <a:off x="0" y="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{5D3E93F4-8B77-41F6-9261-BCB3A4BE722B}</a:tableStyleId>
              </a:tblPr>
              <a:tblGrid>
                <a:gridCol w="1669100"/>
                <a:gridCol w="2052300"/>
                <a:gridCol w="2722800"/>
                <a:gridCol w="2699775"/>
              </a:tblGrid>
              <a:tr h="480950">
                <a:tc>
                  <a:txBody>
                    <a:bodyPr/>
                    <a:lstStyle/>
                    <a:p>
                      <a:pPr indent="-266700" lvl="0" marL="2667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Вопросы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Италия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Австрия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Германия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82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Причины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раздробленность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стремление к национальной независимости народов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раздробленность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84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Цели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развитие капитализма;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объединение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развитие  капитализма;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национальное освобождение народов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развитие капитализма;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объединение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73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Завоевания  революции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25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Итоги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38"/>
          <p:cNvGraphicFramePr/>
          <p:nvPr/>
        </p:nvGraphicFramePr>
        <p:xfrm>
          <a:off x="0" y="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{5D3E93F4-8B77-41F6-9261-BCB3A4BE722B}</a:tableStyleId>
              </a:tblPr>
              <a:tblGrid>
                <a:gridCol w="1669100"/>
                <a:gridCol w="2052300"/>
                <a:gridCol w="2722800"/>
                <a:gridCol w="2699775"/>
              </a:tblGrid>
              <a:tr h="477750">
                <a:tc>
                  <a:txBody>
                    <a:bodyPr/>
                    <a:lstStyle/>
                    <a:p>
                      <a:pPr indent="-266700" lvl="0" marL="2667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Вопросы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Италия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Австрия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Германия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Причины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раздробленность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стремление к национальной независимости народов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раздробленность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  <a:tr h="83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Цели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развитие капитализма;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объединение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развитие  капитализма;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национальное освобождение народов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развитие капитализма;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объединение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  <a:tr h="199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Завоевания  революции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принятие Конституции;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провозглашение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республики в Риме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принятие Конституции; 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введение демократических прав;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создание самостоятельного венгерского правительства;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упразднение феодальных налогов;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провозглашение политических свобод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создание парламентов;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Франкфуртское национальное собрание;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принятие Конституции, объединяющей Германию </a:t>
                      </a:r>
                      <a:br>
                        <a:rPr b="1" lang="ru" sz="1200" u="none" cap="none" strike="noStrike"/>
                      </a:br>
                      <a:r>
                        <a:rPr b="1" lang="ru" sz="1200" u="none" cap="none" strike="noStrike"/>
                        <a:t>в единую страну;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провозглашение прав человека, свободы, равенства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  <a:tr h="124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Итоги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D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39"/>
          <p:cNvGraphicFramePr/>
          <p:nvPr/>
        </p:nvGraphicFramePr>
        <p:xfrm>
          <a:off x="0" y="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{5D3E93F4-8B77-41F6-9261-BCB3A4BE722B}</a:tableStyleId>
              </a:tblPr>
              <a:tblGrid>
                <a:gridCol w="1669100"/>
                <a:gridCol w="2052300"/>
                <a:gridCol w="2722800"/>
                <a:gridCol w="2699775"/>
              </a:tblGrid>
              <a:tr h="452550">
                <a:tc>
                  <a:txBody>
                    <a:bodyPr/>
                    <a:lstStyle/>
                    <a:p>
                      <a:pPr indent="-266700" lvl="0" marL="2667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Вопросы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Италия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Австрия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7700E9"/>
                          </a:solidFill>
                        </a:rPr>
                        <a:t>Германия</a:t>
                      </a:r>
                      <a:endParaRPr sz="1500" u="none" cap="none" strike="noStrike">
                        <a:solidFill>
                          <a:srgbClr val="7700E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Причины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раздробленность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стремление к национальной независимости народов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раздробленность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</a:tr>
              <a:tr h="80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Цели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развитие капитализма;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объединение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развитие  капитализма;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национальное освобождение народов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развитие капитализма;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объединение страны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</a:tr>
              <a:tr h="192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Завоевания  революции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принятие Конституции;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провозглашение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республики в Риме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принятие Конституции; введение демократических прав;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создание самостоятельного венгерского правительства;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упразднение феодальных налогов;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провозглашение политических свобод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создание парламентов;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Франкфуртское национальное собрание;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принятие Конституции, объединяющей Германию </a:t>
                      </a:r>
                      <a:br>
                        <a:rPr b="1" lang="ru" sz="1200" u="none" cap="none" strike="noStrike"/>
                      </a:br>
                      <a:r>
                        <a:rPr b="1" lang="ru" sz="1200" u="none" cap="none" strike="noStrike"/>
                        <a:t>в единую страну;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провозглашение прав человека, свободы, равенства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</a:tr>
              <a:tr h="118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/>
                        <a:t>  Итоги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поражение революции;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сохранение раздробленности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поражение революции;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отмена Конституции;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создание Австро-Венгерской империи;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нерешенность национального вопроса 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поражение революции;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роспуск парламента; 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/>
                        <a:t>сохранение раздробленности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F1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/>
          <p:nvPr/>
        </p:nvSpPr>
        <p:spPr>
          <a:xfrm>
            <a:off x="1143000" y="10705"/>
            <a:ext cx="6858000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C0EDFF"/>
                </a:solidFill>
                <a:latin typeface="Arial"/>
                <a:ea typeface="Arial"/>
                <a:cs typeface="Arial"/>
                <a:sym typeface="Arial"/>
              </a:rPr>
              <a:t>Практическое задание!</a:t>
            </a:r>
            <a:endParaRPr sz="1100"/>
          </a:p>
        </p:txBody>
      </p:sp>
      <p:sp>
        <p:nvSpPr>
          <p:cNvPr id="223" name="Google Shape;223;p40"/>
          <p:cNvSpPr/>
          <p:nvPr/>
        </p:nvSpPr>
        <p:spPr>
          <a:xfrm>
            <a:off x="143550" y="846475"/>
            <a:ext cx="8856900" cy="3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Сделайте вывод о том,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были ли общие черты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у этих революций, 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проанализировав: состав 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участников, средства борьбы, характер революций, результаты.</a:t>
            </a: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1"/>
          <p:cNvSpPr txBox="1"/>
          <p:nvPr>
            <p:ph type="title"/>
          </p:nvPr>
        </p:nvSpPr>
        <p:spPr>
          <a:xfrm>
            <a:off x="1493658" y="0"/>
            <a:ext cx="6172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7030A0"/>
                </a:solidFill>
              </a:rPr>
              <a:t>Общие черты революций:</a:t>
            </a:r>
            <a:endParaRPr sz="1100"/>
          </a:p>
        </p:txBody>
      </p:sp>
      <p:sp>
        <p:nvSpPr>
          <p:cNvPr id="230" name="Google Shape;230;p41"/>
          <p:cNvSpPr txBox="1"/>
          <p:nvPr>
            <p:ph idx="1" type="body"/>
          </p:nvPr>
        </p:nvSpPr>
        <p:spPr>
          <a:xfrm>
            <a:off x="232275" y="820638"/>
            <a:ext cx="8694966" cy="25387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b="1" lang="ru" sz="2700">
                <a:solidFill>
                  <a:schemeClr val="dk1"/>
                </a:solidFill>
              </a:rPr>
              <a:t>одинаковый состав участников;</a:t>
            </a:r>
            <a:endParaRPr sz="1100"/>
          </a:p>
          <a:p>
            <a:pPr indent="-247650" lvl="0" marL="254000" rtl="0" algn="l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b="1" lang="ru" sz="2700">
                <a:solidFill>
                  <a:schemeClr val="dk1"/>
                </a:solidFill>
              </a:rPr>
              <a:t> революционные средства борьбы;</a:t>
            </a:r>
            <a:endParaRPr sz="1100"/>
          </a:p>
          <a:p>
            <a:pPr indent="-247650" lvl="0" marL="254000" rtl="0" algn="l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b="1" lang="ru" sz="2700">
                <a:solidFill>
                  <a:schemeClr val="dk1"/>
                </a:solidFill>
              </a:rPr>
              <a:t> характер буржуазно-демократический;</a:t>
            </a:r>
            <a:endParaRPr sz="1100"/>
          </a:p>
          <a:p>
            <a:pPr indent="-247650" lvl="0" marL="254000" rtl="0" algn="l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b="1" lang="ru" sz="2700">
                <a:solidFill>
                  <a:schemeClr val="dk1"/>
                </a:solidFill>
              </a:rPr>
              <a:t> подавлены;</a:t>
            </a:r>
            <a:endParaRPr sz="1100"/>
          </a:p>
          <a:p>
            <a:pPr indent="-247650" lvl="0" marL="254000" rtl="0" algn="l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b="1" lang="ru" sz="2700">
                <a:solidFill>
                  <a:schemeClr val="dk1"/>
                </a:solidFill>
              </a:rPr>
              <a:t> целей не достигли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Admin\Рабочий стол\Революции 1848 1849г в Италии Австрийской империи      Германии      9 класс\93119980_prekrasnaya_rabota.gif" id="235" name="Google Shape;23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8823" y="303498"/>
            <a:ext cx="5855242" cy="4590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1169622" y="1005576"/>
            <a:ext cx="6858000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3939AC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3B0074"/>
                </a:solidFill>
                <a:latin typeface="Arial"/>
                <a:ea typeface="Arial"/>
                <a:cs typeface="Arial"/>
                <a:sym typeface="Arial"/>
              </a:rPr>
              <a:t>§ 6,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3B0074"/>
                </a:solidFill>
                <a:latin typeface="Arial"/>
                <a:ea typeface="Arial"/>
                <a:cs typeface="Arial"/>
                <a:sym typeface="Arial"/>
              </a:rPr>
              <a:t>СОЗДАТЬ ЛЭПБУК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3B0074"/>
                </a:solidFill>
                <a:latin typeface="Arial"/>
                <a:ea typeface="Arial"/>
                <a:cs typeface="Arial"/>
                <a:sym typeface="Arial"/>
              </a:rPr>
              <a:t>ПО ТЕМЕ ПАРАГРАФА</a:t>
            </a:r>
            <a:endParaRPr b="1" i="0" sz="4100" u="none" cap="none" strike="noStrike">
              <a:solidFill>
                <a:srgbClr val="3B00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197514" y="573528"/>
            <a:ext cx="8802978" cy="36009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F3F9FE"/>
                </a:solidFill>
                <a:latin typeface="Arial"/>
                <a:ea typeface="Arial"/>
                <a:cs typeface="Arial"/>
                <a:sym typeface="Arial"/>
              </a:rPr>
              <a:t>Вспомните: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b="0" i="0" lang="ru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какую стадию развития капитализма вступили страны Западной Европы в XIX- начале XXв.?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b="0" i="0" lang="ru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Назовите основные классы капиталистического общества.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b="0" i="0" lang="ru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 вы понимаете под финансовой олигархией?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b="0" i="0" lang="ru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что была направлена внешняя политика европейских государств?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b="0" i="0" lang="ru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господство монополий отражалось на положении беднейших слоёв населения?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b="0" i="0" lang="ru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чём отличие эволюционного пути развития от революционного?</a:t>
            </a:r>
            <a:endParaRPr b="0" i="0" sz="4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data:image/jpeg;base64,/9j/4AAQSkZJRgABAQAAAQABAAD/2wCEAAkGBxQTEhUUExQWFhQXGR4YGRgXFx0eHxoYGhwdHRsfHBgfHiggGB8nHBgdITEhJSkrLi4uGx8zODQsNygtLisBCgoKDg0OGxAQGiwkHyQsLywsLCwsLCwsLCwsLCwsLCwsLCwsLCwsLCwsLCwsLCwsLCwsLCwsLCwsLCwsLCwsLP/AABEIAMgA/AMBIgACEQEDEQH/xAAcAAABBQEBAQAAAAAAAAAAAAAFAAMEBgcCAQj/xABKEAABAgQDBAUGDAUDAwQDAAABAhEAAxIhBDFBBSJRYQYTMnGBFlSRobHwFCMzQnOSk7PB0dPhUlNiZPFDcoIVNER0oqPEByRj/8QAGQEAAwEBAQAAAAAAAAAAAAAAAAECAwQF/8QAMBEAAgIBAwIDBgYDAQAAAAAAAAECERIDITEEURRB8BMiMmFioUJScYGx0SPB4QX/2gAMAwEAAhEDEQA/ANh2rtISEpJStZWqhKUM7sVfOIDMk6wLHSxP8iZ9eRrl/rR70xG7Is/xircfiJ0YpMNKT1YsaSUl6pakq/izUm5F7urjdcznhW3JO5tY6VA5SJv15H60dDpR/bzfrSP1oxjZeKQCoEh6qEizkVEeoFJMHkENz9/wjKXUY/hFuaUek39vO+tJ/WheUv8AbzvrSf1YzdKrZQ9LW0ZvrPpHuaF5S/28760n9WF5Snzad9aT+rFDCxwjsLifG/T92On3Lz5S/wBtO+tJ/VheUv8AbTvrSf1Yo3XAA8fGODO5e2Dxv0/dhXzL35T/ANvO+tJ/WheVH9vN+tJ/WigLWeFojzO5u4CGusv8P3Cn3NG8qR5vN+tI/WheVH9vN+tI/WjLVrzBHMDjn647lLSTkOBH5RXi/pFuah5T/wBvN+tI/WheU39vO+tJ/WihS5YOlo6VLbQRHjfp+7HT7l78qP7eb9aT+tC8p/7ed9aT+rFDMhKu/wAPyjgYT3YQeOX5Qpl/PSb+3nfWk/rRyelY/kTfryP1ood/f8RDczBJN9Xv3weOXnEKfc0DyrT/ACJn15H60I9LB/ImfXkfrRnIwdIbMZuR45NDXVDJhn/CPyivGr8oYs0rysT/ACZn15H60LysT/ImfXkfrRlWI2ckuQCPd/bEAYS90gt3fj3Ra6qL8idzZfKsfyJv15H60e+VI/kTfrSP1oyKVhEE6fv4WgnJwwSBkc/8N4xD6xL8I1ZpY6T/ANvN+tJ/Vjzyo/t5v1pH60Z3UBo3h+0cqpOvoaJ8b9P3Y6fc0bypHm8368j9aF5Ujzeb9aR+tGczcODxMeokgf4EHjl+UKfc0XysQCkLlTUBaqApRlkBRBIBpmEhwk6QflzAoAjIxjW2A2FLecSMu6dGs7GPxKO4R1QnnBSqrBA3pcl/g44zSPTJnaaxlW09nKQyhYjsrIfdBsFD5wtmbgG/zqdX6VZ4f6U/czYzrYuLOJws6sDcMxCTxAdjyybvT6MOrk44tcf9LgrsqkzBHrAsBpgIKpZ4Ak1J4pueJTzAdJqTjZf8YTa/K7bxOV+LG4h5eyimUgqKjYELAYpLaDMf7T/x4QHpUhdSQK1fwsEzQ7ugtZf9Izu1zTGN58kyiHOs5kg+Hv4iHUqfMf5gZJxNQqAcHJhrrlkbXB4GJkmfk49XuIykqJRKKm0525w4mZb9z+OUMLIIt7Y9BtpGbRQioPct48o7Sse5hlUxo9EzXKCgH0d149W2toh9ZvP7Hh74UMlH1e94MWKxmfJBGV+PGGpam0HvyaHUILlhZ+EOCQk8jyaK4Aek4xIsR6BEnrkq/eIJwzAWD8vyj2UkvrEOKBE4p4WjlSzzjxBbWEqaIzopHYWPcRyJr6WhorfT8Y4Qkj5rc4YyZUOEMzJd7DwYR6h7Q5E7jBk8Ecu9/Hl6IaQaz2Unwg0UWv6IYmyAdItTJoHzMGALW9kcS0qA3vD3Z4IKBA/OPSXh5MKIhmJhvrUtw8DEnqTxhKkDg8K0JojJxwjz4Y/P0Ql4b08/2jnqOQbi3jFe6Lc92nMfCH/1Mj2TvyjX9jfIo7hGO49aThV06YmQD3gTo2LY3yKO4R6uiq0o/v8AyJcg/pVnhvpT9zNjPdiyurlTEi1RUrgwUCQ3Nj4F40LpUHOG+mP3M2M7nYWZh3tXLvvCxFgLsOWY495PP1u+K9cmmn5sdw2PV1snDkEpXICidQod9/3PoidIMOgSwuWUrlrUzEWdXO9JHMMWY51DzZ09BnYakZyQlxcDVidCwLcWiHs5Ck4TEgEg9bUCCHzWR3ZacOccsdnZT3REUUyFVKWrfztZTDvN8g7udXziXIxCZiXTSRlb0e/4xSZlTl1MSbMfw077xNwG2FSyEEOl+Vtc3fj+0dctK1ZgXGWSImSlcb6xXP8Aq7KTok6l9GNuTOBxJ5QSG0APG1zyyHHKOeWnIaYbMkU8PVECZbRvd48lY8628Yk9XWl37oz3XIyHXqb+ENTZiVG9tCb+yCHwZuB8Yh4mWHy/xFJoKJMhCvmqC20BvHJxO8xQoaOfe0RZEspukkcAGiWvGTrOEEWzF/TE0AirUHwhddoYjYnFIIdik62v6BHEi6g2urw67gThO9Ee1jSF8HUnnHYlcRGewzpC+V/f947luTyjxLcI7E0xLKQ6FAc44K4QXHkwu14mhiE2PK4bVLdoRBH7wUB0oPDQcPb8IdBMePyhiIWE2kmZMWgWUjNJZ8gXZy4vmLRMOkVvbuwzMmlctBJLKJSQFBeVjmbAeLwa2TIndRLKiZhZi4CVOCQeRya4HfFzUHvF/saS0pRipPhjy0uXaIeLWgAhZAcHM6ZHwuB4gZw5N2pKCygrCVJDkG3GwfM204jjFexEz4VMC6aUJcJLOW+cTZr3ysG1vFaem7uXBiznZSKcHNSAAPhGGU7MSSMQD4bo9fdG97G+RR3CMYxVIwykpAYT8N/9j8vXGz7G+RR3CPW05ZaafrkmPIO6VG+H+lP3M2KHI2wicJ0sA0iWSk33hSQWBGhDNfwNovnSv/x/pT9zNjNcCJChNmygkEoIUwyJSXLfMN78o5etjFqLfrc003uyavB0dSZVlkcPi3SAQ6VMUuzAggh8jDc2YOrWhihbVUKDfxVMrKYHUzgDgQI7+HzETJKaSU2BLFVVRYsoWCk2LG5TVwh3a0qVNlzShTqSsKdBcoISzpYgh6WN23S+RjhV5KzV1RQPgFQ33W+VKmYZZXH+REeRswINR3udGt2e552vBWVijMKqCsjUvb397RGxOICbKBfmxF/Yc49FN8HKQjhAk1Arzc39bs3taHFYlVQASVKyBJcWdmBABLkAA52a7R3h1VncDcXexyy9/GH8Ns4LmAEOGNnLdk+jj4QX3AfwO1EkAOdAHzOWjcfYHOpJydoqSzG2vIe/4QM2ngTLKVEu2S86xdntdTE317+3zs7FOQTYGw5qzsTc7t8r3IyiJQT3QBuT0gXLd0u5ydwOMTZvSGWz9WlWt3GngIEUA5XEPlSAGYPGDhF+QZMlS9oy1q3JSwnUguAe4+MWfZGBlzZVRCiSSMmIb2mKjJlpJzbQtw8Pxg5hcRSmlClAcAf3jHWi2vd2NIPuhjEYWWlbKcsbUpz/ACMdycbKA7Ckr4F/wF4bJDl1C+Ytfwjr4Qnss4h1fIrG5u1Fvluw7JxjjKIpIJ4jje8NYYpXdrOQDxpLa8wfVA4qgsInGd8cma5uD3iG0yx+EdS1CIpDsdlK4w4tTiGwdYVY/KFQJnqlNpHPWci0OoVyjluUIZyFx2I9lynIELakwS2QhNazcuSEpTfeKjZnGT+h4S950hk+RIlKAcOfZ78ojbWxcqVIXLQ5K0qpAV/Ebl2NIctkXdgFEgGoJ2piTMoExiFMqlIYZ8iX3T3MdQRBWXs9MuUpa/k0pUtkiokM5YXCiXIe4ucwQE7rRUXcmGVqiibTw5WoElS+JAuo2Y5uQWLF78uymdgzNSAlL0i3ZBf2vyH5RcdoIQOrZIDh2F3sDYm574F46SxTZQDEGkkC1+5+ZtG/ts9qMmhmXPWrCTAsENiMMzhIzE98j3aRuGxvkUdwjEv/ABZgdwMRhx2nYj4QkjNvmg+PKNt2N8ijuEd8PgXrzCPIP6UBzhh//Y/czYyfots0p+Fm4YkAcqT7AAPCNV6YLpEg8Jij6JE6KN0fUlaJykntISSHS6akkiqklILF+4iObrW1FevM00+WMSdpqlTJEpQcTUi5F6h2nL2zTpx4x7isFhhLmpSQCgJdDlkkKcEJNhmDwD6OSYWOQOtw6m7AKbA5mlmB7vSTHuLTRMxZFiepc5ksHuXHDiG5RwpcV63LbBmDlSpM1pagtBSLhLAKJL555P8A4jvHYeWuelCxQmmomkdp90aZl4YmiXWQZSjnk9/FrjhaOZUlB/0lAPlSQ/iBcnidAY6afffuZWrHpWFRKUtKCKQpgpwHAAv33fllHWBKevRdJuXYvmks/DLOOF4QMWkHW4AuL8b62fhnlA6ZhwkuqWtOhIBcPyF87w47iYTwC19X1SiCOpqBIFlGYwucxcZ5+uAeHAS1gQPWASLkNqxe4uHzMG0KJqu7opBzIFQUbXJyI4jmYhzKLgBwpSuDCpyGsMwQOYA0Ai4MTHsJiAoEjQ8PfQxIVnZ3Hv4Z5RX5aVS1bnZUQCHLN78BlY3YwW682v7+nvhSiSOqmF7e+uWsTsBMVSXUg8iL+2BE3GgJcHeOQv7Bk4/zDWHxoLBZILi51FvfOJcbQWF58pTuUvdxSkW8QQ3e8cKWoJKgpaSEk0rSohTZJdWRNmY66w5Lm0oclgNTw5l/xhjEdIsOEkLU4IYpCVGr0hj+8Sk7qhhTHTxLkqmODuuDch2s5GhsH5w30dmvJCQgpSlKWUSCFvmQQc3z5mKVg5oxc8JCRKlpBIbVgSmpTuokkFsrFhcmNFwRFAISEuHIA+cbnLO5z1hasVCNFD0NKsXAv3w6VCPOsjlsY2jFg9pJ/wAeyHa0n3y744VM/pf37oYSxezcOf5Q6AmpVwj0qLRxLsOHKHZk4JBKiwa5iSrOpcxvbDE6cFhRSAtVVJvYMLVEcLlnHa5l6/tXaUyYSlDplgOWsVgWO89kvwbLUGJGzB8TQUEBamIdrBgVEaghQAGRF2Zo09njuK7dEnZa0KUpQSCSqkEs1VKlP/V2QO8Dg8dYqesyjNUCoqkISuk5XdZpfm1gTeOUKKWSGKkmogaOFi/DMc884dRLpABJpAA4Eh/F/VyIhuVMaB/SHbCJfVhLq3R2QAWtlcEuH9OugdO2R1qFLlKVLpKVILCp3zu2ot3wW6Qj5NiU3LkPy4avzc5l7QFrIJBUc+LM4OhV6DyEawjFx4JbdhJOIlrwiiiWUHrsNUbMtX/7DqDHlwFmjbtjfIo7hGIJWThZjk/9xh7HS2I55s2QGkbfsb5FHcI79JVppeuRJ2wX0xS4kDjMUP8A4J0YrgxMSgiVdamS5FJCRUqluySLp3qWCQBoY2rpj2ZH0ivuJ0ZLI2diAlBTMANiQrfYFJDhVqiQGsNeVo6iSSVjjyybg55mhNn5pLhF7AvrfNiBxMd7UKlHEUqQRShwbEEEPlxDu7aAHMgHJmWlLOHVQkllIO9QVFwsgghr5HhaCc3aYIICyCqihE4EVXSWuA9y7gqt3mOLCnaL8gXInySshJnONF5MNAHyNvfPraOOlpUK+stcMogDSxFzxvk8KSUpUKpVJWHuXLZuCblySOUN7RkGYoS0pc3JvmAQ/osctI191S+RFE7ZOPlKfq67h9+5Vpyb94fUyik1Oy0OLHUnLSBeFwxw5MtQYpSkKtqpyz62pz4c4cMwJWhKWAqBtmWL9p97u8XhUm7QcBgyELZdtQKRuuNVJ4gvZ2z4vAvEBlliApRccCoD2aNwLjnEkYsy0qWntUVM1nKyouP+Rh3ak24UM0kOGsxYWOjXL/0+MCi1ITIe1A6CpFrO3iCHEMSto9YySKVEtyLcNRmYl4khQUwAHC2YDW1JsPVEI7PcKI9ls7273Fo2TVbksnS8EPQRk2vhyPoj1eGlgmtQAe7kahgz3f2xEqVJDlSgcmGoqLO/ebd8DlS1zlVKcDir8sv8QfNvYvT0p6jqKskdIsU4TKkrKgQSadSTlzbxaB8vZa1NUaO659UFMJgwgWuWzb1d0FsDshc0VdiWHJUeAzYaxlPqFBbHsaP/AJ0NOOWtz2HOi+zUpSVCoJyYG6jqSob2oDBnaLMma1shkBAbDTRLQAk5D1m/45w6doJ1Ivf1RjK5cnl601ObaChmB7+/rjpJ7/VAqXjkZ1N3/wCIly8ahgavb+UZuLMyVXfujtKn/eInwyXmFC3v4cYSdpyyQmsOW48uXMemJpjJ/WAAkkAC5JsGHsgDisciesuPi5YfeLBT/OI0GeZc8Bq5t3HyxKAO8VKASA+epPh6/ULTiRUps6QM8mPfcxrp6e1kNhghAXVT3DQXtu8dL2GkMYvHEFAAKnYkkEWtcji3+LRHw6ci/wA61RcbztrfPuiNj6nSajvEDuFnyD5B/CKUdyglgsTYOVE2DqLd4AHMPq8NY3apEpcyWm6QCzgO7NdieeURMJJXuubEuchxPDw9MJWLSlpRe5AOe6CLVWZnSoO+ohYKxWyftcA0KJyGpZwWfwf2xXZaKlG9g7M/EGxccMn4wW2viQRLuBZ87WAPFj3awP2PNlrniUsNLXWCoizgWBOmRi4e7FsdWyXgwr4JMKnc4jD5knzm75XDG3GN12N8ijuEYziZCEYMhBznYZSrvvUzhn3ARs2xvkUdwju0pKWmmvn/ACLHGTQP6U54b6Y/czYyLY01XwzEpJtuMO4Am/8Ay9sa50sP/b/Sn7mdGR7FviJ6+YDeCb/+2MurXur9P9jXI3NxUyWMMhLFK9xabHNVy/HP1xMlYrrVYrDqSKZQSXzKnORCnGQ9JEDcRtWQVSwZjTJSw4U+b3DsxYE5Wzgph1J6zFTARSoIVUOFr6v+J7445Klx6srzA+2OuWtJKU7qaQxIcFTuON3EDpM+chdWRpUlibAKABbhkCDyibiBNShRQsnfvUkHev1jBriu1rWtmYHLViClyT4gX9wRHTGKxx2oht3Z3tLaEyZOVMX2lkE0lrABItfIAkPxMQhiVFaSnN3Ph391vcRypM7v7wn8s84jTUzUkaEluynXwHHTjGijFKkK7e4Uw09wpK1XNg9rEm1882bTuMSps5JqId7Cka6+GZHjDGEClMlcsaDkRrbI5Xzibh9nqNRZrBuRDvd/BtGyiG0nuMbwKSsCYA9SQtr5s3gCR2dL6vF32ThQJdZGt0s7cW42Y5aGAmz8MxEsM6XDA6VXUBkbkOG15gwY2ntMSEJll+tUl2SQwSVEOCbg2LWLeiObUbk9i4RcnSBfTDZ6StKnsEsRwO+UgcSSXI4NfKBGH2epakJAavIl8nZ2zYccosWyuiypyjNnPLQreSlJcl7uSp2DXvcvdtSk/ZyZSxVMolIlqJUpRLCtGbBIbkXFsolybX6HpaeuumjjF23y+xB2PsWUkBZBW93Vb/2HLxifiwlZTJcEzCxS9+rF1ZXAYEeMFP8ApiVAOS2bg9oZ6Bm7mgd0hkTpnWJw1ImJlhIJy+OVv62UEISQdKo4dPp5S1Mpsz1uqcl3GcZg6VEDLPM+r0QFXhCDqCd4M2RO+GPAkH/kIteAxKZsnrF7qkkomVWAmINK+TVZd4iB0jBly0qSR1hXSgH5yilTpGbkoCmF7gFiQI7IOSdM4Givqw7LA0YuW7r8fcx2ErTYWSLJs99XvYRNxqWUHF2c8AQI8EwZXfLu92huTER5c5QeoOx0AbPmffnHaFKemxOQLWbmT+EOqGbJVqbK/HhD8sMQ4dtXvkPTnEuQFa20p5wrsEEAMGd0uSTqfY0MYRDrF3cAFx+97H1wT2hhDMmKuWcEWbQA3HL8YJbPwCUmw0Y+78o2lqpRFjucbPwg1FxrzgiNnhRJPfxiRJlML5RMnGmWVDNnjjc2zWMSrbf2ijDbtJWsipgaQASwJN9QWtpFVkbWM7EkLppUgMmogAoNSXU2rrN+AiX0hKzOmCYQ/Z4Clt1rvkXzzJiuYOaRPl2cgrAfImhQ7y9ve0d+hFOLo16vQ9kovugntrGJckAbpCbkkkh9Xcs1n4c4gpmhgWu9mfi+hvwaJG1OsWUuSxJ+a2hfJN/fvgr0T2QZy3NRSL2Bz/zfSNJzjCFs5Em2d7LQRhJpLscRhmcEOGxF7lzG97G+RR3CMr6RSUIwpSkENiZD2YO07IZeiNU2N8ijuEb6M1PSjJef9jqnQM6XlhILO01WX0M6Mn2PSqYpKVVPZTAsKSpySQwZ0hu/hGsdL8pH0qvuZ0ZfslRUompIYlNKRcHdJC7lKSXNgOBfQZ9X8KfrkcOWCJ/R+TLTLKismaSHCkli7cLh1ZvxiVj9lKRMNE9YQt9wqWBbSlmyex4RHxu15ZYKpCUfGpUABUjrAlQcHtJWk+BGV4J7c2gFykzEpDpLBKqRUSOw2RKnpGhMc7z2L2I+3ioIIQwPWrBYDOokZcbuOcAMZJUUJquQ47NyNBSB73grK2yiYtakglCd9RCFDfUpW6QcrM7szhzCnKK5iUpTUApmSX5Eu5YAhXI6E5xpFSRDBGzcERLXSHPcz5DhwGvGC2yej6jeYC1aSHDa8OJYHxg5gQlJSQHKyyWFrO6nY7rjPWzWvESXtyYmkSkf6i1KrsjqkkpspyUAEo00LC4iHKTugpHuE2WlEylUxlKmK6tHFIlpKmYXZyb8YKYDY4CASTYMWB7gosSQ3EXZ9A4FT8eE41JnTEJRLUSlQLdsMXLmn5NjfIB2eLVP2jLRLUCujmxBS5YFmcbzZ8oy1G00UkiX8HlAgkJK2qS/F3BBbQqaqGdsYeRNCAsVArCXBLpfUcPmvyMCahMmIXLKXMshw7FVbFru9jfhxyjyYm6j1it5SEBVQYB1V3Ju92e4BDC5fNc2Wm07QTxPXSRMUmalckggOBVIAQ1buApCVAVAgk58Qabjul1WEmfCk1qmyjLQJZprJWpzUCWSmkWUA7sxeLrjV1YfEomgmWZRuGZQKFPQ2ttdcs4yHZCJYw2LWtKVLSlCUA3YzStJIDZpcKflxIjr0Kkm2RNuy69DOlOLmyEysNgkr6pKUFa59is/OU6Qz3JAJPqi1dDJC+pVNmsqbOmLUoh2UyihJSLMkpSCBmAQNIoPQLbUyTKxMtAT1i6VS3GcwlEsANmTWGHEQfn9KEBWFTh51EgYcqUgpuEI3GLlqgoUMHI3jpEasG20lQoNcgD/APIcybKViMGEibIxBRiUkllS1KUawnQpJlk8qtSYNbAxM+dMw+JxMsplrdGHly95ErcPxi1Z1EJIS72UbjIgNpY/r1qUmXUEJRLFQ+YklypRJpzuB3CLrj+kMlWDlYiUD1QWglIABQEgqAKeRSkMOTQSk6Ua+RbQ9tiQzEXd/YTn6IBlRu+T9+pu9mtrx9EFtnYn4QHUB1nVpcJBAZRW7OS4LJu/shYrZiSc73sk5NYuP29Mc3wvFktWBvhdIssNmyhfxMPSVklgoZgl30HEWFxaJI6PBqt4hIJevM2s2j/hDmH2EhJBDkgPcln09YPoPGByjQJM7wWFdye72DxtBCXh9QLcY6TNpASkCommpnA5sMiHTnkC/extfGSBKM1c00ISTZTJUeyCQ2/ewF03FiIy3kXSJqaQzkXuLjTM55B7xG/6vJKXChTUpG843kFSVC97FBueBMRMZiHUtBmJ6xO+UpLMnQXJpFQF7AuxjP522llNaDUlExSQsZK62aVlhYfJsXt2iA7GNdLQz5CUq4LptLDIUtCzoFJfjcZ8WFWuuulUxWJlKcXDBMxhwBChfKpkG2loEbX6WKmKSJby0JL81G9mJZtWvcawFmYuoqpJ3uPA5a5WHojq6fpnCNMjV1HN2w0icaSZhJAJUBqElJZJ5uAPE5NF06A7TTLlUECpUylTlmZCi/8At3Sz/iIzUzFUhyXsTc6Nnwh2TMKS7sxGR506cjFdR00daDgyITwlZpG28cJsiYzWxOHy4ET2vrGubG+RR3CMC2VNqws7P/uML7MRlG+7G+RR3COnQ01p6UYLy/sLttgrpn2ZP0ivuJ0YLsnaSpRIShwWJorcrI3alGyqrXIFgbRvfTLsyfpFfcTo+XEzkBqCXpS1Lh1Cz05XH48b6akckkC5ZLnTUkykvWClKlXyAqrQDo7l9AQnVxEk7Z3ZjXUt6nyKjT1a08CkpyOZyuYDYYJrYGl7VEhk8TpaHCQkkPWCwc5X56/tE4oZNwmPUid1ksKUspVUVJ7SlkkqPi2jOk2YtFnOMCMGAyFTCyZSEpLtTmslVStVFuQsS0VBYa2TsWzI/wCWf+IWBepx2gbHXPictPTyhONibo0iXtWUiWubIIWJTS1lIuHyUhTupD8ScxziNs7GyFq69BBSlIQQV3pzO72qqygjPsgguTFHWWPVlJKzcLcuCSbgD5za6wpuJAQmWh2CnU4AfwyGWl84y9ilwCdl7QE4lUubLTLpSQFVKAKWU3EFzk7k9kh9SGN2jJM1eHxE1SZgSLAFiTcMbirLhwvlGYJxYqLgMCCBk5JJyyzgxjlzeuE1agiYWCEhKchcAJPaIIGeZA5RMtBDui8nBpkzVpaYEpSN4qAASXJGRqLPx1zeGsf0sRhpcpclRWSXV1ocqQa0AvwrljgQAH4RUNpTp00rmzlG5INmYb26GVmEkggZWHCBU/EJXLZQNbJSMgkCnRrAZmnKBaK8x5Fr6S9MziMIEFACwsTFGwDCoUBIvq5J9egh0nDqPVrQsSh8YUkJUlZLqOgYqQkKfMC2or+BmUk19kJLf7jupdjdlKCvCLns/bqjKB+KCXUr41VIqJIYEgk5MCdDlZ40xUFsJ7vc52Vifg82uTLMxA6uaQCArq5bBYbNawd5rXSToIH9IcdhlTiZBcKUpRK9SokkpT80OeWRswAhKXLlVKClpU+51a/iyEEJXnvdpUwBjZhm7xInyF4hK126yRYhayKaQp0hLM5A+d/SXzgr3rZNtEzYeNkSFhc514im4JBkywzi3zzkMmBP9MRMJt1KZZw6EqCe0pJKbqJSolyQAAEAADVSrCK4rGUpAUtX+x1AMcxS/rcZRFlrdiUg3JNy6uGuTjJ4a00VbfJo+F2+MJPlAylFU4JQCVAJAdFQfk5uCAC1iBBTA9LZhmTitD4dC2StMlblBUSDTmSUUgW+cScoo/RjBqxE4KrSnqkuSodkEEAJAIyzqLhwAxyMra2InsJmGmMgVkgEJWprlRQ1LMCoDQKtGMtGDe63BNoumB6bmepQkSClCc1zSAAAd4qBO4Ga7lvERMxXTTDS56pMypNLOtgUkkBVqS/zmdsweEZlgukq0BKRQ9zMrSlVdXaBBFCE3skDSJ8jbAQggowyP9SWEy0ggkFIUXd7EgJDDOwaM30kb4KzZcNq7eC0oTLnJomqAWuSl1Jlm2aSq+f8KgEm0VPpVtJUxUlMuQpMuWGEkPfOg27KWUdHcnviqSl/wKqpLVBwCNSfVz0vE4TZ911h0BywDg6FyLMci2YjWGgoCc7XzI2G2mvrJiptfWLUHZ6wynIBPZ4ZFmDCD8lJExDISyRVMJQoVEFSWqW5IZSSWIfRtAvRuWFz1TphDpdQq/iJLZZ3IuXzMTOkswzQFKWyVE0S2YLAJuVBXcd4ZENGr5olgnaF1kJpIPA1DW4uT6y0O4XAooBVNBDvuju48omYHY6p8uWU0EqJACjkEtcuC73tfTjYednzpZoUKaVO9iHtexZmIu+Rh3eyYE2UUBNrqbTOwILDI3NuZj2QlKt11WUVEq7SaT2VG13B00ES8NLVLCVjtIU5VS91ApLlrsCSA+bZR5hJj9ctnPWFRuBZVy+YIcqPC8KyQpsVT4afZvj8J35Ymx8G9Ij6C2N8ijuEYNs9ROFm5kdfhSHLnLEA2fdyyYcdY3nY3yKO4RqncV68xx5BXTTsyfpFfcTo+U8K3EgUsfEceHhH1b0yG7J+kV9xOj5gTslQSN1SbDeY5kWbRUOT2Q73ZBWkln19ngGh9a3ULm9rnMDLgdBD6MKQGZRd7sQyfG2os/ohDAqYkJrAYbqklhzva0TYxmYHIcg7rAEMxz9HLuh3DpoYEZsT+Gdj+DwyqSX7JDaOPTnw4RLmKdCRvJUNTYnPK1we/SATVkifikdSK5YM0qBuSDTU5dQNgwpBHHQgwgoKJUlh/SplEmz7wCeOfLuhjFIK0g0ruAN8OQ3C0MJQsOCQObu3oDiJoKJcgCVNClXloO8BwbPM3D6vrbjNxkmZM+MWwpLoRLFy7kkEZksT4OwgdgUJqS7L39RyZyB6GMEdobRplBSGqSpJSWAzSp7DlEyu0NIjCcpYoSlQSksEAuQ5L1aC76NfSGMZLXLUagXbJRyJsz5ZXyzeGF4tVAIJSo5nKo947h6YbG0JsxJQRXbgSRq5bxv/AJikgOFTKjZRuGU/Bx4WaJ215iVdVLRupRKSlTgpeYBvOOLn8Y4wGHSUlKt1QBY6agucngXiKgdXDMdRw7oYB+VizSmUvKXUE1JBpKgauDA8RcEA6XsGDmInSpssWmzZKQsP2pqCpzY2JGtncuzuaSibMUyksGYcL5sLcvZE7Y+PMohRZwXBqbJLAHdU+lvcKUWFELESakFQ0JfO12dm7j4w0pDva5ZgL2FvReCKQErKgUqQpwoA6F/zZ/TEebICFFlWZqmzDWvxirAL7DlKlYLGzAQAUpl5aks2b/6gHDjzhS9tLEsIlqWndAUKiUhtUpDBJPiXfjHmHmvhupcpFRWTm6mF2CXYAcc2tZ4HzyyUpSlTFic739kKu4BLBY6kJSMkkiz8SWbXxBhY2aZpATckgeF7ZBuLDifAIQXa6eLghn5ZxYOj2GCVpKtTYvd8g3MlQz4tqWGq3EwlgcIJUpRXSMgkKRUCQyrpBBOWedgbNePIKZgnLCerFSQVKDCpRZICU9lD+shybwsVNmTF0plnrLgSxenKq+psPAaCI+1lhEkyUFJKCJkw1P8AGFkhKf4ggO5yeo2iSE7FLNCrsXNwbZHMX7yHcPeHcRTPqUoqSEgJQMwlI43u53j3tziTjJUtVJJUklIIAHYBzLB6VclWv4CJLShNSaqkgHeKXPEskOWHEjPQZlX2GObPxsxIQBZEkzKGBIqWoHNyk2FgQ1zaJOz9ohKyFiWpMyYSoLNRDAA5dhStFPYucg0Qk4Mr3mAADBypIpLhzWlrvkLi3GO04IIR1pmUpBKUlDFRUXsm+bOSXBAfjc2CyRipyCqWlKyUVM99QQledzoe4cY42eN2clJFAU7hL2NwCBoOOWeTtHuC2WmdKMxBKnNLKsEqzuRVoxy1zfLlOy1pLjtf0sWbj7Wb9ptVQWWfDTEqwi2BSoTsKlQdwSkYjfGjqJN9QExuexvkUdwjAdlYenDT1fxT8IO8hOIcvq76ACN+2N8ijuEbx+BevMa5BfTLsyfpFfcTow7o5s3q8J8cUgq3gpZAEtJCQGUc3pqtxEbn0t/8f6U6P/ozdNYwTbMo4jDFSUMuTPUl7v1eqjZy9luOD2eJ1d0kHmNT8VICkpSsLJYVFKaWYuyyHIa2R1aJo2NU6VUaFwSCFcqUqfMC7C4tdz5sjozLkoMzEFaylJVQLJFIBIJGZyGgNxdiYFyz1squdMWgMoS0SiQhP8LJFhYTARbMPnfLZ8MKOsXsoIAeYhLk3KFDLgQljxuHyJiAU7+6pJOQtc6PY28BE+RtZeGmETFddJWVJBX2t05vmDqzkH1wYxuMWrckIl02Aa/iLW00yaHbQyoYjCrKkpKlUm9Swwyf5rv7b5Q5OwykqAE1Kg2Y3g/ecrPBLbC+qG+UzV57oCUBrPuWVvAh7PTk0ObFws6ZLrMkJQQSmkMVMzsKd6/E6GxtFZOhgtSKCFKKTkWCqarcXY5wppFIqlEAqsCX7jk2rPE6ViELNCPi5xISCiyVWZlAUsb5hhYu9mKDY4oIsiwBIcbzi6gCArm72ycwm6e4m6KvMwbitqBnS9gBmymZ9W0gr0T2ucMpUw4eXMcdWQskMD2gBoVAgEkG1mDmGVYejtoUATrS+eYSVA34tw5QwmUgr3VMe4ZWzYkeD+iKe4rJ+GwEuYpRlpCVOSiWN6q7hKQ72uS7FrszmIuFwCFKCFhQXSWCgXKgLJbQlQpbuYRFnWIWisqSRvBksoXHi9wDyh3G49cwpKkgHiDarIENdLNk9mDNYQkFkDHYYSyQykvZikggagvcfk3GI6sKTdXs01fUeiCeHm4ifMISp1s5JO6yWzDAC/J3POC2N2JOlICpiUqKQ6koepLF6qdQLBxbmIpuh2VrDdZLLIquc0vfvDXiUMOosXLnIE3DcR+EEcQpIMskbq01a0vwKTeoHRz+ESkJpSaHVU7ioAi4ZkkPkCNMyIlyCm1aQHTgphG+lm4JZ+WXI5eqPZOFU1hmAoHiDzLls8ubQW2phW6ilKZfWIoUyQApwAamupe8ATcvcZw/gsVITJSmYpKJid2xFQCTdxo+YF/GBt0TZXpOB3jWGLuzG4HC14PyZQkp6wEjqy6iDmGFuBB4d1olS5CVNQy0kWIABFywqABDZaNfJ2hbTw3WykhNRoWahn/SWvvEKUk+J4WhzsLtlclzjNmFS3U9gok2zDfhEnBoSlSSWICgA4BY3Cc/6iPRyhoYNaULVQS28QkZEKCWYtffB7qjE3Y2CXMWklJSgtNS/wA4OLemx74ttJENPL5BteFUolTkj/cEgeJ5BrcrwPkzAVFKVAkl2a5zLsGGWrh2cGFtBExS+rUVKJIsCQm92Kbnvu2TvEzDbMMqlRmJlKLCooBtwTXZ83t3ByYy45KJGzdnqE0k0g0hJU7sMyAlTHUX5DOAu0pszFLQlZEuVURKAFzY3UXuSE8hcARYRjVJT8WGqDpJZ7qUmoikVLKkDdJADp4NAHa5cypUiWszZZsALlITe5zDOL6mIg3kaRjtbJKEysJhlCWoiYp0kkkvv0FXVk0EAOQ4yBzhzYGNE5UyXMpBABQooAKh84WaogAek8IFSJfwqWsKQetFpRekEpKVFLWDkEjk4sGhjZeEUidJWoE1ELQsnNIIJU7uAASS+h5xphad8iaL3i5SUYVSU+cYdRsPnfCDoAHz55HWNl2N8ijuEYkZxVhVndKTiMOQRqo/CHu5KkgBNJPzW4X23Y3yKO4RtpprTV+txRBnS/KR9Kr7idHzns/pDSpKaQU2ACVGydARZK20BAu0fR3Sz/x3/mn7mbHzJL6iWoFw7ApNWdnydgSBkRZx3RU0mkJ8kjaW25iFKCV1pcoUSC5SHDG9nBPDlEPCyFmWSlRCAQ6mYXIJ52Ya34NlBxGLE1ZYBNWd+GR79IkScaJNBtMlhVRQVBjYWqFxdINrOkPEpVwWianZ8yZJUesFB4JKjuuQ7PRnqoZ+McYHbM0SqELoIuCOB7VzbTPMOO4t4jHyV9hKZSiCGdwCQzueXABojEmWULAFADBlC+d3OrnhpBytwCUnCTVorUrQsFKdRA7LubcGyg/sfpMJaJNSSEJYVZBnvYJJVZvnXOsVHEbRrQUhSQnVwPV6M/Y920rKQ3WOkhrkNwNibHw4tEuGS3ChKmFc6tIUkFVQ0Y52PBxa/DODknpGSkomFWgqSUpUwcdsJdWb3OYcG8BZeNyppDEOQQHGndfXnHsjEIrUa01ZJKg45XF/bFNAwyDhyN1NbkgEJUSTmzBRCX49/F4m4lC1UfFJlywx3lIIVc9pKlVJseyOR5xV8Vi1ggVhh/CQPWLm34x2MaXFBQGzUnt6fOWXA5vE4ioMrVW5lgWFSgoUhAL23872ysciXidIxSVSFoSpBmlIKeqQQoMpLjgXS4JYNzivYia8opStKkKZSiViuxFiCXzaztHeB2mpAKRNQpKy6qgk3ZnYudNM/GDHYKDM7HoHUrSVS5oNMwiYAqZ/CSSKd1y7ghicok47pHh5pSkBRNSWUtSlMk5hgWD52seEQZm0iUFSiCQQN51BIJAqKTkASzHiIgTNtzEClYS9VNVgQ2YsQ+ef+YWNgjvbM8KlroFKBNSoWsldChZgLZtb5r2ekTsDPCxWka3FiyszbJnEMbV2tJVI6sXqZYHWJNCruGzVmcyWtELCTUoSlUtSahmmoGpxqM3s/J2iZwyidfSa60p01aZeEYLD4pF0NMRcBJUCkZkpSCzVXcAmAO1ei5kIM6XUtzvOQsuo2Llqr2Znvc6RGwW3ZZIIVSrS9x4j9osGH6TINlTKXN1BFaVf7mPtHiY4f82i9ra7HT1GjotZQaoq2ExE2WZaVKeUCVqASxJJJYl8nUddIl7K2ov4S3+io0qpL7rHeAJKiqog+mxBiyr2ps9bVrlXyUkKQ7Xv8w+9orO2/grkoxImIuyCRug8MnGlx6Y6dPX9o6cWv2POlp47plzOJSpKliYCUhw4IAsXcPmcu9jowAna/VySoBSXHVoAsogKUHq0YIAsx7TNYiu4bHSQAETGUXBcWCCkgi5AA4EFw2V45RPlkfGM5cVdYWbg9kvm45kxpGFWZ0PzdrKlikKRcPupBLZl1WJa9lvnaB8pCp8+5SHNipRsBmWzDtq2cS5UjDqH8Lv2SCWfjXS3g8NLUhBUEKDtdaQRTfLtENbXiYtVwuQpFsxuMaZh5d1JZqgwCyl8wl02AKmDZiHOvCpslKWClzAHP8NK1Oku77oTzCiC4sat/wBcV1csBYMxKs90uhi4YX4C0dzdoha5W+hJRTSakllOAXdTWaoDgTxAjH2LyTZal7tFoRjFTUzlEdme7AO8qwy1LA3zcP31TbG0zMaUhJRKSFAAqJJSSSxsCE9nd4JEG8LM+L3FAKF1OLqQxdg1zSahnmWbKI+0sIgmROaxbrBkFM1zokqF/EaxcWosiwpsYEYFSS4PW4VQSSSKFDE0kObEkGw0CY33Y3yKO4Rg2Fm1SZ7BgidhJaQ77qPhQBfMuSS54xvOxvkUdwjoj8C9eYR5Gdv7L+ESwkKUlSVVJUhRSUqAIcEF8ifTFPX0Rx72x+I+0MKFFKTQUjzyRx/n+I+0MLyRx/n+I+0MKFDyYYoXkjj/AD/EfaGF5I4/z/EfaGFCgyYYoXkjj/P8R9oYXkjj/P8AEfaGFCgyYYoXkjj/AD/EfaGF5I4/z/EfaGFCgyYYoXkjj/P8R9oYXkjj/P8AEfaGFCgyYYoXkjj/AD/EfaGF5I4/z/EfaGFCgyYYoXkjj/P8R9oYXkjj/P8AEfaGFCgyYYoXkjj/AD/EfaGF5I4/z/EfaGFCgyYYoXkjj/P8R9oYXkjj/P8AEfaGFCgyYYoXkjj/AD/EfaGF5I4/z/EfaGFCgyYYoXkjj/P8R9oYXkjj/P8AEfaGFCgyYYoXkjj/AD/EfaGF5I4/z/EfaGFCgyYYoXkjj/P8R9oYXkjj/P8AEfaGFCgyYYoXkjj/AD/EfaGF5I4/z/EfaGFCgyYYo5V0GxUwpE/FzZqEqCqVrJDjIt4mNAwcihCU8A0KFCbb5Gkkf//Z" id="146" name="Google Shape;146;p28"/>
          <p:cNvSpPr/>
          <p:nvPr/>
        </p:nvSpPr>
        <p:spPr>
          <a:xfrm>
            <a:off x="1259682" y="-1302544"/>
            <a:ext cx="3421856" cy="2721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/>
          <p:nvPr/>
        </p:nvSpPr>
        <p:spPr>
          <a:xfrm>
            <a:off x="1143001" y="0"/>
            <a:ext cx="6857999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EAD1DC"/>
                </a:solidFill>
                <a:latin typeface="Arial"/>
                <a:ea typeface="Arial"/>
                <a:cs typeface="Arial"/>
                <a:sym typeface="Arial"/>
              </a:rPr>
              <a:t>Причины революций</a:t>
            </a:r>
            <a:endParaRPr sz="1100">
              <a:solidFill>
                <a:srgbClr val="EAD1DC"/>
              </a:solidFill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309545" y="1118027"/>
            <a:ext cx="8640900" cy="2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Неурожаи (1845-1847гг), вызвавшие рост цен на продукты питания;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Высокие налоги и ростовщичество,  разорявшие крестьян;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Рост безработицы и нищеты среди городского населения;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Мировой промышленный кризис 1847г.;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Стремление к политической власти экономически окрепшей буржуазии;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>
            <p:ph type="title"/>
          </p:nvPr>
        </p:nvSpPr>
        <p:spPr>
          <a:xfrm>
            <a:off x="1527806" y="573528"/>
            <a:ext cx="6172200" cy="47606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282AA"/>
              </a:gs>
              <a:gs pos="80000">
                <a:srgbClr val="ACACDF"/>
              </a:gs>
              <a:gs pos="100000">
                <a:srgbClr val="AAAAE2"/>
              </a:gs>
            </a:gsLst>
            <a:lin ang="16200000" scaled="0"/>
          </a:gradFill>
          <a:ln cap="flat" cmpd="sng" w="9525">
            <a:solidFill>
              <a:srgbClr val="B1B1D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Пути преобразования общества</a:t>
            </a:r>
            <a:endParaRPr b="1" sz="2200">
              <a:solidFill>
                <a:srgbClr val="FEFDFF"/>
              </a:solidFill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1708547" y="1987718"/>
            <a:ext cx="2538413" cy="685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EA8C0"/>
              </a:gs>
              <a:gs pos="80000">
                <a:srgbClr val="BADDFD"/>
              </a:gs>
              <a:gs pos="100000">
                <a:srgbClr val="B9DEFF"/>
              </a:gs>
            </a:gsLst>
            <a:lin ang="16200000" scaled="0"/>
          </a:gradFill>
          <a:ln cap="flat" cmpd="sng" w="9525">
            <a:solidFill>
              <a:srgbClr val="C2DFF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революция</a:t>
            </a:r>
            <a:endParaRPr sz="1100"/>
          </a:p>
        </p:txBody>
      </p:sp>
      <p:sp>
        <p:nvSpPr>
          <p:cNvPr id="167" name="Google Shape;167;p31"/>
          <p:cNvSpPr/>
          <p:nvPr/>
        </p:nvSpPr>
        <p:spPr>
          <a:xfrm>
            <a:off x="4950023" y="2015004"/>
            <a:ext cx="2537222" cy="685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2A6BD"/>
              </a:gs>
              <a:gs pos="80000">
                <a:srgbClr val="EBDAF9"/>
              </a:gs>
              <a:gs pos="100000">
                <a:srgbClr val="ECDAFB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реформы</a:t>
            </a:r>
            <a:endParaRPr sz="1100"/>
          </a:p>
        </p:txBody>
      </p:sp>
      <p:cxnSp>
        <p:nvCxnSpPr>
          <p:cNvPr id="168" name="Google Shape;168;p31"/>
          <p:cNvCxnSpPr>
            <a:stCxn id="165" idx="2"/>
          </p:cNvCxnSpPr>
          <p:nvPr/>
        </p:nvCxnSpPr>
        <p:spPr>
          <a:xfrm flipH="1">
            <a:off x="2772506" y="1049592"/>
            <a:ext cx="1841400" cy="938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69" name="Google Shape;169;p31"/>
          <p:cNvCxnSpPr>
            <a:stCxn id="165" idx="2"/>
          </p:cNvCxnSpPr>
          <p:nvPr/>
        </p:nvCxnSpPr>
        <p:spPr>
          <a:xfrm>
            <a:off x="4613906" y="1049592"/>
            <a:ext cx="1592100" cy="938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70" name="Google Shape;170;p31"/>
          <p:cNvCxnSpPr>
            <a:stCxn id="167" idx="2"/>
          </p:cNvCxnSpPr>
          <p:nvPr/>
        </p:nvCxnSpPr>
        <p:spPr>
          <a:xfrm>
            <a:off x="6218635" y="2700804"/>
            <a:ext cx="27600" cy="502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71" name="Google Shape;171;p31"/>
          <p:cNvSpPr/>
          <p:nvPr/>
        </p:nvSpPr>
        <p:spPr>
          <a:xfrm>
            <a:off x="4787503" y="3381840"/>
            <a:ext cx="2970609" cy="75604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0A0A0"/>
              </a:gs>
              <a:gs pos="80000">
                <a:srgbClr val="D2D2D2"/>
              </a:gs>
              <a:gs pos="100000">
                <a:srgbClr val="D3D3D3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либералы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1"/>
          <p:cNvSpPr/>
          <p:nvPr/>
        </p:nvSpPr>
        <p:spPr>
          <a:xfrm>
            <a:off x="1494236" y="3381840"/>
            <a:ext cx="3077765" cy="75604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EA8C0"/>
              </a:gs>
              <a:gs pos="80000">
                <a:srgbClr val="BADDFD"/>
              </a:gs>
              <a:gs pos="100000">
                <a:srgbClr val="B9DEFF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революционеры</a:t>
            </a:r>
            <a:endParaRPr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31"/>
          <p:cNvCxnSpPr>
            <a:stCxn id="166" idx="2"/>
          </p:cNvCxnSpPr>
          <p:nvPr/>
        </p:nvCxnSpPr>
        <p:spPr>
          <a:xfrm flipH="1">
            <a:off x="2976554" y="2673518"/>
            <a:ext cx="1200" cy="51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11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/>
          <p:nvPr/>
        </p:nvSpPr>
        <p:spPr>
          <a:xfrm>
            <a:off x="1172026" y="0"/>
            <a:ext cx="6858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sz="1100">
              <a:solidFill>
                <a:schemeClr val="accent1"/>
              </a:solidFill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616650" y="747225"/>
            <a:ext cx="7922100" cy="1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Каковы основные черты </a:t>
            </a:r>
            <a:r>
              <a:rPr b="1" lang="ru" sz="4100">
                <a:solidFill>
                  <a:srgbClr val="FEFDFF"/>
                </a:solidFill>
              </a:rPr>
              <a:t>л</a:t>
            </a:r>
            <a:r>
              <a:rPr b="1" lang="ru" sz="4100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иберализма?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/>
          <p:nvPr/>
        </p:nvSpPr>
        <p:spPr>
          <a:xfrm>
            <a:off x="197514" y="303498"/>
            <a:ext cx="8856984" cy="43858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AutoNum type="arabicPeriod"/>
            </a:pPr>
            <a:r>
              <a:rPr b="1" lang="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Его представители  стремились к свободе и независимости человеческой личности. </a:t>
            </a:r>
            <a:endParaRPr sz="1100"/>
          </a:p>
          <a:p>
            <a:pPr indent="-2603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AutoNum type="arabicPeriod"/>
            </a:pPr>
            <a:r>
              <a:rPr b="1" i="1" lang="ru" sz="1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 области политики </a:t>
            </a:r>
            <a:r>
              <a:rPr b="1" lang="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были сторонниками конституци­онной монархии и передачи законодательной власти выборным органам на­родного представительства. </a:t>
            </a:r>
            <a:endParaRPr sz="1100"/>
          </a:p>
          <a:p>
            <a:pPr indent="-2603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AutoNum type="arabicPeriod"/>
            </a:pPr>
            <a:r>
              <a:rPr b="1" lang="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Они требовали предоставления избирательных прав материально обеспеченным людям и проповедовали равенство людей перед законом, равноправие женщин, отмену сословных привилегий, рав­номерное распределение податного бремени путем введения справедливого подоходного налога. </a:t>
            </a:r>
            <a:endParaRPr sz="1100"/>
          </a:p>
          <a:p>
            <a:pPr indent="-2603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AutoNum type="arabicPeriod"/>
            </a:pPr>
            <a:r>
              <a:rPr b="1" lang="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Отстаивали свободу совести, вероисповеда­ния, образования, слова, печати. </a:t>
            </a:r>
            <a:endParaRPr sz="1100"/>
          </a:p>
          <a:p>
            <a:pPr indent="-2603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AutoNum type="arabicPeriod"/>
            </a:pPr>
            <a:r>
              <a:rPr b="1" i="1" lang="ru" sz="1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 экономической области </a:t>
            </a:r>
            <a:r>
              <a:rPr b="1" lang="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они выступали против ограничений свободы торговли и предпринимательской деятельности со стороны государства. Ли­бералы считали недопустимым любое государственное вмешательство в эко­номические отношения. </a:t>
            </a:r>
            <a:endParaRPr sz="1100"/>
          </a:p>
          <a:p>
            <a:pPr indent="-2603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AutoNum type="arabicPeriod"/>
            </a:pPr>
            <a:r>
              <a:rPr b="1" lang="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Государству отводилась роль гаранта в соблюдении свобод и прав гражданина.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iolet">
  <a:themeElements>
    <a:clrScheme name="Тема Office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