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Arial Black"/>
      <p:regular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CenturyGothic-regular.fntdata"/><Relationship Id="rId21" Type="http://schemas.openxmlformats.org/officeDocument/2006/relationships/font" Target="fonts/ArialBlack-regular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47cec97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47cec97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f7f944e4e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ef7f944e4e_2_1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f7f944e4e_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ef7f944e4e_2_1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f7f944e4e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ef7f944e4e_2_1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f7f944e4e_2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ef7f944e4e_2_1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f7f944e4e_2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ef7f944e4e_2_1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f7f944e4e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ef7f944e4e_2_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f7f944e4e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ef7f944e4e_2_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f7f944e4e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ef7f944e4e_2_1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f7f944e4e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ef7f944e4e_2_1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f7f944e4e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ef7f944e4e_2_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f7f944e4e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ef7f944e4e_2_1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f7f944e4e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ef7f944e4e_2_1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f7f944e4e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ef7f944e4e_2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0" type="dt"/>
          </p:nvPr>
        </p:nvSpPr>
        <p:spPr>
          <a:xfrm>
            <a:off x="292098" y="4660901"/>
            <a:ext cx="20574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2617470" y="4660901"/>
            <a:ext cx="39090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7736000" y="4660901"/>
            <a:ext cx="109728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B1DDFF"/>
            </a:gs>
            <a:gs pos="100000">
              <a:srgbClr val="CBE8F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 amt="12000"/>
            </a:blip>
            <a:tile algn="tl" flip="none" tx="-368300" sx="64000" ty="203200" sy="64000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100"/>
          </a:p>
        </p:txBody>
      </p:sp>
      <p:sp>
        <p:nvSpPr>
          <p:cNvPr id="64" name="Google Shape;64;p15"/>
          <p:cNvSpPr/>
          <p:nvPr/>
        </p:nvSpPr>
        <p:spPr>
          <a:xfrm>
            <a:off x="980903" y="950797"/>
            <a:ext cx="7182197" cy="3230962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cap="sq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3851910" y="950797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15"/>
          <p:cNvGrpSpPr/>
          <p:nvPr/>
        </p:nvGrpSpPr>
        <p:grpSpPr>
          <a:xfrm>
            <a:off x="3937635" y="950797"/>
            <a:ext cx="1268730" cy="483971"/>
            <a:chOff x="5318306" y="1386268"/>
            <a:chExt cx="1567331" cy="645295"/>
          </a:xfrm>
        </p:grpSpPr>
        <p:cxnSp>
          <p:nvCxnSpPr>
            <p:cNvPr id="68" name="Google Shape;68;p15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D3E9F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15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D3E9F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15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D3E9F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1" name="Google Shape;71;p15"/>
          <p:cNvSpPr txBox="1"/>
          <p:nvPr>
            <p:ph type="ctrTitle"/>
          </p:nvPr>
        </p:nvSpPr>
        <p:spPr>
          <a:xfrm>
            <a:off x="1171281" y="1568447"/>
            <a:ext cx="680143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b="0" sz="54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1171575" y="3511547"/>
            <a:ext cx="6803136" cy="3429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3989070" y="1005941"/>
            <a:ext cx="1165860" cy="39541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1090422" y="3909060"/>
            <a:ext cx="4429125" cy="1714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6455189" y="3909060"/>
            <a:ext cx="1583911" cy="1714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292098" y="4660901"/>
            <a:ext cx="20574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2617470" y="4660901"/>
            <a:ext cx="39090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7736000" y="4660901"/>
            <a:ext cx="109728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B0DBFF"/>
            </a:gs>
            <a:gs pos="100000">
              <a:srgbClr val="CBE8F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>
              <a:alphaModFix amt="12000"/>
            </a:blip>
            <a:tile algn="tl" flip="none" tx="-368300" sx="64000" ty="203200" sy="64000"/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100"/>
          </a:p>
        </p:txBody>
      </p:sp>
      <p:sp>
        <p:nvSpPr>
          <p:cNvPr id="84" name="Google Shape;84;p17"/>
          <p:cNvSpPr/>
          <p:nvPr/>
        </p:nvSpPr>
        <p:spPr>
          <a:xfrm>
            <a:off x="980903" y="950797"/>
            <a:ext cx="7182197" cy="3230962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cap="sq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3851910" y="950797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17"/>
          <p:cNvGrpSpPr/>
          <p:nvPr/>
        </p:nvGrpSpPr>
        <p:grpSpPr>
          <a:xfrm>
            <a:off x="3937635" y="950797"/>
            <a:ext cx="1268730" cy="483971"/>
            <a:chOff x="5318306" y="1386268"/>
            <a:chExt cx="1567331" cy="645295"/>
          </a:xfrm>
        </p:grpSpPr>
        <p:cxnSp>
          <p:nvCxnSpPr>
            <p:cNvPr id="88" name="Google Shape;88;p17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D3E9F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" name="Google Shape;89;p17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D3E9F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" name="Google Shape;90;p17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D3E9F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1" name="Google Shape;91;p17"/>
          <p:cNvSpPr txBox="1"/>
          <p:nvPr>
            <p:ph type="title"/>
          </p:nvPr>
        </p:nvSpPr>
        <p:spPr>
          <a:xfrm>
            <a:off x="1172717" y="1570732"/>
            <a:ext cx="6803136" cy="194081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sz="54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172718" y="3511547"/>
            <a:ext cx="6803136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0" type="dt"/>
          </p:nvPr>
        </p:nvSpPr>
        <p:spPr>
          <a:xfrm>
            <a:off x="3991356" y="1008376"/>
            <a:ext cx="1165860" cy="39776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1" type="ftr"/>
          </p:nvPr>
        </p:nvSpPr>
        <p:spPr>
          <a:xfrm>
            <a:off x="1090422" y="3909060"/>
            <a:ext cx="4430268" cy="1714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453378" y="3909060"/>
            <a:ext cx="1584198" cy="1714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800100" y="1577340"/>
            <a:ext cx="3566160" cy="28117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84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4777740" y="1577340"/>
            <a:ext cx="3566160" cy="28117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84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100" name="Google Shape;100;p18"/>
          <p:cNvSpPr txBox="1"/>
          <p:nvPr>
            <p:ph idx="10" type="dt"/>
          </p:nvPr>
        </p:nvSpPr>
        <p:spPr>
          <a:xfrm>
            <a:off x="292098" y="4660901"/>
            <a:ext cx="20574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1" type="ftr"/>
          </p:nvPr>
        </p:nvSpPr>
        <p:spPr>
          <a:xfrm>
            <a:off x="2617470" y="4660901"/>
            <a:ext cx="39090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7736000" y="4660901"/>
            <a:ext cx="109728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802386" y="1555750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802386" y="2066924"/>
            <a:ext cx="356616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84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107" name="Google Shape;107;p19"/>
          <p:cNvSpPr txBox="1"/>
          <p:nvPr>
            <p:ph idx="3" type="body"/>
          </p:nvPr>
        </p:nvSpPr>
        <p:spPr>
          <a:xfrm>
            <a:off x="4780026" y="1555750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8" name="Google Shape;108;p19"/>
          <p:cNvSpPr txBox="1"/>
          <p:nvPr>
            <p:ph idx="4" type="body"/>
          </p:nvPr>
        </p:nvSpPr>
        <p:spPr>
          <a:xfrm>
            <a:off x="4780026" y="2067436"/>
            <a:ext cx="356616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84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109" name="Google Shape;109;p19"/>
          <p:cNvSpPr txBox="1"/>
          <p:nvPr>
            <p:ph idx="10" type="dt"/>
          </p:nvPr>
        </p:nvSpPr>
        <p:spPr>
          <a:xfrm>
            <a:off x="292098" y="4660901"/>
            <a:ext cx="20574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2617470" y="4660901"/>
            <a:ext cx="39090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7736000" y="4660901"/>
            <a:ext cx="109728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0" type="dt"/>
          </p:nvPr>
        </p:nvSpPr>
        <p:spPr>
          <a:xfrm>
            <a:off x="292098" y="4660901"/>
            <a:ext cx="20574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1" type="ftr"/>
          </p:nvPr>
        </p:nvSpPr>
        <p:spPr>
          <a:xfrm>
            <a:off x="2617470" y="4660901"/>
            <a:ext cx="39090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7736000" y="4660901"/>
            <a:ext cx="109728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6765289" y="178308"/>
            <a:ext cx="2194560" cy="4786884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6972300" y="455544"/>
            <a:ext cx="1823085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entury Gothic"/>
              <a:buNone/>
              <a:defRPr b="0" sz="21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514350" y="457200"/>
            <a:ext cx="58293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2984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121" name="Google Shape;121;p21"/>
          <p:cNvSpPr txBox="1"/>
          <p:nvPr>
            <p:ph idx="2" type="body"/>
          </p:nvPr>
        </p:nvSpPr>
        <p:spPr>
          <a:xfrm>
            <a:off x="6972300" y="1714500"/>
            <a:ext cx="1823085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22" name="Google Shape;122;p2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idx="10" type="dt"/>
          </p:nvPr>
        </p:nvSpPr>
        <p:spPr>
          <a:xfrm>
            <a:off x="292098" y="4660901"/>
            <a:ext cx="20574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1" type="ftr"/>
          </p:nvPr>
        </p:nvSpPr>
        <p:spPr>
          <a:xfrm>
            <a:off x="2617470" y="4660901"/>
            <a:ext cx="39090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7736000" y="4660901"/>
            <a:ext cx="109728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6765289" y="178308"/>
            <a:ext cx="2194560" cy="4786884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6972300" y="452628"/>
            <a:ext cx="1824228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entury Gothic"/>
              <a:buNone/>
              <a:defRPr b="0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2"/>
          <p:cNvSpPr/>
          <p:nvPr>
            <p:ph idx="2" type="pic"/>
          </p:nvPr>
        </p:nvSpPr>
        <p:spPr>
          <a:xfrm>
            <a:off x="171449" y="178308"/>
            <a:ext cx="6398514" cy="4786884"/>
          </a:xfrm>
          <a:prstGeom prst="rect">
            <a:avLst/>
          </a:prstGeom>
          <a:solidFill>
            <a:srgbClr val="969696"/>
          </a:solidFill>
          <a:ln>
            <a:noFill/>
          </a:ln>
        </p:spPr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6972300" y="1714500"/>
            <a:ext cx="1824228" cy="26266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32" name="Google Shape;132;p22"/>
          <p:cNvSpPr txBox="1"/>
          <p:nvPr>
            <p:ph idx="10" type="dt"/>
          </p:nvPr>
        </p:nvSpPr>
        <p:spPr>
          <a:xfrm>
            <a:off x="292098" y="4660901"/>
            <a:ext cx="20574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1" type="ftr"/>
          </p:nvPr>
        </p:nvSpPr>
        <p:spPr>
          <a:xfrm>
            <a:off x="2617470" y="4660901"/>
            <a:ext cx="39090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7736000" y="4660901"/>
            <a:ext cx="109728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 rot="5400000">
            <a:off x="3097530" y="-720090"/>
            <a:ext cx="294894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0" type="dt"/>
          </p:nvPr>
        </p:nvSpPr>
        <p:spPr>
          <a:xfrm>
            <a:off x="292098" y="4660901"/>
            <a:ext cx="20574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1" type="ftr"/>
          </p:nvPr>
        </p:nvSpPr>
        <p:spPr>
          <a:xfrm>
            <a:off x="2617470" y="4660901"/>
            <a:ext cx="39090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7736000" y="4660901"/>
            <a:ext cx="109728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 rot="5400000">
            <a:off x="5657850" y="1657350"/>
            <a:ext cx="394335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 rot="5400000">
            <a:off x="1685925" y="-485775"/>
            <a:ext cx="3943350" cy="60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0" type="dt"/>
          </p:nvPr>
        </p:nvSpPr>
        <p:spPr>
          <a:xfrm>
            <a:off x="292098" y="4660901"/>
            <a:ext cx="20574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11" type="ftr"/>
          </p:nvPr>
        </p:nvSpPr>
        <p:spPr>
          <a:xfrm>
            <a:off x="2617470" y="4660901"/>
            <a:ext cx="39090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7736000" y="4660901"/>
            <a:ext cx="109728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292098" y="4660901"/>
            <a:ext cx="205740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2617470" y="4660901"/>
            <a:ext cx="390906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7736000" y="4660901"/>
            <a:ext cx="1097280" cy="19202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78892" y="281178"/>
            <a:ext cx="8586216" cy="4581144"/>
          </a:xfrm>
          <a:prstGeom prst="rect">
            <a:avLst/>
          </a:prstGeom>
          <a:noFill/>
          <a:ln cap="sq" cmpd="sng" w="9525">
            <a:solidFill>
              <a:srgbClr val="FEFE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/>
        </p:nvSpPr>
        <p:spPr>
          <a:xfrm>
            <a:off x="599075" y="298992"/>
            <a:ext cx="83901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599075" y="2022275"/>
            <a:ext cx="83520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130575" y="3453325"/>
            <a:ext cx="88584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</a:t>
            </a:r>
            <a:r>
              <a:rPr b="1" lang="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Всемирной истории</a:t>
            </a: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b="1" lang="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классе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Западная Европа в начале XIX в.</a:t>
            </a:r>
            <a:r>
              <a:rPr b="1" i="0" lang="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>
            <a:off x="295834" y="248783"/>
            <a:ext cx="8559053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D3E9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Какую же роль в истории Европы сыграли наполеоновские войны?</a:t>
            </a:r>
            <a:endParaRPr b="1" sz="3000" cap="none">
              <a:solidFill>
                <a:srgbClr val="D3E9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2319617" y="1398494"/>
            <a:ext cx="685800" cy="6858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6333565" y="1398494"/>
            <a:ext cx="685800" cy="685800"/>
          </a:xfrm>
          <a:prstGeom prst="mathMin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34"/>
          <p:cNvSpPr/>
          <p:nvPr/>
        </p:nvSpPr>
        <p:spPr>
          <a:xfrm>
            <a:off x="437029" y="2241426"/>
            <a:ext cx="4087906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распространение идей Французской революции («Свобода. Равенство. Братство»),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отменой феодальных привилегий,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установлением свободы печати, 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b="1"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гражданского равенства. 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34"/>
          <p:cNvSpPr/>
          <p:nvPr/>
        </p:nvSpPr>
        <p:spPr>
          <a:xfrm>
            <a:off x="4901453" y="2241426"/>
            <a:ext cx="3953434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Уделом завоеванных стран Европы стала выплата непосильных наполеоновских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поборов и контрибуций. Завоевательная политика Франции вызвала подъём национально-освободительного движения (Испания. Италия). 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/>
          <p:nvPr/>
        </p:nvSpPr>
        <p:spPr>
          <a:xfrm>
            <a:off x="0" y="195000"/>
            <a:ext cx="9144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 cap="none">
                <a:solidFill>
                  <a:srgbClr val="D3E9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Крах империи Наполеона</a:t>
            </a:r>
            <a:endParaRPr b="1" sz="4100" cap="none">
              <a:solidFill>
                <a:srgbClr val="D3E9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35"/>
          <p:cNvSpPr/>
          <p:nvPr/>
        </p:nvSpPr>
        <p:spPr>
          <a:xfrm>
            <a:off x="383146" y="954075"/>
            <a:ext cx="8377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Победа России в Отечественной войне 1812 г. 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383153" y="1297655"/>
            <a:ext cx="8444841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Разгром армии Наполеона в битве под Лейпцигом, известной как «битва народов» (октябрь 1813 г). 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383153" y="1848986"/>
            <a:ext cx="8444842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Весной 1814 г. союзные войска во главе с русским императором Александром I вошли в Париж.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383153" y="2293774"/>
            <a:ext cx="8377606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решению монархов стран-победительниц Наполеон был отправлен в ссылку на остров Эльба (недалеко от его родины — Корсики). Ему разрешили иметь небольшой флот и несколько сотен солдат. 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35"/>
          <p:cNvSpPr/>
          <p:nvPr/>
        </p:nvSpPr>
        <p:spPr>
          <a:xfrm>
            <a:off x="383152" y="2951646"/>
            <a:ext cx="8377607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марта 1815г. Наполеон без единого выстрела вошел в Париж и снова стал во главе Франции.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 продержался он у власти всего 100 дней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383151" y="3604184"/>
            <a:ext cx="837760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битве при Ватерлоо под Брюсселем 18 июня 1815 г. французская армия была разгромлена англо-голландско-прусскими войсками. Наполеон сдался в плен англичанам.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6797"/>
            <a:ext cx="9143999" cy="520029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/>
          <p:nvPr/>
        </p:nvSpPr>
        <p:spPr>
          <a:xfrm>
            <a:off x="0" y="4353948"/>
            <a:ext cx="9144000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660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Венский конгресс сентябрь1814-июнь1815гг.</a:t>
            </a:r>
            <a:endParaRPr b="1" sz="3000">
              <a:solidFill>
                <a:srgbClr val="6600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/>
        </p:nvSpPr>
        <p:spPr>
          <a:xfrm>
            <a:off x="201815" y="349134"/>
            <a:ext cx="86511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7DEB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Цели конгресса: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7DEB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ru" sz="2600">
                <a:solidFill>
                  <a:srgbClr val="FDCFF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обсуждение послевоенного устройства</a:t>
            </a:r>
            <a:endParaRPr sz="1100">
              <a:solidFill>
                <a:srgbClr val="FDCFF8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FDCFF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Европы и делёж наполеоновской империи;</a:t>
            </a:r>
            <a:endParaRPr sz="1100">
              <a:solidFill>
                <a:srgbClr val="FDCFF8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7DEB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Участники конгресса: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7DEB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ru" sz="2600">
                <a:solidFill>
                  <a:srgbClr val="FDCFF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все европейские государства;</a:t>
            </a:r>
            <a:endParaRPr sz="1100">
              <a:solidFill>
                <a:srgbClr val="FDCFF8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7DEB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Главную роль в принятии решений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7DEBF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играют: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ru" sz="26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Англия, Австрия, Пруссия, Россия;</a:t>
            </a:r>
            <a:endParaRPr sz="1100">
              <a:solidFill>
                <a:srgbClr val="FFC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Итоги конгресса: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FFECC5"/>
              </a:buClr>
              <a:buSzPts val="2600"/>
              <a:buFont typeface="Century Gothic"/>
              <a:buAutoNum type="arabicPeriod"/>
            </a:pPr>
            <a:r>
              <a:rPr b="1" lang="ru" sz="2600">
                <a:solidFill>
                  <a:srgbClr val="FFEC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Сентябрь 1815г.- создание Россией, Австрией и Пруссией «Священного Союза»;</a:t>
            </a:r>
            <a:endParaRPr b="1" sz="2100">
              <a:solidFill>
                <a:srgbClr val="FFECC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8"/>
          <p:cNvPicPr preferRelativeResize="0"/>
          <p:nvPr/>
        </p:nvPicPr>
        <p:blipFill rotWithShape="1">
          <a:blip r:embed="rId3">
            <a:alphaModFix/>
          </a:blip>
          <a:srcRect b="1907" l="1404" r="1579" t="0"/>
          <a:stretch/>
        </p:blipFill>
        <p:spPr>
          <a:xfrm>
            <a:off x="0" y="0"/>
            <a:ext cx="9467851" cy="561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8"/>
          <p:cNvSpPr/>
          <p:nvPr/>
        </p:nvSpPr>
        <p:spPr>
          <a:xfrm flipH="1">
            <a:off x="1290800" y="3358565"/>
            <a:ext cx="1782198" cy="1486697"/>
          </a:xfrm>
          <a:prstGeom prst="wedgeRectCallout">
            <a:avLst>
              <a:gd fmla="val 45079" name="adj1"/>
              <a:gd fmla="val -104652" name="adj2"/>
            </a:avLst>
          </a:prstGeom>
          <a:solidFill>
            <a:srgbClr val="D3E9F3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Франция возвращается к границам 1792г.;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на троне восстановлена династия Бурбонов;</a:t>
            </a:r>
            <a:endParaRPr sz="1100"/>
          </a:p>
        </p:txBody>
      </p:sp>
      <p:sp>
        <p:nvSpPr>
          <p:cNvPr id="253" name="Google Shape;253;p38"/>
          <p:cNvSpPr/>
          <p:nvPr/>
        </p:nvSpPr>
        <p:spPr>
          <a:xfrm>
            <a:off x="5678106" y="1133769"/>
            <a:ext cx="1329523" cy="617430"/>
          </a:xfrm>
          <a:prstGeom prst="wedgeRectCallout">
            <a:avLst>
              <a:gd fmla="val -72464" name="adj1"/>
              <a:gd fmla="val 64196" name="adj2"/>
            </a:avLst>
          </a:prstGeom>
          <a:solidFill>
            <a:srgbClr val="FFE1FF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России: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Герцогство Варшавское</a:t>
            </a:r>
            <a:endParaRPr b="1"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2276745" y="686805"/>
            <a:ext cx="1242138" cy="779448"/>
          </a:xfrm>
          <a:prstGeom prst="wedgeRectCallout">
            <a:avLst>
              <a:gd fmla="val 12051" name="adj1"/>
              <a:gd fmla="val 112533" name="adj2"/>
            </a:avLst>
          </a:prstGeom>
          <a:solidFill>
            <a:srgbClr val="312F3E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Прусии: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Вестфалия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Рейнская обл.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8"/>
          <p:cNvSpPr/>
          <p:nvPr/>
        </p:nvSpPr>
        <p:spPr>
          <a:xfrm>
            <a:off x="4083704" y="3585660"/>
            <a:ext cx="1209424" cy="822164"/>
          </a:xfrm>
          <a:prstGeom prst="wedgeRectCallout">
            <a:avLst>
              <a:gd fmla="val -120563" name="adj1"/>
              <a:gd fmla="val -99461" name="adj2"/>
            </a:avLst>
          </a:prstGeom>
          <a:solidFill>
            <a:srgbClr val="FFECC5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Австрии: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Ломбардия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Венеция</a:t>
            </a:r>
            <a:endParaRPr b="1"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8"/>
          <p:cNvSpPr/>
          <p:nvPr/>
        </p:nvSpPr>
        <p:spPr>
          <a:xfrm flipH="1" rot="3063474">
            <a:off x="3164970" y="344103"/>
            <a:ext cx="719476" cy="201456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FFFCC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62275" y="110350"/>
            <a:ext cx="1961700" cy="1023300"/>
          </a:xfrm>
          <a:prstGeom prst="wedgeRectCallout">
            <a:avLst>
              <a:gd fmla="val 2667" name="adj1"/>
              <a:gd fmla="val 109362" name="adj2"/>
            </a:avLst>
          </a:prstGeom>
          <a:solidFill>
            <a:srgbClr val="FFFFE7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Англия получила о.Мальта, о.Цейлон и Капскую землю на юге Африки;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</a:t>
            </a:r>
            <a:endParaRPr sz="1100"/>
          </a:p>
        </p:txBody>
      </p:sp>
      <p:sp>
        <p:nvSpPr>
          <p:cNvPr id="258" name="Google Shape;258;p38"/>
          <p:cNvSpPr/>
          <p:nvPr/>
        </p:nvSpPr>
        <p:spPr>
          <a:xfrm>
            <a:off x="4511948" y="-21636"/>
            <a:ext cx="3482205" cy="900247"/>
          </a:xfrm>
          <a:prstGeom prst="rect">
            <a:avLst/>
          </a:prstGeom>
          <a:solidFill>
            <a:srgbClr val="F1FD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AutoNum type="arabicPeriod" startAt="2"/>
            </a:pPr>
            <a:r>
              <a:rPr b="1" lang="ru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Установлены новые границы </a:t>
            </a:r>
            <a:endParaRPr b="1"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Европейских государств:</a:t>
            </a:r>
            <a:r>
              <a:rPr b="1" lang="r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3829160" y="2562398"/>
            <a:ext cx="1750758" cy="635924"/>
          </a:xfrm>
          <a:prstGeom prst="wedgeRectCallout">
            <a:avLst>
              <a:gd fmla="val -57197" name="adj1"/>
              <a:gd fmla="val -145803" name="adj2"/>
            </a:avLst>
          </a:prstGeom>
          <a:solidFill>
            <a:srgbClr val="FFFFCC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Германский союз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 39 государств</a:t>
            </a:r>
            <a:endParaRPr b="1" sz="1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/>
        </p:nvSpPr>
        <p:spPr>
          <a:xfrm>
            <a:off x="1423717" y="722976"/>
            <a:ext cx="6259165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D3E9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Домашнее задание: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D3E9F3"/>
                </a:solidFill>
                <a:latin typeface="Calibri"/>
                <a:ea typeface="Calibri"/>
                <a:cs typeface="Calibri"/>
                <a:sym typeface="Calibri"/>
              </a:rPr>
              <a:t>§2,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D3E9F3"/>
                </a:solidFill>
                <a:latin typeface="Calibri"/>
                <a:ea typeface="Calibri"/>
                <a:cs typeface="Calibri"/>
                <a:sym typeface="Calibri"/>
              </a:rPr>
              <a:t>Вопросы и задания стр. 15.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Задание 3 выполнить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письменно!</a:t>
            </a:r>
            <a:endParaRPr b="1" i="0" sz="45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/>
          <p:nvPr/>
        </p:nvSpPr>
        <p:spPr>
          <a:xfrm>
            <a:off x="259968" y="1209270"/>
            <a:ext cx="4459394" cy="21467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500" u="none" cap="none" strike="noStrike">
                <a:solidFill>
                  <a:srgbClr val="C6E4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Западная </a:t>
            </a:r>
            <a:endParaRPr b="1" i="0" sz="4500" u="none" cap="none" strike="noStrike">
              <a:solidFill>
                <a:srgbClr val="C6E4D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500" u="none" cap="none" strike="noStrike">
                <a:solidFill>
                  <a:srgbClr val="C6E4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Европа</a:t>
            </a:r>
            <a:endParaRPr b="1" i="0" sz="4500" u="none" cap="none" strike="noStrike">
              <a:solidFill>
                <a:srgbClr val="C6E4D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500" u="none" cap="none" strike="noStrike">
                <a:solidFill>
                  <a:srgbClr val="C6E4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началеXIX в.</a:t>
            </a:r>
            <a:endParaRPr b="1" i="0" sz="4500" u="none" cap="none" strike="noStrike">
              <a:solidFill>
                <a:srgbClr val="C6E4D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Наполеоновские войны 1799–1815 гг."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2267" y="161843"/>
            <a:ext cx="4388087" cy="488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1307603" y="237215"/>
            <a:ext cx="5787883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(14 июля 1789 года — 9 ноября 1799 года)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Великая Французская революция </a:t>
            </a:r>
            <a:endParaRPr sz="1100"/>
          </a:p>
        </p:txBody>
      </p:sp>
      <p:sp>
        <p:nvSpPr>
          <p:cNvPr id="170" name="Google Shape;170;p28"/>
          <p:cNvSpPr/>
          <p:nvPr/>
        </p:nvSpPr>
        <p:spPr>
          <a:xfrm>
            <a:off x="283370" y="841389"/>
            <a:ext cx="5021826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" sz="1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======================================</a:t>
            </a:r>
            <a:endParaRPr b="0" i="1" sz="15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54000" marR="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❑"/>
            </a:pPr>
            <a:r>
              <a:rPr b="1" i="1" lang="r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Франция в XVIII веке была абсолютной монархией. </a:t>
            </a:r>
            <a:endParaRPr sz="1100"/>
          </a:p>
          <a:p>
            <a:pPr indent="-254000" lvl="0" marL="254000" marR="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❑"/>
            </a:pPr>
            <a:r>
              <a:rPr b="1" i="1" lang="r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период революции была предпринята попытка ограничить власть монарха Конституцией.</a:t>
            </a:r>
            <a:endParaRPr sz="1100"/>
          </a:p>
          <a:p>
            <a:pPr indent="-247650" lvl="0" marL="25400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Noto Sans Symbols"/>
              <a:buChar char="❑"/>
            </a:pPr>
            <a:r>
              <a:rPr b="1" i="1" lang="ru" sz="21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1792 году </a:t>
            </a:r>
            <a:r>
              <a:rPr b="1" i="1" lang="r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упразднена монархия и Франция провозглашена республикой.</a:t>
            </a:r>
            <a:endParaRPr sz="1100"/>
          </a:p>
          <a:p>
            <a:pPr indent="-247650" lvl="0" marL="254000" marR="0" rtl="0" algn="l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Noto Sans Symbols"/>
              <a:buChar char="❑"/>
            </a:pPr>
            <a:r>
              <a:rPr b="1" i="1" lang="ru" sz="21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 ноября 1799 года </a:t>
            </a:r>
            <a:r>
              <a:rPr b="1" i="1" lang="ru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результате государственного переворота к власти  в числе трех консулов приходит </a:t>
            </a:r>
            <a:r>
              <a:rPr b="0" i="1" lang="ru" sz="18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Наполеон Бонапарт</a:t>
            </a:r>
            <a:r>
              <a:rPr b="0" i="1" lang="ru" sz="1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100"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i="1" lang="ru" sz="1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======================================</a:t>
            </a:r>
            <a:endParaRPr b="0" i="1" sz="1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9925" y="1114384"/>
            <a:ext cx="3451123" cy="370132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/>
          <p:nvPr/>
        </p:nvSpPr>
        <p:spPr>
          <a:xfrm>
            <a:off x="3386666" y="-136127"/>
            <a:ext cx="2046473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7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Вспомним!</a:t>
            </a:r>
            <a:endParaRPr b="1" i="0" sz="27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/>
          <p:nvPr/>
        </p:nvSpPr>
        <p:spPr>
          <a:xfrm>
            <a:off x="0" y="261625"/>
            <a:ext cx="9097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BBE1E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Проблемное задание!</a:t>
            </a:r>
            <a:endParaRPr b="1" i="0" sz="4100" u="none" cap="none" strike="noStrike">
              <a:solidFill>
                <a:srgbClr val="BBE1E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1084403" y="1184795"/>
            <a:ext cx="4206879" cy="29777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700" u="none" cap="none" strike="noStrike">
                <a:solidFill>
                  <a:srgbClr val="C6E4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Используя текст параграфа стр.10-11,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700" u="none" cap="none" strike="noStrike">
                <a:solidFill>
                  <a:srgbClr val="C6E4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проследить последовательность перехода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700" u="none" cap="none" strike="noStrike">
                <a:solidFill>
                  <a:srgbClr val="C6E4D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 республики к диктатуре Наполеона.</a:t>
            </a:r>
            <a:endParaRPr b="1" i="0" sz="2700" u="none" cap="none" strike="noStrike">
              <a:solidFill>
                <a:srgbClr val="C6E4D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Война с Наполеоном - военная диктатура Наполеона Бонапарта | History -  история развития России, Европы и США" id="179" name="Google Shape;1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1102" y="954031"/>
            <a:ext cx="2598809" cy="401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347527" y="0"/>
            <a:ext cx="8395519" cy="6694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 Black"/>
              <a:buAutoNum type="arabicPeriod"/>
            </a:pPr>
            <a:r>
              <a:rPr b="0" i="0" lang="ru" sz="180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Установление диктатуры Наполеона Бонапарта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======================================================================</a:t>
            </a:r>
            <a:endParaRPr sz="1100"/>
          </a:p>
        </p:txBody>
      </p:sp>
      <p:sp>
        <p:nvSpPr>
          <p:cNvPr id="185" name="Google Shape;185;p30"/>
          <p:cNvSpPr/>
          <p:nvPr/>
        </p:nvSpPr>
        <p:spPr>
          <a:xfrm>
            <a:off x="589031" y="731418"/>
            <a:ext cx="791251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1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Декабрь 1799 г</a:t>
            </a:r>
            <a:r>
              <a:rPr b="1" i="0" lang="ru" sz="1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-</a:t>
            </a:r>
            <a:r>
              <a:rPr b="0" i="0" lang="ru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принята новая конституция, по которой </a:t>
            </a:r>
            <a:r>
              <a:rPr b="1" i="0" lang="ru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законодательная </a:t>
            </a:r>
            <a:r>
              <a:rPr b="0" i="0" lang="ru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власть оказалась </a:t>
            </a:r>
            <a:r>
              <a:rPr b="1" i="0" lang="ru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полностью зависимой от правительства.</a:t>
            </a:r>
            <a:endParaRPr b="1"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609306" y="1409635"/>
            <a:ext cx="7912511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Высшая исполнительная власть передавалась трем консулам. </a:t>
            </a:r>
            <a:endParaRPr b="1"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 реальной властью  обладал только </a:t>
            </a:r>
            <a:r>
              <a:rPr b="1" lang="ru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Наполеон Бонапарт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1802 г. Наполеон пост Первого консула сделал пожизненным!</a:t>
            </a:r>
            <a:endParaRPr b="1" sz="180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609306" y="2203501"/>
            <a:ext cx="7912511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1804</a:t>
            </a:r>
            <a:r>
              <a:rPr lang="ru" sz="21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г. </a:t>
            </a:r>
            <a:r>
              <a:rPr b="1" lang="ru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Наполеон</a:t>
            </a:r>
            <a:r>
              <a:rPr lang="ru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провозгласил себя </a:t>
            </a:r>
            <a:r>
              <a:rPr b="1" lang="ru" sz="15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«императором французов».</a:t>
            </a:r>
            <a:endParaRPr b="1" sz="150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609306" y="2648721"/>
            <a:ext cx="793278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Поддержка его со стороны не только «новых богачей» (нуворишей), но и крестьян, выкупивших земли дворян-эмигрантов.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30"/>
          <p:cNvSpPr/>
          <p:nvPr/>
        </p:nvSpPr>
        <p:spPr>
          <a:xfrm>
            <a:off x="609306" y="3133469"/>
            <a:ext cx="737091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интересах буржуазии Бонапарт основал государственный банк.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609306" y="3408518"/>
            <a:ext cx="8133739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Большое внимание в империи уделяется вопросам организации французской армии, получившей у современников название «Великая», которая была главной силой, на которую опирался Наполеон.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589030" y="4101016"/>
            <a:ext cx="82515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Установлена </a:t>
            </a:r>
            <a:r>
              <a:rPr b="1" lang="ru" sz="18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«буржуазная монархия», </a:t>
            </a:r>
            <a:r>
              <a:rPr b="1" lang="ru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которая  выражала прежде всего интересы сформировавшегося класса буржуазии.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659197" y="-52499"/>
            <a:ext cx="7757025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2. Наполеоновские войны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=========================================</a:t>
            </a:r>
            <a:endParaRPr sz="21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274325" y="1300775"/>
            <a:ext cx="39318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========================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Победа над австрийскими войсками в Северной Италии в </a:t>
            </a:r>
            <a:r>
              <a:rPr b="1" lang="ru" sz="21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1800 г</a:t>
            </a:r>
            <a:r>
              <a:rPr lang="ru" sz="21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положила начало господству Наполеона в Европе.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274320" y="594501"/>
            <a:ext cx="852678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 времени прихода к власти Наполеона </a:t>
            </a:r>
            <a:r>
              <a:rPr b="1" i="1" lang="ru" sz="17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1799 г. </a:t>
            </a:r>
            <a:r>
              <a:rPr b="1" i="1" lang="ru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Франция уже находилась в состоянии войны с Россией, Великобританией, Австрией, Турцией и другими государствами.</a:t>
            </a:r>
            <a:endParaRPr b="1" i="1"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4249765" y="2406232"/>
            <a:ext cx="4594800" cy="23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================================</a:t>
            </a:r>
            <a:r>
              <a:rPr b="1" lang="ru" sz="21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1805—1807 гг. </a:t>
            </a:r>
            <a:r>
              <a:rPr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разгром Австрии и Пруссии, подписание унизительного Тильзитского мира с Россией.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1807-1812гг. </a:t>
            </a:r>
            <a:r>
              <a:rPr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Расцвет наполеоновской империи, которая включала все страны Западной Европы, кроме Англии.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" y="2971055"/>
            <a:ext cx="3596764" cy="2158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РАНЦИЯ В НАЧАЛЕ XIX ВЕКА. ИМПЕРИЯ НАПОЛЕОНА. История Франции" id="205" name="Google Shape;20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01" y="62345"/>
            <a:ext cx="5132806" cy="501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/>
          <p:nvPr/>
        </p:nvSpPr>
        <p:spPr>
          <a:xfrm>
            <a:off x="5237017" y="236682"/>
            <a:ext cx="3740728" cy="42242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D3E9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Какие территориальные изменения претерпели европейские государства в результате наполеоновских войн? </a:t>
            </a:r>
            <a:endParaRPr b="1" sz="3000" cap="none">
              <a:solidFill>
                <a:srgbClr val="D3E9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РАНЦИЯ В НАЧАЛЕ XIX ВЕКА. ИМПЕРИЯ НАПОЛЕОНА. История Франции" id="211" name="Google Shape;2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01" y="62345"/>
            <a:ext cx="5132806" cy="501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/>
          <p:nvPr/>
        </p:nvSpPr>
        <p:spPr>
          <a:xfrm>
            <a:off x="5131029" y="263682"/>
            <a:ext cx="3834247" cy="450123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b="1"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Прекратила существование </a:t>
            </a:r>
            <a:r>
              <a:rPr b="1" lang="ru" sz="1800">
                <a:solidFill>
                  <a:srgbClr val="CC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Священная Римская империя германской нации.                                   </a:t>
            </a:r>
            <a:r>
              <a:rPr b="1"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Ее император стал  императором Австрии.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b="1"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территории Южной и Западной Германии 16 государств образовали </a:t>
            </a:r>
            <a:r>
              <a:rPr b="1" lang="ru" sz="1800">
                <a:solidFill>
                  <a:srgbClr val="FDCFF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Рейнский союз </a:t>
            </a:r>
            <a:r>
              <a:rPr b="1"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 протекторатом Наполеона.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b="1" lang="r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 принадлежавших Пруссии польских земель было создано </a:t>
            </a:r>
            <a:r>
              <a:rPr b="1" lang="ru" sz="1800">
                <a:solidFill>
                  <a:srgbClr val="FDCFF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Варшавское герцогство. </a:t>
            </a:r>
            <a:endParaRPr b="1" sz="1800">
              <a:solidFill>
                <a:srgbClr val="FDCFF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33"/>
          <p:cNvSpPr/>
          <p:nvPr/>
        </p:nvSpPr>
        <p:spPr>
          <a:xfrm rot="-1967236">
            <a:off x="3418229" y="1288315"/>
            <a:ext cx="2107113" cy="36347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CCC00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33"/>
          <p:cNvSpPr/>
          <p:nvPr/>
        </p:nvSpPr>
        <p:spPr>
          <a:xfrm rot="859859">
            <a:off x="2391132" y="2342022"/>
            <a:ext cx="3005287" cy="33947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DCFF8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33"/>
          <p:cNvSpPr/>
          <p:nvPr/>
        </p:nvSpPr>
        <p:spPr>
          <a:xfrm rot="3015954">
            <a:off x="2799899" y="2966141"/>
            <a:ext cx="3056175" cy="225986"/>
          </a:xfrm>
          <a:prstGeom prst="leftArrow">
            <a:avLst>
              <a:gd fmla="val 41458" name="adj1"/>
              <a:gd fmla="val 50000" name="adj2"/>
            </a:avLst>
          </a:prstGeom>
          <a:solidFill>
            <a:srgbClr val="FDCFF8"/>
          </a:solidFill>
          <a:ln cap="flat" cmpd="sng" w="127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Савон">
  <a:themeElements>
    <a:clrScheme name="Савон">
      <a:dk1>
        <a:srgbClr val="000000"/>
      </a:dk1>
      <a:lt1>
        <a:srgbClr val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