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jZvPPP1G5tFbibrMoJiiW2IrII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1B93F6B-F0A0-405C-BF76-2287C437118D}">
  <a:tblStyle styleId="{F1B93F6B-F0A0-405C-BF76-2287C437118D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E8EC"/>
          </a:solidFill>
        </a:fill>
      </a:tcStyle>
    </a:wholeTbl>
    <a:band1H>
      <a:tcTxStyle/>
      <a:tcStyle>
        <a:fill>
          <a:solidFill>
            <a:srgbClr val="D8CFD8"/>
          </a:solidFill>
        </a:fill>
      </a:tcStyle>
    </a:band1H>
    <a:band2H>
      <a:tcTxStyle/>
    </a:band2H>
    <a:band1V>
      <a:tcTxStyle/>
      <a:tcStyle>
        <a:fill>
          <a:solidFill>
            <a:srgbClr val="D8CFD8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F78B6214-5B77-4A92-BE3C-21E927FD13B0}" styleName="Table_1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AE9"/>
          </a:solidFill>
        </a:fill>
      </a:tcStyle>
    </a:wholeTbl>
    <a:band1H>
      <a:tcTxStyle/>
      <a:tcStyle>
        <a:fill>
          <a:solidFill>
            <a:srgbClr val="CED2D1"/>
          </a:solidFill>
        </a:fill>
      </a:tcStyle>
    </a:band1H>
    <a:band2H>
      <a:tcTxStyle/>
    </a:band2H>
    <a:band1V>
      <a:tcTxStyle/>
      <a:tcStyle>
        <a:fill>
          <a:solidFill>
            <a:srgbClr val="CED2D1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0" y="0"/>
            <a:ext cx="9144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3"/>
          <p:cNvSpPr txBox="1"/>
          <p:nvPr>
            <p:ph type="ctrTitle"/>
          </p:nvPr>
        </p:nvSpPr>
        <p:spPr>
          <a:xfrm>
            <a:off x="3214678" y="3352800"/>
            <a:ext cx="5786478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3"/>
          <p:cNvSpPr txBox="1"/>
          <p:nvPr/>
        </p:nvSpPr>
        <p:spPr>
          <a:xfrm>
            <a:off x="0" y="142852"/>
            <a:ext cx="4114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Лицей Ивацевичского района</a:t>
            </a:r>
            <a:endParaRPr b="1" sz="18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" name="Google Shape;1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9144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2"/>
            <a:ext cx="133164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3"/>
          <p:cNvSpPr txBox="1"/>
          <p:nvPr/>
        </p:nvSpPr>
        <p:spPr>
          <a:xfrm>
            <a:off x="0" y="2784972"/>
            <a:ext cx="41148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Беларуси. 11 класс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" type="body"/>
          </p:nvPr>
        </p:nvSpPr>
        <p:spPr>
          <a:xfrm rot="5400000">
            <a:off x="1988317" y="-273861"/>
            <a:ext cx="5443538" cy="7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42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42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3"/>
          <p:cNvSpPr txBox="1"/>
          <p:nvPr>
            <p:ph type="title"/>
          </p:nvPr>
        </p:nvSpPr>
        <p:spPr>
          <a:xfrm rot="5400000">
            <a:off x="4620419" y="2275682"/>
            <a:ext cx="6170613" cy="196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3"/>
          <p:cNvSpPr txBox="1"/>
          <p:nvPr>
            <p:ph idx="1" type="body"/>
          </p:nvPr>
        </p:nvSpPr>
        <p:spPr>
          <a:xfrm rot="5400000">
            <a:off x="619918" y="389732"/>
            <a:ext cx="6170613" cy="573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44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" type="body"/>
          </p:nvPr>
        </p:nvSpPr>
        <p:spPr>
          <a:xfrm>
            <a:off x="785786" y="785794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body"/>
          </p:nvPr>
        </p:nvSpPr>
        <p:spPr>
          <a:xfrm>
            <a:off x="8382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36"/>
          <p:cNvSpPr txBox="1"/>
          <p:nvPr>
            <p:ph idx="2" type="body"/>
          </p:nvPr>
        </p:nvSpPr>
        <p:spPr>
          <a:xfrm>
            <a:off x="48387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3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3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3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37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7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38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9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40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40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41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41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idx="1" type="body"/>
          </p:nvPr>
        </p:nvSpPr>
        <p:spPr>
          <a:xfrm>
            <a:off x="785786" y="928670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643210" y="3357566"/>
            <a:ext cx="6143644" cy="8572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Relationship Id="rId4" Type="http://schemas.openxmlformats.org/officeDocument/2006/relationships/image" Target="../media/image26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teleskop.media/wp-content/uploads/2018/11/1-165.jpg" id="76" name="Google Shape;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6694" y="0"/>
            <a:ext cx="4897306" cy="327859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 txBox="1"/>
          <p:nvPr>
            <p:ph idx="4294967295" type="subTitle"/>
          </p:nvPr>
        </p:nvSpPr>
        <p:spPr>
          <a:xfrm>
            <a:off x="0" y="4221088"/>
            <a:ext cx="9144000" cy="11589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Font typeface="Noto Sans Symbols"/>
              <a:buNone/>
            </a:pPr>
            <a:r>
              <a:rPr b="1" i="0" lang="ru-RU" sz="36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Общественно-политическая жизнь в первой половине и середине XIX в.</a:t>
            </a:r>
            <a:endParaRPr b="1" i="0" sz="36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7286644" y="5308048"/>
            <a:ext cx="1857356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2000"/>
              <a:buFont typeface="Cambria"/>
              <a:buNone/>
            </a:pPr>
            <a:r>
              <a:rPr b="1" i="0" lang="ru-RU" sz="20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i="0" sz="20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3857620" y="6248400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1800"/>
              <a:buFont typeface="Cambria"/>
              <a:buNone/>
            </a:pPr>
            <a:r>
              <a:rPr b="1" i="0" lang="ru-RU" sz="18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2021</a:t>
            </a:r>
            <a:endParaRPr b="1" i="0" sz="18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199" name="Google Shape;199;p10"/>
          <p:cNvSpPr txBox="1"/>
          <p:nvPr>
            <p:ph idx="1" type="body"/>
          </p:nvPr>
        </p:nvSpPr>
        <p:spPr>
          <a:xfrm>
            <a:off x="1907704" y="6347582"/>
            <a:ext cx="2664296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Наполеон I Бонапарт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971600" y="907186"/>
            <a:ext cx="3539305" cy="295386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годы Отечественной войны 1812 г. часть шляхты, магнаты и католическое духовенство Литвы и Беларуси, питавших надежды на восстановление Ре- чи Посполитой поддержали На- полеона. 19 июня 1812 г. в Вильне было создано Времен- ное правительство Великого Княжества Литовского. Оно сос- тояло из местной знати и конт- ролировалось французской ад- министрацией </a:t>
            </a:r>
            <a:endParaRPr b="1" sz="1800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Ð°Ð¿Ð¾Ð»ÐµÐ¾Ð½ I ÐÐ¾Ð½Ð°Ð¿Ð°ÑÑ (Ð¿Ð¾ÑÑÑÐµÑ ÐºÐ¸ÑÑÐ¸ ÐÐ¾Ð»Ñ ÐÐµÐ»Ð°ÑÐ¾ÑÐ°)" id="201" name="Google Shape;20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1" y="892616"/>
            <a:ext cx="4464496" cy="58150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207" name="Google Shape;207;p11"/>
          <p:cNvSpPr txBox="1"/>
          <p:nvPr>
            <p:ph idx="1" type="body"/>
          </p:nvPr>
        </p:nvSpPr>
        <p:spPr>
          <a:xfrm>
            <a:off x="4050796" y="6377017"/>
            <a:ext cx="1507491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Alexander I of Russia by G.Dawe (1826, Peterhof).jpg" id="208" name="Google Shape;2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8287" y="908720"/>
            <a:ext cx="3498337" cy="58203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9" name="Google Shape;209;p11"/>
          <p:cNvSpPr txBox="1"/>
          <p:nvPr/>
        </p:nvSpPr>
        <p:spPr>
          <a:xfrm>
            <a:off x="960687" y="983165"/>
            <a:ext cx="4464496" cy="143772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I в отношении лиц, приняв- ших сторону Наполеона, склонялся «к забвению прошедших заблуждений». Манифестом 12 декабря 1812 г. он объя- вил прощение тем, кто вернулся из-за границы в течении двух месяцев.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71450" lvl="1" marL="74295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971600" y="2492896"/>
            <a:ext cx="4464496" cy="338437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Решением Венского конгресса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1815 г.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Великое герцогство Варшавское было разделено между Пруссией, Австрией и Россией. Его большая часть вошла в сос- тав России в качества Царства Польско- го. А Александр I предоставил Польше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конституцию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: страна получила собст- венный сейм, судебную и финансовую системы, полицию и вооружённые силы, таможенную границу с Россией. Но шляхта стремилась к восстановлению Речи Посполитой и добивалась включе- ния в Царство Польское литовско-бело- русских и правобережных украинских земель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71450" lvl="1" marL="74295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216" name="Google Shape;216;p12"/>
          <p:cNvSpPr txBox="1"/>
          <p:nvPr>
            <p:ph idx="1" type="body"/>
          </p:nvPr>
        </p:nvSpPr>
        <p:spPr>
          <a:xfrm>
            <a:off x="3149320" y="6413022"/>
            <a:ext cx="1507491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Николай 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1026513" y="894227"/>
            <a:ext cx="3539305" cy="275079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После подавления польского восстания 1830-1831 гг., в кото- ром приняла участие и белорус- ская шляхта политика российс- кого правительства в белорус- ских губерниях значительно из- менилась. В её основу Николай I положил концепцию «западно- русизма», направленную на возрождение «исконно рус- ских» начал в жизни белорус- ского общества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71450" lvl="1" marL="74295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ranz KrÃ¼ger - Portrait of Emperor Nicholas I - WGA12289.jpg" id="218" name="Google Shape;2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009" y="927970"/>
            <a:ext cx="4369950" cy="58011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graphicFrame>
        <p:nvGraphicFramePr>
          <p:cNvPr id="224" name="Google Shape;224;p13"/>
          <p:cNvGraphicFramePr/>
          <p:nvPr/>
        </p:nvGraphicFramePr>
        <p:xfrm>
          <a:off x="971600" y="90872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{F1B93F6B-F0A0-405C-BF76-2287C437118D}</a:tableStyleId>
              </a:tblPr>
              <a:tblGrid>
                <a:gridCol w="1612975"/>
                <a:gridCol w="6451925"/>
              </a:tblGrid>
              <a:tr h="3708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Политика Николая I в Беларуси</a:t>
                      </a:r>
                      <a:endParaRPr sz="200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chemeClr val="dk1"/>
                    </a:solidFill>
                  </a:tcPr>
                </a:tc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1831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«Разбор шляхты» : в разряд однодворцев переведено 10 тыс. человек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1831-1848 гг.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Деятельность Особого комитета по делам западных губер- ний: насаждение русского помещичьего землевладения; чистка государственных учреждений от чиновников польс- кого происхождения и замена их русскими чиновниками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1832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Закрытие Виленского университета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1836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Запрет на преподавание польского языка как учебного предмета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1839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Полоцкий церковный собор ликвидировал униатскую цер- ковь в Беларуси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1831, 1840 гг.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Отмена действия Статута ВКЛ, введение в действие россий- ского законодательства, русского языка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1842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Царский указ запрещал употребление терминов «Бела- русь», «Литва», «белорусские губернии», «литовские губер- нии». Вводилось название «Северо-Западный край»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0" name="Google Shape;230;p14"/>
          <p:cNvGrpSpPr/>
          <p:nvPr/>
        </p:nvGrpSpPr>
        <p:grpSpPr>
          <a:xfrm>
            <a:off x="2372425" y="1397123"/>
            <a:ext cx="5239580" cy="4552033"/>
            <a:chOff x="848425" y="123"/>
            <a:chExt cx="5239580" cy="4552033"/>
          </a:xfrm>
        </p:grpSpPr>
        <p:sp>
          <p:nvSpPr>
            <p:cNvPr id="231" name="Google Shape;231;p14"/>
            <p:cNvSpPr/>
            <p:nvPr/>
          </p:nvSpPr>
          <p:spPr>
            <a:xfrm>
              <a:off x="4856860" y="2868852"/>
              <a:ext cx="91440" cy="49787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2" name="Google Shape;232;p14"/>
            <p:cNvSpPr/>
            <p:nvPr/>
          </p:nvSpPr>
          <p:spPr>
            <a:xfrm>
              <a:off x="3468216" y="1185548"/>
              <a:ext cx="1434364" cy="49787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3" name="Google Shape;233;p14"/>
            <p:cNvSpPr/>
            <p:nvPr/>
          </p:nvSpPr>
          <p:spPr>
            <a:xfrm>
              <a:off x="1988131" y="2868852"/>
              <a:ext cx="91440" cy="49787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4" name="Google Shape;234;p14"/>
            <p:cNvSpPr/>
            <p:nvPr/>
          </p:nvSpPr>
          <p:spPr>
            <a:xfrm>
              <a:off x="2033851" y="1185548"/>
              <a:ext cx="1434364" cy="49787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5" name="Google Shape;235;p14"/>
            <p:cNvSpPr/>
            <p:nvPr/>
          </p:nvSpPr>
          <p:spPr>
            <a:xfrm>
              <a:off x="1872206" y="123"/>
              <a:ext cx="3192018" cy="118542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4"/>
            <p:cNvSpPr txBox="1"/>
            <p:nvPr/>
          </p:nvSpPr>
          <p:spPr>
            <a:xfrm>
              <a:off x="1872206" y="123"/>
              <a:ext cx="3192018" cy="11854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Дворянское революционное движение в Беларуси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48425" y="1683427"/>
              <a:ext cx="2370850" cy="118542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4"/>
            <p:cNvSpPr txBox="1"/>
            <p:nvPr/>
          </p:nvSpPr>
          <p:spPr>
            <a:xfrm>
              <a:off x="848425" y="1683427"/>
              <a:ext cx="2370850" cy="11854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польские дворянские революционеры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848425" y="3366731"/>
              <a:ext cx="2370850" cy="118542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4"/>
            <p:cNvSpPr txBox="1"/>
            <p:nvPr/>
          </p:nvSpPr>
          <p:spPr>
            <a:xfrm>
              <a:off x="848425" y="3366731"/>
              <a:ext cx="2370850" cy="11854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и деятельность тайных организаций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3717155" y="1683427"/>
              <a:ext cx="2370850" cy="118542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4"/>
            <p:cNvSpPr txBox="1"/>
            <p:nvPr/>
          </p:nvSpPr>
          <p:spPr>
            <a:xfrm>
              <a:off x="3717155" y="1683427"/>
              <a:ext cx="2370850" cy="11854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российские дворянские революционеры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3717155" y="3366731"/>
              <a:ext cx="2370850" cy="118542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3717155" y="3366731"/>
              <a:ext cx="2370850" cy="11854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движение декабристов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50" name="Google Shape;250;p15"/>
          <p:cNvGraphicFramePr/>
          <p:nvPr/>
        </p:nvGraphicFramePr>
        <p:xfrm>
          <a:off x="970421" y="9087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{F78B6214-5B77-4A92-BE3C-21E927FD13B0}</a:tableStyleId>
              </a:tblPr>
              <a:tblGrid>
                <a:gridCol w="1008100"/>
                <a:gridCol w="1873375"/>
                <a:gridCol w="2303075"/>
                <a:gridCol w="2880325"/>
              </a:tblGrid>
              <a:tr h="370850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Тайные организации в Беларуси</a:t>
                      </a:r>
                      <a:endParaRPr sz="200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Дата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Организация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Участники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Цели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1817 г.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«Общество фи- ломатов» (лю- бителей наук)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А.Мицкевич, Т.Зан, Я.Чечот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Культурно-просветитель-ские исследования фоль- клора, верований, обы- чаев, истории Беларуси. Национально-освободи- тельная борьба. Уничто- жение феодального угне- тения крестьян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Картинки по запросу адам мицкевич" id="251" name="Google Shape;251;p15"/>
          <p:cNvPicPr preferRelativeResize="0"/>
          <p:nvPr/>
        </p:nvPicPr>
        <p:blipFill rotWithShape="1">
          <a:blip r:embed="rId3">
            <a:alphaModFix/>
          </a:blip>
          <a:srcRect b="25913" l="14112" r="15329" t="0"/>
          <a:stretch/>
        </p:blipFill>
        <p:spPr>
          <a:xfrm>
            <a:off x="978044" y="4199437"/>
            <a:ext cx="1796995" cy="25157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5508" y="4199437"/>
            <a:ext cx="1834722" cy="25157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://www.rumvi.com/products/ebook/%D0%B1%D0%B5%D0%BB%D0%B0%D1%80%D1%83%D1%81%D0%BA%D0%B0%D1%8F-%D0%BBi%D1%82%D0%B0%D1%80%D0%B0%D1%82%D1%83%D1%80%D0%B0/4d572e03-e150-40e1-abd8-fc64ed5f0fc7/preview/_06.jpg" id="253" name="Google Shape;25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8323" y="4199437"/>
            <a:ext cx="1796994" cy="25068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4" name="Google Shape;254;p15"/>
          <p:cNvSpPr txBox="1"/>
          <p:nvPr>
            <p:ph idx="1" type="body"/>
          </p:nvPr>
        </p:nvSpPr>
        <p:spPr>
          <a:xfrm>
            <a:off x="2794545" y="6165304"/>
            <a:ext cx="1201391" cy="5409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Адам Мицкевич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5" name="Google Shape;255;p15"/>
          <p:cNvSpPr txBox="1"/>
          <p:nvPr/>
        </p:nvSpPr>
        <p:spPr>
          <a:xfrm>
            <a:off x="5920230" y="4202956"/>
            <a:ext cx="1201391" cy="3061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Томаш Зан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6056190" y="6381328"/>
            <a:ext cx="1201391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Ян Чечот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62" name="Google Shape;262;p16"/>
          <p:cNvGraphicFramePr/>
          <p:nvPr/>
        </p:nvGraphicFramePr>
        <p:xfrm>
          <a:off x="970421" y="9087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{F78B6214-5B77-4A92-BE3C-21E927FD13B0}</a:tableStyleId>
              </a:tblPr>
              <a:tblGrid>
                <a:gridCol w="1008100"/>
                <a:gridCol w="1873375"/>
                <a:gridCol w="2303075"/>
                <a:gridCol w="2880325"/>
              </a:tblGrid>
              <a:tr h="370850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Тайные организации в Беларуси</a:t>
                      </a:r>
                      <a:endParaRPr sz="20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Дата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Организация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Участники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Цели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1820- 1823 гг.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«Общество фи- ларетов» (лю- бителей добро- детелей)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Т.Зан, М.Рукевич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Пропаганда идей свобо- ды и равенства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263" name="Google Shape;2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274" y="2977582"/>
            <a:ext cx="2714014" cy="37214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4" name="Google Shape;264;p16"/>
          <p:cNvSpPr txBox="1"/>
          <p:nvPr/>
        </p:nvSpPr>
        <p:spPr>
          <a:xfrm>
            <a:off x="3734288" y="2967205"/>
            <a:ext cx="1201391" cy="3061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Томаш Зан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16"/>
          <p:cNvSpPr txBox="1"/>
          <p:nvPr/>
        </p:nvSpPr>
        <p:spPr>
          <a:xfrm>
            <a:off x="3923928" y="6392362"/>
            <a:ext cx="1872208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Михаил Рукевич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Картинки по запросу м.рукевич" id="266" name="Google Shape;266;p16"/>
          <p:cNvPicPr preferRelativeResize="0"/>
          <p:nvPr/>
        </p:nvPicPr>
        <p:blipFill rotWithShape="1">
          <a:blip r:embed="rId4">
            <a:alphaModFix/>
          </a:blip>
          <a:srcRect b="9281" l="3165" r="3398" t="0"/>
          <a:stretch/>
        </p:blipFill>
        <p:spPr>
          <a:xfrm flipH="1">
            <a:off x="5796136" y="2977583"/>
            <a:ext cx="3116412" cy="37396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72" name="Google Shape;272;p17"/>
          <p:cNvGraphicFramePr/>
          <p:nvPr/>
        </p:nvGraphicFramePr>
        <p:xfrm>
          <a:off x="970421" y="9087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{F78B6214-5B77-4A92-BE3C-21E927FD13B0}</a:tableStyleId>
              </a:tblPr>
              <a:tblGrid>
                <a:gridCol w="1008100"/>
                <a:gridCol w="1873375"/>
                <a:gridCol w="1656175"/>
                <a:gridCol w="3527225"/>
              </a:tblGrid>
              <a:tr h="370850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Тайные организации в Беларуси</a:t>
                      </a:r>
                      <a:endParaRPr sz="20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Дата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Организация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Участники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Цели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1836- 1839 гг.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«Демократическое общество»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Ф.Савич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Установление равенства. Осво-б ождение крестьян. Наделение их землёй. Передача земли на- роду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73" name="Google Shape;273;p17"/>
          <p:cNvSpPr txBox="1"/>
          <p:nvPr/>
        </p:nvSpPr>
        <p:spPr>
          <a:xfrm>
            <a:off x="3975956" y="6381328"/>
            <a:ext cx="1872208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Франц Савич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Ð¾ÑÐ¾Ð¶ÐµÐµ Ð¸Ð·Ð¾Ð±ÑÐ°Ð¶ÐµÐ½Ð¸Ðµ" id="274" name="Google Shape;2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7404" y="2924944"/>
            <a:ext cx="3114528" cy="37813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Картинки по запросу никита муравьев" id="280" name="Google Shape;2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8157" y="908719"/>
            <a:ext cx="3254837" cy="46085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1" name="Google Shape;281;p18"/>
          <p:cNvSpPr txBox="1"/>
          <p:nvPr/>
        </p:nvSpPr>
        <p:spPr>
          <a:xfrm>
            <a:off x="3851920" y="5185282"/>
            <a:ext cx="1890607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Никита Муравьёв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2" name="Google Shape;282;p18"/>
          <p:cNvSpPr txBox="1"/>
          <p:nvPr/>
        </p:nvSpPr>
        <p:spPr>
          <a:xfrm>
            <a:off x="971600" y="5589240"/>
            <a:ext cx="8064895" cy="115212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Деятельность в Беларуси дворянских революционеров-декабристов, пред- принявших попытку поднять вооружённое восстание против самодер- жавия в декабре 1825 г. (отсюда и название «декабристы»), была связана с руководителем Северного общества декабристов Н.Муравьёвым, составив- шим «минский вариант» проекта российской конституции.</a:t>
            </a:r>
            <a:endParaRPr b="1" sz="1800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83" name="Google Shape;283;p18"/>
          <p:cNvGrpSpPr/>
          <p:nvPr/>
        </p:nvGrpSpPr>
        <p:grpSpPr>
          <a:xfrm>
            <a:off x="972650" y="949375"/>
            <a:ext cx="4678417" cy="3246424"/>
            <a:chOff x="1051" y="25287"/>
            <a:chExt cx="4678417" cy="3246424"/>
          </a:xfrm>
        </p:grpSpPr>
        <p:sp>
          <p:nvSpPr>
            <p:cNvPr id="284" name="Google Shape;284;p18"/>
            <p:cNvSpPr/>
            <p:nvPr/>
          </p:nvSpPr>
          <p:spPr>
            <a:xfrm>
              <a:off x="1051" y="25287"/>
              <a:ext cx="3420466" cy="54107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C413A"/>
                </a:gs>
                <a:gs pos="80000">
                  <a:srgbClr val="39564E"/>
                </a:gs>
                <a:gs pos="100000">
                  <a:srgbClr val="3A564E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8"/>
            <p:cNvSpPr txBox="1"/>
            <p:nvPr/>
          </p:nvSpPr>
          <p:spPr>
            <a:xfrm>
              <a:off x="16898" y="41134"/>
              <a:ext cx="3388772" cy="50937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«Минский вариант» российской конституции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343098" y="566358"/>
              <a:ext cx="342046" cy="40580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7" name="Google Shape;287;p18"/>
            <p:cNvSpPr/>
            <p:nvPr/>
          </p:nvSpPr>
          <p:spPr>
            <a:xfrm>
              <a:off x="685144" y="701625"/>
              <a:ext cx="3994324" cy="54107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8"/>
            <p:cNvSpPr txBox="1"/>
            <p:nvPr/>
          </p:nvSpPr>
          <p:spPr>
            <a:xfrm>
              <a:off x="700991" y="717472"/>
              <a:ext cx="3962630" cy="50937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буржуазного государства в России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343098" y="566358"/>
              <a:ext cx="342046" cy="108214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0" name="Google Shape;290;p18"/>
            <p:cNvSpPr/>
            <p:nvPr/>
          </p:nvSpPr>
          <p:spPr>
            <a:xfrm>
              <a:off x="685144" y="1377964"/>
              <a:ext cx="3994324" cy="54107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8"/>
            <p:cNvSpPr txBox="1"/>
            <p:nvPr/>
          </p:nvSpPr>
          <p:spPr>
            <a:xfrm>
              <a:off x="700991" y="1393811"/>
              <a:ext cx="3962630" cy="50937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экономические, гражданские свобо- ды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343098" y="566358"/>
              <a:ext cx="342046" cy="175848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3" name="Google Shape;293;p18"/>
            <p:cNvSpPr/>
            <p:nvPr/>
          </p:nvSpPr>
          <p:spPr>
            <a:xfrm>
              <a:off x="685144" y="2054303"/>
              <a:ext cx="3994324" cy="54107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8"/>
            <p:cNvSpPr txBox="1"/>
            <p:nvPr/>
          </p:nvSpPr>
          <p:spPr>
            <a:xfrm>
              <a:off x="700991" y="2070150"/>
              <a:ext cx="3962630" cy="50937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принципы выборности государст- венных должностей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343098" y="566358"/>
              <a:ext cx="342046" cy="243481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6" name="Google Shape;296;p18"/>
            <p:cNvSpPr/>
            <p:nvPr/>
          </p:nvSpPr>
          <p:spPr>
            <a:xfrm>
              <a:off x="685144" y="2730641"/>
              <a:ext cx="3994324" cy="54107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8"/>
            <p:cNvSpPr txBox="1"/>
            <p:nvPr/>
          </p:nvSpPr>
          <p:spPr>
            <a:xfrm>
              <a:off x="700991" y="2746488"/>
              <a:ext cx="3962630" cy="50937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разделение властей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3" name="Google Shape;303;p19"/>
          <p:cNvSpPr txBox="1"/>
          <p:nvPr/>
        </p:nvSpPr>
        <p:spPr>
          <a:xfrm>
            <a:off x="4270702" y="6470443"/>
            <a:ext cx="4745180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Сергей Муравьёв-Апостол</a:t>
            </a:r>
            <a:endParaRPr/>
          </a:p>
        </p:txBody>
      </p:sp>
      <p:sp>
        <p:nvSpPr>
          <p:cNvPr id="304" name="Google Shape;304;p19"/>
          <p:cNvSpPr txBox="1"/>
          <p:nvPr/>
        </p:nvSpPr>
        <p:spPr>
          <a:xfrm>
            <a:off x="899593" y="933922"/>
            <a:ext cx="3240360" cy="465531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1823 г. по инициативе бу- дущего декабриста С. Му- равьёва-Апостола, служив- шего в расквартированном в Бобруйской крепости пехот- ном полку, был разработан так называемый бобруйский план. Он предусматривал арест царя во время осмотра войск в крепости, однако он не был осуществлен.</a:t>
            </a:r>
            <a:endParaRPr/>
          </a:p>
        </p:txBody>
      </p:sp>
      <p:pic>
        <p:nvPicPr>
          <p:cNvPr descr="Картинки по запросу сергей муравьев-апостол" id="305" name="Google Shape;3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702" y="908720"/>
            <a:ext cx="4745180" cy="55863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1069246" y="1268760"/>
            <a:ext cx="7937530" cy="53035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Бе- ларуси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резуль- таты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Особенности политического курса российского правитель- ства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71450" lvl="1" marL="74295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Польские и российские дворянские революционеры в Беларуси</a:t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1" name="Google Shape;311;p20"/>
          <p:cNvSpPr txBox="1"/>
          <p:nvPr/>
        </p:nvSpPr>
        <p:spPr>
          <a:xfrm>
            <a:off x="971688" y="3902769"/>
            <a:ext cx="2408909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Михаил Рукевич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2" name="Google Shape;312;p20"/>
          <p:cNvSpPr txBox="1"/>
          <p:nvPr/>
        </p:nvSpPr>
        <p:spPr>
          <a:xfrm>
            <a:off x="899592" y="4941168"/>
            <a:ext cx="8136903" cy="18002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Литовском отдельном корпусе, размещённом на Белосточчине, по ини- циативе филарета М.Рукевича возникло тайное Общество военных друзей. Члены общества выступали за свободу и просвещение для себя и других. 24 декабря 1825 г. «военные друзья» сорвали церемонию присяги на верность Николаю І в местечке Браньск. Но выступление нескольких рот сапёрного батальона не охватило весь корпус, а его организаторы, в т.ч. М.Рукевич, капитан К.Игельстром, поручик А.Вегелин, разделили судьбу ссыльных де- кабристов.</a:t>
            </a:r>
            <a:endParaRPr/>
          </a:p>
        </p:txBody>
      </p:sp>
      <p:pic>
        <p:nvPicPr>
          <p:cNvPr descr="Картинки по запросу м.рукевич" id="313" name="Google Shape;313;p20"/>
          <p:cNvPicPr preferRelativeResize="0"/>
          <p:nvPr/>
        </p:nvPicPr>
        <p:blipFill rotWithShape="1">
          <a:blip r:embed="rId3">
            <a:alphaModFix/>
          </a:blip>
          <a:srcRect b="9281" l="3165" r="3398" t="0"/>
          <a:stretch/>
        </p:blipFill>
        <p:spPr>
          <a:xfrm flipH="1">
            <a:off x="971600" y="980728"/>
            <a:ext cx="2408909" cy="289069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к.игельстром" id="314" name="Google Shape;3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0376" y="1344353"/>
            <a:ext cx="2412709" cy="28842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а.вегелин" id="315" name="Google Shape;315;p20"/>
          <p:cNvPicPr preferRelativeResize="0"/>
          <p:nvPr/>
        </p:nvPicPr>
        <p:blipFill rotWithShape="1">
          <a:blip r:embed="rId5">
            <a:alphaModFix/>
          </a:blip>
          <a:srcRect b="0" l="7267" r="0" t="0"/>
          <a:stretch/>
        </p:blipFill>
        <p:spPr>
          <a:xfrm>
            <a:off x="6562684" y="1703962"/>
            <a:ext cx="2447756" cy="28809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6" name="Google Shape;316;p20"/>
          <p:cNvSpPr txBox="1"/>
          <p:nvPr/>
        </p:nvSpPr>
        <p:spPr>
          <a:xfrm>
            <a:off x="3715618" y="4227685"/>
            <a:ext cx="2504850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Константин Игельстром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20"/>
          <p:cNvSpPr txBox="1"/>
          <p:nvPr/>
        </p:nvSpPr>
        <p:spPr>
          <a:xfrm>
            <a:off x="6562684" y="4609699"/>
            <a:ext cx="2447756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Вегелин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23" name="Google Shape;323;p21"/>
          <p:cNvGrpSpPr/>
          <p:nvPr/>
        </p:nvGrpSpPr>
        <p:grpSpPr>
          <a:xfrm>
            <a:off x="901553" y="908716"/>
            <a:ext cx="8132980" cy="1944223"/>
            <a:chOff x="1961" y="72004"/>
            <a:chExt cx="8132980" cy="1944223"/>
          </a:xfrm>
        </p:grpSpPr>
        <p:sp>
          <p:nvSpPr>
            <p:cNvPr id="324" name="Google Shape;324;p21"/>
            <p:cNvSpPr/>
            <p:nvPr/>
          </p:nvSpPr>
          <p:spPr>
            <a:xfrm>
              <a:off x="4068452" y="500549"/>
              <a:ext cx="2226449" cy="77281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5" name="Google Shape;325;p21"/>
            <p:cNvSpPr/>
            <p:nvPr/>
          </p:nvSpPr>
          <p:spPr>
            <a:xfrm>
              <a:off x="1842002" y="500549"/>
              <a:ext cx="2226449" cy="77281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6" name="Google Shape;326;p21"/>
            <p:cNvSpPr/>
            <p:nvPr/>
          </p:nvSpPr>
          <p:spPr>
            <a:xfrm>
              <a:off x="1480195" y="72004"/>
              <a:ext cx="5176513" cy="42854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 txBox="1"/>
            <p:nvPr/>
          </p:nvSpPr>
          <p:spPr>
            <a:xfrm>
              <a:off x="1480195" y="72004"/>
              <a:ext cx="5176513" cy="4285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восстания 1830-1831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1961" y="1273366"/>
              <a:ext cx="3680081" cy="7428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 txBox="1"/>
            <p:nvPr/>
          </p:nvSpPr>
          <p:spPr>
            <a:xfrm>
              <a:off x="1961" y="1273366"/>
              <a:ext cx="3680081" cy="7428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недовольство шляхты разделами Речи Посполитой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4454860" y="1273366"/>
              <a:ext cx="3680081" cy="7428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 txBox="1"/>
            <p:nvPr/>
          </p:nvSpPr>
          <p:spPr>
            <a:xfrm>
              <a:off x="4454860" y="1273366"/>
              <a:ext cx="3680081" cy="7428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нарушения царским правительством конституции 1815 г.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s://upload.wikimedia.org/wikipedia/commons/thumb/3/35/Polish_Prometheus_1831.PNG/1280px-Polish_Prometheus_1831.PNG" id="332" name="Google Shape;33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976" y="2972930"/>
            <a:ext cx="4623048" cy="37164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33" name="Google Shape;333;p21"/>
          <p:cNvSpPr txBox="1"/>
          <p:nvPr/>
        </p:nvSpPr>
        <p:spPr>
          <a:xfrm>
            <a:off x="1763688" y="6165304"/>
            <a:ext cx="2592288" cy="5241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«Польский Прометей». Худ. Орас Верне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39" name="Google Shape;339;p22"/>
          <p:cNvGrpSpPr/>
          <p:nvPr/>
        </p:nvGrpSpPr>
        <p:grpSpPr>
          <a:xfrm>
            <a:off x="971600" y="929097"/>
            <a:ext cx="7989869" cy="3207235"/>
            <a:chOff x="0" y="20377"/>
            <a:chExt cx="7989869" cy="3207235"/>
          </a:xfrm>
        </p:grpSpPr>
        <p:sp>
          <p:nvSpPr>
            <p:cNvPr id="340" name="Google Shape;340;p22"/>
            <p:cNvSpPr/>
            <p:nvPr/>
          </p:nvSpPr>
          <p:spPr>
            <a:xfrm>
              <a:off x="7089858" y="2384955"/>
              <a:ext cx="499230" cy="52499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1" name="Google Shape;341;p22"/>
            <p:cNvSpPr/>
            <p:nvPr/>
          </p:nvSpPr>
          <p:spPr>
            <a:xfrm>
              <a:off x="6026646" y="1341747"/>
              <a:ext cx="91440" cy="242426"/>
            </a:xfrm>
            <a:custGeom>
              <a:rect b="b" l="l" r="r" t="t"/>
              <a:pathLst>
                <a:path extrusionOk="0" h="120000" w="120000">
                  <a:moveTo>
                    <a:pt x="88348" y="0"/>
                  </a:moveTo>
                  <a:lnTo>
                    <a:pt x="88348" y="20732"/>
                  </a:lnTo>
                  <a:lnTo>
                    <a:pt x="60000" y="20732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2" name="Google Shape;342;p22"/>
            <p:cNvSpPr/>
            <p:nvPr/>
          </p:nvSpPr>
          <p:spPr>
            <a:xfrm>
              <a:off x="3996444" y="523001"/>
              <a:ext cx="2097523" cy="40108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3" name="Google Shape;343;p22"/>
            <p:cNvSpPr/>
            <p:nvPr/>
          </p:nvSpPr>
          <p:spPr>
            <a:xfrm>
              <a:off x="379180" y="2384955"/>
              <a:ext cx="620806" cy="5249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4" name="Google Shape;344;p22"/>
            <p:cNvSpPr/>
            <p:nvPr/>
          </p:nvSpPr>
          <p:spPr>
            <a:xfrm>
              <a:off x="1850182" y="1341747"/>
              <a:ext cx="91440" cy="242426"/>
            </a:xfrm>
            <a:custGeom>
              <a:rect b="b" l="l" r="r" t="t"/>
              <a:pathLst>
                <a:path extrusionOk="0" h="120000" w="120000">
                  <a:moveTo>
                    <a:pt x="65375" y="0"/>
                  </a:moveTo>
                  <a:lnTo>
                    <a:pt x="65375" y="20732"/>
                  </a:lnTo>
                  <a:lnTo>
                    <a:pt x="60000" y="20732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5" name="Google Shape;345;p22"/>
            <p:cNvSpPr/>
            <p:nvPr/>
          </p:nvSpPr>
          <p:spPr>
            <a:xfrm>
              <a:off x="1899999" y="523001"/>
              <a:ext cx="2096444" cy="40108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6" name="Google Shape;346;p22"/>
            <p:cNvSpPr/>
            <p:nvPr/>
          </p:nvSpPr>
          <p:spPr>
            <a:xfrm>
              <a:off x="1565906" y="20377"/>
              <a:ext cx="4861075" cy="50262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2"/>
            <p:cNvSpPr txBox="1"/>
            <p:nvPr/>
          </p:nvSpPr>
          <p:spPr>
            <a:xfrm>
              <a:off x="1565906" y="20377"/>
              <a:ext cx="4861075" cy="5026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Течения в восстании 1830-1831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3017" y="924085"/>
              <a:ext cx="3793963" cy="417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2"/>
            <p:cNvSpPr txBox="1"/>
            <p:nvPr/>
          </p:nvSpPr>
          <p:spPr>
            <a:xfrm>
              <a:off x="3017" y="924085"/>
              <a:ext cx="3793963" cy="4176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консервативное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0" y="1584173"/>
              <a:ext cx="3791805" cy="8007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2"/>
            <p:cNvSpPr txBox="1"/>
            <p:nvPr/>
          </p:nvSpPr>
          <p:spPr>
            <a:xfrm>
              <a:off x="0" y="1584173"/>
              <a:ext cx="3791805" cy="8007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восстановление Речи Посполитой в границах 1772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999987" y="2592287"/>
              <a:ext cx="1909921" cy="635325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2"/>
            <p:cNvSpPr txBox="1"/>
            <p:nvPr/>
          </p:nvSpPr>
          <p:spPr>
            <a:xfrm>
              <a:off x="999987" y="2592287"/>
              <a:ext cx="1909921" cy="635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4198064" y="924085"/>
              <a:ext cx="3791805" cy="417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2"/>
            <p:cNvSpPr txBox="1"/>
            <p:nvPr/>
          </p:nvSpPr>
          <p:spPr>
            <a:xfrm>
              <a:off x="4198064" y="924085"/>
              <a:ext cx="3791805" cy="4176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демократическое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4176463" y="1584173"/>
              <a:ext cx="3791805" cy="8007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2"/>
            <p:cNvSpPr txBox="1"/>
            <p:nvPr/>
          </p:nvSpPr>
          <p:spPr>
            <a:xfrm>
              <a:off x="4176463" y="1584173"/>
              <a:ext cx="3791805" cy="8007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распространение восстания на земли бывшего Великого Княжества Литовского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5179936" y="2592287"/>
              <a:ext cx="1909921" cy="635325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2"/>
            <p:cNvSpPr txBox="1"/>
            <p:nvPr/>
          </p:nvSpPr>
          <p:spPr>
            <a:xfrm>
              <a:off x="5179936" y="2592287"/>
              <a:ext cx="1909921" cy="635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60" name="Google Shape;360;p22"/>
          <p:cNvGrpSpPr/>
          <p:nvPr/>
        </p:nvGrpSpPr>
        <p:grpSpPr>
          <a:xfrm>
            <a:off x="1983311" y="3573016"/>
            <a:ext cx="6084676" cy="432048"/>
            <a:chOff x="1119612" y="2983443"/>
            <a:chExt cx="1849973" cy="615384"/>
          </a:xfrm>
        </p:grpSpPr>
        <p:sp>
          <p:nvSpPr>
            <p:cNvPr id="361" name="Google Shape;361;p22"/>
            <p:cNvSpPr/>
            <p:nvPr/>
          </p:nvSpPr>
          <p:spPr>
            <a:xfrm>
              <a:off x="1119612" y="2983443"/>
              <a:ext cx="1849973" cy="61538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2"/>
            <p:cNvSpPr txBox="1"/>
            <p:nvPr/>
          </p:nvSpPr>
          <p:spPr>
            <a:xfrm>
              <a:off x="1119612" y="2983443"/>
              <a:ext cx="1849973" cy="6153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рассматривали Беларусь как часть Польши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Адам Ежи Чарторыйский" id="363" name="Google Shape;3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037" y="4156666"/>
            <a:ext cx="2014547" cy="25994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и.лелевель" id="364" name="Google Shape;3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9716" y="4149080"/>
            <a:ext cx="1501162" cy="25994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65" name="Google Shape;365;p22"/>
          <p:cNvSpPr txBox="1"/>
          <p:nvPr/>
        </p:nvSpPr>
        <p:spPr>
          <a:xfrm>
            <a:off x="2990584" y="6433937"/>
            <a:ext cx="2157480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Адам Чарторыйский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Google Shape;366;p22"/>
          <p:cNvSpPr txBox="1"/>
          <p:nvPr/>
        </p:nvSpPr>
        <p:spPr>
          <a:xfrm>
            <a:off x="5282236" y="6423580"/>
            <a:ext cx="2157480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Иоахим Лелевель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67" name="Google Shape;367;p22"/>
          <p:cNvCxnSpPr/>
          <p:nvPr/>
        </p:nvCxnSpPr>
        <p:spPr>
          <a:xfrm rot="10800000">
            <a:off x="1115616" y="3284984"/>
            <a:ext cx="0" cy="864096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8" name="Google Shape;368;p22"/>
          <p:cNvCxnSpPr/>
          <p:nvPr/>
        </p:nvCxnSpPr>
        <p:spPr>
          <a:xfrm rot="10800000">
            <a:off x="8748464" y="3292570"/>
            <a:ext cx="0" cy="864096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69" name="Google Shape;369;p22"/>
          <p:cNvSpPr txBox="1"/>
          <p:nvPr/>
        </p:nvSpPr>
        <p:spPr>
          <a:xfrm>
            <a:off x="3128298" y="4156665"/>
            <a:ext cx="4173704" cy="2008639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точки зрения борьбы поляков за восстановление своего независимого государства восстание имело прог- рессивный, демократический харак- тер. Но в отношении белорусов их борьба была реакционной, т.к. имела целью насильственное отторжение Беларуси от России  и включение её в состав Польши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5" name="Google Shape;375;p23"/>
          <p:cNvSpPr txBox="1"/>
          <p:nvPr/>
        </p:nvSpPr>
        <p:spPr>
          <a:xfrm>
            <a:off x="971600" y="1082429"/>
            <a:ext cx="7979596" cy="10081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Причины поражения восстания 1830-1831 гг.: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главный лозунг восстания – восстановление польского шляхетского государства – был непонятен и чужд для белорусских крестьян, поэтому они не поддержали восстание</a:t>
            </a:r>
            <a:endParaRPr b="1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76" name="Google Shape;376;p23"/>
          <p:cNvGrpSpPr/>
          <p:nvPr/>
        </p:nvGrpSpPr>
        <p:grpSpPr>
          <a:xfrm>
            <a:off x="1044138" y="2417838"/>
            <a:ext cx="7906526" cy="3408151"/>
            <a:chOff x="530" y="327297"/>
            <a:chExt cx="7906526" cy="3408151"/>
          </a:xfrm>
        </p:grpSpPr>
        <p:sp>
          <p:nvSpPr>
            <p:cNvPr id="377" name="Google Shape;377;p23"/>
            <p:cNvSpPr/>
            <p:nvPr/>
          </p:nvSpPr>
          <p:spPr>
            <a:xfrm>
              <a:off x="3953794" y="1483222"/>
              <a:ext cx="2797338" cy="48548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8" name="Google Shape;378;p23"/>
            <p:cNvSpPr/>
            <p:nvPr/>
          </p:nvSpPr>
          <p:spPr>
            <a:xfrm>
              <a:off x="3908074" y="1483222"/>
              <a:ext cx="91440" cy="48548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9" name="Google Shape;379;p23"/>
            <p:cNvSpPr/>
            <p:nvPr/>
          </p:nvSpPr>
          <p:spPr>
            <a:xfrm>
              <a:off x="1156455" y="1483222"/>
              <a:ext cx="2797338" cy="48548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0" name="Google Shape;380;p23"/>
            <p:cNvSpPr/>
            <p:nvPr/>
          </p:nvSpPr>
          <p:spPr>
            <a:xfrm>
              <a:off x="1981300" y="327297"/>
              <a:ext cx="3944986" cy="115592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3"/>
            <p:cNvSpPr txBox="1"/>
            <p:nvPr/>
          </p:nvSpPr>
          <p:spPr>
            <a:xfrm>
              <a:off x="1981300" y="327297"/>
              <a:ext cx="3944986" cy="1155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Итоги восстания 1830-1831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530" y="1968710"/>
              <a:ext cx="2311849" cy="176673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3"/>
            <p:cNvSpPr txBox="1"/>
            <p:nvPr/>
          </p:nvSpPr>
          <p:spPr>
            <a:xfrm>
              <a:off x="530" y="1968710"/>
              <a:ext cx="2311849" cy="17667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упразднена Конституция 1815 г., отдельная польская армия, сейм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2797869" y="1968710"/>
              <a:ext cx="2311849" cy="176673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3"/>
            <p:cNvSpPr txBox="1"/>
            <p:nvPr/>
          </p:nvSpPr>
          <p:spPr>
            <a:xfrm>
              <a:off x="2797869" y="1968710"/>
              <a:ext cx="2311849" cy="17667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введён российский административно- территориальный раздел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5595207" y="1968710"/>
              <a:ext cx="2311849" cy="176673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3"/>
            <p:cNvSpPr txBox="1"/>
            <p:nvPr/>
          </p:nvSpPr>
          <p:spPr>
            <a:xfrm>
              <a:off x="5595207" y="1968710"/>
              <a:ext cx="2311849" cy="17667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усилилась политика «русификации»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3" name="Google Shape;393;p24"/>
          <p:cNvSpPr txBox="1"/>
          <p:nvPr/>
        </p:nvSpPr>
        <p:spPr>
          <a:xfrm>
            <a:off x="971600" y="1196752"/>
            <a:ext cx="7979596" cy="76239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Восстание 1863-1864 гг. в Польше, Литве и Беларуси было связано в пер- вую очередь со стремлением бывшей шляхты возродить Речь Посполитую в границах 1772 г.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4" name="Google Shape;394;p24"/>
          <p:cNvGrpSpPr/>
          <p:nvPr/>
        </p:nvGrpSpPr>
        <p:grpSpPr>
          <a:xfrm>
            <a:off x="1155751" y="2578772"/>
            <a:ext cx="7793564" cy="3377998"/>
            <a:chOff x="1879" y="355700"/>
            <a:chExt cx="7793564" cy="3377998"/>
          </a:xfrm>
        </p:grpSpPr>
        <p:sp>
          <p:nvSpPr>
            <p:cNvPr id="395" name="Google Shape;395;p24"/>
            <p:cNvSpPr/>
            <p:nvPr/>
          </p:nvSpPr>
          <p:spPr>
            <a:xfrm>
              <a:off x="3898662" y="1229884"/>
              <a:ext cx="2133532" cy="7405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6" name="Google Shape;396;p24"/>
            <p:cNvSpPr/>
            <p:nvPr/>
          </p:nvSpPr>
          <p:spPr>
            <a:xfrm>
              <a:off x="1765129" y="1229884"/>
              <a:ext cx="2133532" cy="74056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7" name="Google Shape;397;p24"/>
            <p:cNvSpPr/>
            <p:nvPr/>
          </p:nvSpPr>
          <p:spPr>
            <a:xfrm>
              <a:off x="1502017" y="355700"/>
              <a:ext cx="4793288" cy="87418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4"/>
            <p:cNvSpPr txBox="1"/>
            <p:nvPr/>
          </p:nvSpPr>
          <p:spPr>
            <a:xfrm>
              <a:off x="1502017" y="355700"/>
              <a:ext cx="4793288" cy="8741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восстания 1863-1864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1879" y="1970449"/>
              <a:ext cx="3526499" cy="176324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4"/>
            <p:cNvSpPr txBox="1"/>
            <p:nvPr/>
          </p:nvSpPr>
          <p:spPr>
            <a:xfrm>
              <a:off x="1879" y="1970449"/>
              <a:ext cx="3526499" cy="176324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недовольство белорусско-литовской шляхты подневольным положением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4268944" y="1970449"/>
              <a:ext cx="3526499" cy="176324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4"/>
            <p:cNvSpPr txBox="1"/>
            <p:nvPr/>
          </p:nvSpPr>
          <p:spPr>
            <a:xfrm>
              <a:off x="4268944" y="1970449"/>
              <a:ext cx="3526499" cy="176324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недовольство крестьян условиями свободы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408" name="Google Shape;408;p25"/>
          <p:cNvGraphicFramePr/>
          <p:nvPr/>
        </p:nvGraphicFramePr>
        <p:xfrm>
          <a:off x="971600" y="90872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{F78B6214-5B77-4A92-BE3C-21E927FD13B0}</a:tableStyleId>
              </a:tblPr>
              <a:tblGrid>
                <a:gridCol w="1800200"/>
                <a:gridCol w="2088225"/>
                <a:gridCol w="2088225"/>
                <a:gridCol w="2088225"/>
              </a:tblGrid>
              <a:tr h="432875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Течения в восстании 1863-1864 гг.</a:t>
                      </a:r>
                      <a:endParaRPr sz="20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  <a:tc hMerge="1"/>
              </a:tr>
              <a:tr h="4051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rgbClr val="B2C5B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«Белые»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«Красные»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rgbClr val="B2C5BF"/>
                    </a:solidFill>
                  </a:tcPr>
                </a:tc>
                <a:tc hMerge="1"/>
              </a:tr>
              <a:tr h="998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умеренные (правые)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революционеры-демократы (левые)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</a:tr>
              <a:tr h="699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Социальный состав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Помещики, сред- няя буржуазия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Шляхта, город- ская буржуазия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Интеллигенция, студенчество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998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Социально- экономическая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программа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Сохранение поме- щичьего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земле- владения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Компенсация по- мещикам за зем- лю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Ликвидация по- мещичьего земле- владения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998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Национальная программа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Восстановление Речи Посполитой в границах 1772 г.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Восстановление Речи Посполитой в границах 1772 г.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Право народов на самоопределение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129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Средства борь- бы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Мирные средства: коллективные за- явления, мирные манифестации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Против восстания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Вооружённое вос- стание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Картинки по запросу кастусь калиновский" id="414" name="Google Shape;4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9664" y="908720"/>
            <a:ext cx="3656832" cy="58326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5" name="Google Shape;415;p26"/>
          <p:cNvSpPr txBox="1"/>
          <p:nvPr/>
        </p:nvSpPr>
        <p:spPr>
          <a:xfrm>
            <a:off x="2699792" y="6416452"/>
            <a:ext cx="2679872" cy="3249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Константин Калиновский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6" name="Google Shape;416;p26"/>
          <p:cNvSpPr txBox="1"/>
          <p:nvPr/>
        </p:nvSpPr>
        <p:spPr>
          <a:xfrm>
            <a:off x="899592" y="913485"/>
            <a:ext cx="4392488" cy="2947563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Для подготовки восстания весной 1862 г. в Варшаве был создан Центральный национальный комитет (ЦНК). Летом 1862 г. с целью подготовки восстания в Беларуси и Литве в Вильне организован Литовский провинциальный комитет (ЛПК), подчинённый ЦНК. В нём было представлено революционно-демокра- тическое течение «красных». Председа- телем ЛПК с октября 1862 г. стал шлях- тич с Гродненщины 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Кастусь (Констан- тин Викентий Семёнович)  Калиновс- кий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2" name="Google Shape;422;p27"/>
          <p:cNvSpPr txBox="1"/>
          <p:nvPr/>
        </p:nvSpPr>
        <p:spPr>
          <a:xfrm>
            <a:off x="2836212" y="6165305"/>
            <a:ext cx="2679872" cy="5760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Первый номер газеты «Мужыцкая праўда»</a:t>
            </a:r>
            <a:endParaRPr/>
          </a:p>
        </p:txBody>
      </p:sp>
      <p:sp>
        <p:nvSpPr>
          <p:cNvPr id="423" name="Google Shape;423;p27"/>
          <p:cNvSpPr txBox="1"/>
          <p:nvPr/>
        </p:nvSpPr>
        <p:spPr>
          <a:xfrm>
            <a:off x="899592" y="913486"/>
            <a:ext cx="4536504" cy="366764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Позиция К.Калиновского была высказана в нелегальной революционно-демокра- тической газете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«Мужыцкая праўда»,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которую он издавал вместе со своими со- ратниками Валерием Врублевским и Фе- ликсом Рожанским в виде листков-прок- ламаций. В ней К. Калиновский пропа- гандировал идею народной крестьянс- кой революции и сформулировал идею демократического народного государ- ства: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«…не народ для правительства, а правительство для народа»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Свои статьи он подписывал псевдонимом «Яська-гаспадар з-пад Вільні». Газета на- чала издаваться в июне 1862 г. Всего вы- шло 7 её номеров.</a:t>
            </a:r>
            <a:endParaRPr/>
          </a:p>
        </p:txBody>
      </p:sp>
      <p:pic>
        <p:nvPicPr>
          <p:cNvPr descr="Muzyckaja prauda.jpg" id="424" name="Google Shape;4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6084" y="885110"/>
            <a:ext cx="3478103" cy="58562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0" name="Google Shape;430;p28"/>
          <p:cNvSpPr txBox="1"/>
          <p:nvPr/>
        </p:nvSpPr>
        <p:spPr>
          <a:xfrm>
            <a:off x="5076056" y="6171751"/>
            <a:ext cx="3867279" cy="360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Михаил Николаевич Муравьёв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1" name="Google Shape;431;p28"/>
          <p:cNvSpPr txBox="1"/>
          <p:nvPr/>
        </p:nvSpPr>
        <p:spPr>
          <a:xfrm>
            <a:off x="899592" y="913486"/>
            <a:ext cx="4032448" cy="424370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 в марте 1863 г. к руководству восстанием в Беларуси и Литве при- шли «белые». Этим воспользовались царские власти, стремившиеся пред- ставить в глазах крестьян восстание как выступление панов против «ца- ря-освободителя». Основная масса белорусского крестьянства, которая традиционно не доверяла шляхет- скому сословию, не присоединилась к повстанцам. Среди участников вос- стания в Беларуси доля крестьян со- ставила около 18%. Царские власти жёсткими военными мерами боро- лись с восстанием. В мае 1863 г. но- вым генерал-губернатором Вильни был назначен М.Н.Муравьёв. Нача- лись публичные казни повстанцев, возросло количество арестов.</a:t>
            </a:r>
            <a:endParaRPr/>
          </a:p>
        </p:txBody>
      </p:sp>
      <p:pic>
        <p:nvPicPr>
          <p:cNvPr descr="Картинки по запросу муравьев михаил николаевич" id="432" name="Google Shape;432;p28"/>
          <p:cNvPicPr preferRelativeResize="0"/>
          <p:nvPr/>
        </p:nvPicPr>
        <p:blipFill rotWithShape="1">
          <a:blip r:embed="rId3">
            <a:alphaModFix/>
          </a:blip>
          <a:srcRect b="8333" l="0" r="0" t="0"/>
          <a:stretch/>
        </p:blipFill>
        <p:spPr>
          <a:xfrm>
            <a:off x="5076056" y="1048199"/>
            <a:ext cx="3867279" cy="51235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8" name="Google Shape;438;p29"/>
          <p:cNvSpPr txBox="1"/>
          <p:nvPr/>
        </p:nvSpPr>
        <p:spPr>
          <a:xfrm>
            <a:off x="5703361" y="6171751"/>
            <a:ext cx="3239974" cy="5696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Второе «письмо из-под виселицы»</a:t>
            </a:r>
            <a:endParaRPr/>
          </a:p>
        </p:txBody>
      </p:sp>
      <p:sp>
        <p:nvSpPr>
          <p:cNvPr id="439" name="Google Shape;439;p29"/>
          <p:cNvSpPr txBox="1"/>
          <p:nvPr/>
        </p:nvSpPr>
        <p:spPr>
          <a:xfrm>
            <a:off x="899592" y="913486"/>
            <a:ext cx="4680520" cy="366764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Осенью 1863 г. вооружённая борьба в Бе- ларуси прекратилась. Арестованный в ян- варе 1864 г. К.Калиновский, находясь в тюрьме, написал и передал на волю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«Письма из-под виселицы»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Из них сле- довало, что К.Калиновский не признавал московское или польское правительство своим для белорусов. Он призывал бело- русский народ воевать «за своё человечес- кое и народное право, за свою веру, за свою родную землю». В последние минуты жизни 10 марта 1864 г., стоя под висели- цей, К.Калиновский после объявления ему смертного приговора, в котором его наз- вали «дворянином», он произнес: «У нас нет дворян - все равны!». </a:t>
            </a:r>
            <a:endParaRPr/>
          </a:p>
        </p:txBody>
      </p:sp>
      <p:pic>
        <p:nvPicPr>
          <p:cNvPr descr="https://upload.wikimedia.org/wikipedia/commons/c/c6/List_Kalino%C5%ADskaja.jpg" id="440" name="Google Shape;4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3361" y="921887"/>
            <a:ext cx="3231084" cy="51920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41" name="Google Shape;441;p29"/>
          <p:cNvGrpSpPr/>
          <p:nvPr/>
        </p:nvGrpSpPr>
        <p:grpSpPr>
          <a:xfrm>
            <a:off x="1018682" y="4562861"/>
            <a:ext cx="4442340" cy="2178380"/>
            <a:chOff x="119090" y="125"/>
            <a:chExt cx="4442340" cy="2178380"/>
          </a:xfrm>
        </p:grpSpPr>
        <p:sp>
          <p:nvSpPr>
            <p:cNvPr id="442" name="Google Shape;442;p29"/>
            <p:cNvSpPr/>
            <p:nvPr/>
          </p:nvSpPr>
          <p:spPr>
            <a:xfrm>
              <a:off x="119090" y="125"/>
              <a:ext cx="3439870" cy="30167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C413A"/>
                </a:gs>
                <a:gs pos="80000">
                  <a:srgbClr val="39564E"/>
                </a:gs>
                <a:gs pos="100000">
                  <a:srgbClr val="3A564E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9"/>
            <p:cNvSpPr txBox="1"/>
            <p:nvPr/>
          </p:nvSpPr>
          <p:spPr>
            <a:xfrm>
              <a:off x="127926" y="8961"/>
              <a:ext cx="3422198" cy="28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поражения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463077" y="301800"/>
              <a:ext cx="343987" cy="22625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5" name="Google Shape;445;p29"/>
            <p:cNvSpPr/>
            <p:nvPr/>
          </p:nvSpPr>
          <p:spPr>
            <a:xfrm>
              <a:off x="807064" y="377218"/>
              <a:ext cx="3754366" cy="30167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9"/>
            <p:cNvSpPr txBox="1"/>
            <p:nvPr/>
          </p:nvSpPr>
          <p:spPr>
            <a:xfrm>
              <a:off x="815900" y="386054"/>
              <a:ext cx="3736694" cy="28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недостаточная подготовка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63077" y="301800"/>
              <a:ext cx="343987" cy="60334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8" name="Google Shape;448;p29"/>
            <p:cNvSpPr/>
            <p:nvPr/>
          </p:nvSpPr>
          <p:spPr>
            <a:xfrm>
              <a:off x="807064" y="754311"/>
              <a:ext cx="3754366" cy="30167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9"/>
            <p:cNvSpPr txBox="1"/>
            <p:nvPr/>
          </p:nvSpPr>
          <p:spPr>
            <a:xfrm>
              <a:off x="815900" y="763147"/>
              <a:ext cx="3736694" cy="28400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было единого плана действий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463077" y="301800"/>
              <a:ext cx="343987" cy="107157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1" name="Google Shape;451;p29"/>
            <p:cNvSpPr/>
            <p:nvPr/>
          </p:nvSpPr>
          <p:spPr>
            <a:xfrm>
              <a:off x="807064" y="1131404"/>
              <a:ext cx="3754366" cy="4839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9"/>
            <p:cNvSpPr txBox="1"/>
            <p:nvPr/>
          </p:nvSpPr>
          <p:spPr>
            <a:xfrm>
              <a:off x="821238" y="1145578"/>
              <a:ext cx="3726018" cy="45559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было поддержано широкими народными массами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463077" y="301800"/>
              <a:ext cx="343987" cy="16328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4" name="Google Shape;454;p29"/>
            <p:cNvSpPr/>
            <p:nvPr/>
          </p:nvSpPr>
          <p:spPr>
            <a:xfrm>
              <a:off x="807064" y="1690768"/>
              <a:ext cx="3754366" cy="48773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9"/>
            <p:cNvSpPr txBox="1"/>
            <p:nvPr/>
          </p:nvSpPr>
          <p:spPr>
            <a:xfrm>
              <a:off x="821349" y="1705053"/>
              <a:ext cx="3725796" cy="4591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ограниченность программы вос- ставших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7 Падзелы Рэчы Паспалітай.jpg" id="90" name="Google Shape;90;p3"/>
          <p:cNvPicPr preferRelativeResize="0"/>
          <p:nvPr/>
        </p:nvPicPr>
        <p:blipFill rotWithShape="1">
          <a:blip r:embed="rId3">
            <a:alphaModFix/>
          </a:blip>
          <a:srcRect b="19791" l="560" r="559" t="4166"/>
          <a:stretch/>
        </p:blipFill>
        <p:spPr>
          <a:xfrm>
            <a:off x="4318504" y="1340768"/>
            <a:ext cx="4714908" cy="41974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1" name="Google Shape;91;p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92" name="Google Shape;92;p3"/>
          <p:cNvSpPr txBox="1"/>
          <p:nvPr>
            <p:ph idx="1" type="body"/>
          </p:nvPr>
        </p:nvSpPr>
        <p:spPr>
          <a:xfrm>
            <a:off x="4318504" y="5538185"/>
            <a:ext cx="4714908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Разделы Речи Посполитой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3" name="Google Shape;93;p3"/>
          <p:cNvGrpSpPr/>
          <p:nvPr/>
        </p:nvGrpSpPr>
        <p:grpSpPr>
          <a:xfrm>
            <a:off x="971600" y="983971"/>
            <a:ext cx="3240360" cy="5610135"/>
            <a:chOff x="0" y="3243"/>
            <a:chExt cx="3240360" cy="5610135"/>
          </a:xfrm>
        </p:grpSpPr>
        <p:sp>
          <p:nvSpPr>
            <p:cNvPr id="94" name="Google Shape;94;p3"/>
            <p:cNvSpPr/>
            <p:nvPr/>
          </p:nvSpPr>
          <p:spPr>
            <a:xfrm>
              <a:off x="0" y="3243"/>
              <a:ext cx="3240360" cy="92653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27137" y="30380"/>
              <a:ext cx="3186086" cy="8722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1772, 1793, 1795 гг.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разделы Речи Посполитой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 rot="5400000">
              <a:off x="1248400" y="979347"/>
              <a:ext cx="743558" cy="89226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1352499" y="1053703"/>
              <a:ext cx="535361" cy="520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0" y="1921187"/>
              <a:ext cx="3240360" cy="717959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21028" y="1942215"/>
              <a:ext cx="3198304" cy="67590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возникновение «польского вопроса»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 rot="5400000">
              <a:off x="1248400" y="2688717"/>
              <a:ext cx="743558" cy="89226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1352499" y="2763073"/>
              <a:ext cx="535361" cy="520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0" y="3630557"/>
              <a:ext cx="3240360" cy="1982821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58075" y="3688632"/>
              <a:ext cx="3124210" cy="18666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стремление подавляющего большинства  шляхетского сословия и нарождающейся интеллигенции былой Речи Посполитой к восстановле- нию утраченной государст- венности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Восстания 1830-1831 гг. и 1863-1864 гг.: характер и результаты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61" name="Google Shape;461;p30"/>
          <p:cNvGrpSpPr/>
          <p:nvPr/>
        </p:nvGrpSpPr>
        <p:grpSpPr>
          <a:xfrm>
            <a:off x="1043731" y="1196749"/>
            <a:ext cx="7920633" cy="3240365"/>
            <a:chOff x="123" y="288029"/>
            <a:chExt cx="7920633" cy="3240365"/>
          </a:xfrm>
        </p:grpSpPr>
        <p:sp>
          <p:nvSpPr>
            <p:cNvPr id="462" name="Google Shape;462;p30"/>
            <p:cNvSpPr/>
            <p:nvPr/>
          </p:nvSpPr>
          <p:spPr>
            <a:xfrm>
              <a:off x="3960440" y="1120775"/>
              <a:ext cx="3127570" cy="34975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3" name="Google Shape;463;p30"/>
            <p:cNvSpPr/>
            <p:nvPr/>
          </p:nvSpPr>
          <p:spPr>
            <a:xfrm>
              <a:off x="3960440" y="1120775"/>
              <a:ext cx="1112324" cy="34975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4" name="Google Shape;464;p30"/>
            <p:cNvSpPr/>
            <p:nvPr/>
          </p:nvSpPr>
          <p:spPr>
            <a:xfrm>
              <a:off x="2952816" y="1120775"/>
              <a:ext cx="1007623" cy="34975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5" name="Google Shape;465;p30"/>
            <p:cNvSpPr/>
            <p:nvPr/>
          </p:nvSpPr>
          <p:spPr>
            <a:xfrm>
              <a:off x="832869" y="1120775"/>
              <a:ext cx="3127570" cy="34975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6" name="Google Shape;466;p30"/>
            <p:cNvSpPr/>
            <p:nvPr/>
          </p:nvSpPr>
          <p:spPr>
            <a:xfrm>
              <a:off x="2065725" y="288029"/>
              <a:ext cx="3789428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0"/>
            <p:cNvSpPr txBox="1"/>
            <p:nvPr/>
          </p:nvSpPr>
          <p:spPr>
            <a:xfrm>
              <a:off x="2065725" y="288029"/>
              <a:ext cx="3789428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Результаты и значение восстания 1863-1864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23" y="1470528"/>
              <a:ext cx="1665492" cy="205786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0"/>
            <p:cNvSpPr txBox="1"/>
            <p:nvPr/>
          </p:nvSpPr>
          <p:spPr>
            <a:xfrm>
              <a:off x="123" y="1470528"/>
              <a:ext cx="1665492" cy="205786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потерпело поражение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2015369" y="1470528"/>
              <a:ext cx="1874895" cy="205786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0"/>
            <p:cNvSpPr txBox="1"/>
            <p:nvPr/>
          </p:nvSpPr>
          <p:spPr>
            <a:xfrm>
              <a:off x="2015369" y="1470528"/>
              <a:ext cx="1874895" cy="205786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царское правительство вынуждено было пойти на ряд уступок в реформах 1860-1870-х гг.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4240017" y="1470528"/>
              <a:ext cx="1665492" cy="205786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0"/>
            <p:cNvSpPr txBox="1"/>
            <p:nvPr/>
          </p:nvSpPr>
          <p:spPr>
            <a:xfrm>
              <a:off x="4240017" y="1470528"/>
              <a:ext cx="1665492" cy="205786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содействовало развитию национально- освободительного движения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6255264" y="1470528"/>
              <a:ext cx="1665492" cy="205786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0"/>
            <p:cNvSpPr txBox="1"/>
            <p:nvPr/>
          </p:nvSpPr>
          <p:spPr>
            <a:xfrm>
              <a:off x="6255264" y="1470528"/>
              <a:ext cx="1665492" cy="205786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содействовало пробуждению национального сознания белорусского народа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76" name="Google Shape;476;p30"/>
          <p:cNvGrpSpPr/>
          <p:nvPr/>
        </p:nvGrpSpPr>
        <p:grpSpPr>
          <a:xfrm>
            <a:off x="1115616" y="4581699"/>
            <a:ext cx="7776863" cy="2159096"/>
            <a:chOff x="72008" y="571"/>
            <a:chExt cx="7776863" cy="2159096"/>
          </a:xfrm>
        </p:grpSpPr>
        <p:sp>
          <p:nvSpPr>
            <p:cNvPr id="477" name="Google Shape;477;p30"/>
            <p:cNvSpPr/>
            <p:nvPr/>
          </p:nvSpPr>
          <p:spPr>
            <a:xfrm>
              <a:off x="72008" y="571"/>
              <a:ext cx="4597211" cy="61688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C413A"/>
                </a:gs>
                <a:gs pos="80000">
                  <a:srgbClr val="39564E"/>
                </a:gs>
                <a:gs pos="100000">
                  <a:srgbClr val="3A564E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0"/>
            <p:cNvSpPr txBox="1"/>
            <p:nvPr/>
          </p:nvSpPr>
          <p:spPr>
            <a:xfrm>
              <a:off x="90076" y="18639"/>
              <a:ext cx="4561075" cy="5807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Характер восстания 1863-1864 гг.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531729" y="617456"/>
              <a:ext cx="459721" cy="46266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0" name="Google Shape;480;p30"/>
            <p:cNvSpPr/>
            <p:nvPr/>
          </p:nvSpPr>
          <p:spPr>
            <a:xfrm>
              <a:off x="991450" y="771677"/>
              <a:ext cx="6857421" cy="61688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0"/>
            <p:cNvSpPr txBox="1"/>
            <p:nvPr/>
          </p:nvSpPr>
          <p:spPr>
            <a:xfrm>
              <a:off x="1009518" y="789745"/>
              <a:ext cx="6821285" cy="5807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национально-освободительное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восстание, направленное про- тив самодержавия, сословного и национального неравенства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31729" y="617456"/>
              <a:ext cx="459721" cy="12337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3" name="Google Shape;483;p30"/>
            <p:cNvSpPr/>
            <p:nvPr/>
          </p:nvSpPr>
          <p:spPr>
            <a:xfrm>
              <a:off x="991450" y="1542783"/>
              <a:ext cx="6857421" cy="61688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 txBox="1"/>
            <p:nvPr/>
          </p:nvSpPr>
          <p:spPr>
            <a:xfrm>
              <a:off x="1009518" y="1560851"/>
              <a:ext cx="6821285" cy="5807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было крестьянским восстанием (только 18% составляли крестьяне)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1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Особенности политического курса российского пра- вительства</a:t>
            </a: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90" name="Google Shape;490;p31"/>
          <p:cNvGrpSpPr/>
          <p:nvPr/>
        </p:nvGrpSpPr>
        <p:grpSpPr>
          <a:xfrm>
            <a:off x="975771" y="1041418"/>
            <a:ext cx="8056553" cy="5423235"/>
            <a:chOff x="4171" y="204706"/>
            <a:chExt cx="8056553" cy="5423235"/>
          </a:xfrm>
        </p:grpSpPr>
        <p:sp>
          <p:nvSpPr>
            <p:cNvPr id="491" name="Google Shape;491;p31"/>
            <p:cNvSpPr/>
            <p:nvPr/>
          </p:nvSpPr>
          <p:spPr>
            <a:xfrm>
              <a:off x="7144966" y="4392487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2" name="Google Shape;492;p31"/>
            <p:cNvSpPr/>
            <p:nvPr/>
          </p:nvSpPr>
          <p:spPr>
            <a:xfrm>
              <a:off x="7144966" y="2027540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3" name="Google Shape;493;p31"/>
            <p:cNvSpPr/>
            <p:nvPr/>
          </p:nvSpPr>
          <p:spPr>
            <a:xfrm>
              <a:off x="4032448" y="958742"/>
              <a:ext cx="3158238" cy="3654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4" name="Google Shape;494;p31"/>
            <p:cNvSpPr/>
            <p:nvPr/>
          </p:nvSpPr>
          <p:spPr>
            <a:xfrm>
              <a:off x="5039474" y="4392487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5" name="Google Shape;495;p31"/>
            <p:cNvSpPr/>
            <p:nvPr/>
          </p:nvSpPr>
          <p:spPr>
            <a:xfrm>
              <a:off x="5039474" y="2027540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6" name="Google Shape;496;p31"/>
            <p:cNvSpPr/>
            <p:nvPr/>
          </p:nvSpPr>
          <p:spPr>
            <a:xfrm>
              <a:off x="4032448" y="958742"/>
              <a:ext cx="1052746" cy="3654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7" name="Google Shape;497;p31"/>
            <p:cNvSpPr/>
            <p:nvPr/>
          </p:nvSpPr>
          <p:spPr>
            <a:xfrm>
              <a:off x="2933981" y="4392487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8" name="Google Shape;498;p31"/>
            <p:cNvSpPr/>
            <p:nvPr/>
          </p:nvSpPr>
          <p:spPr>
            <a:xfrm>
              <a:off x="2933981" y="2027540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9" name="Google Shape;499;p31"/>
            <p:cNvSpPr/>
            <p:nvPr/>
          </p:nvSpPr>
          <p:spPr>
            <a:xfrm>
              <a:off x="2979701" y="958742"/>
              <a:ext cx="1052746" cy="36541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0" name="Google Shape;500;p31"/>
            <p:cNvSpPr/>
            <p:nvPr/>
          </p:nvSpPr>
          <p:spPr>
            <a:xfrm>
              <a:off x="828489" y="4392487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1" name="Google Shape;501;p31"/>
            <p:cNvSpPr/>
            <p:nvPr/>
          </p:nvSpPr>
          <p:spPr>
            <a:xfrm>
              <a:off x="828489" y="2027540"/>
              <a:ext cx="91440" cy="3654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2" name="Google Shape;502;p31"/>
            <p:cNvSpPr/>
            <p:nvPr/>
          </p:nvSpPr>
          <p:spPr>
            <a:xfrm>
              <a:off x="874209" y="958742"/>
              <a:ext cx="3158238" cy="36541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3" name="Google Shape;503;p31"/>
            <p:cNvSpPr/>
            <p:nvPr/>
          </p:nvSpPr>
          <p:spPr>
            <a:xfrm>
              <a:off x="576065" y="204706"/>
              <a:ext cx="6912765" cy="7540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1"/>
            <p:cNvSpPr txBox="1"/>
            <p:nvPr/>
          </p:nvSpPr>
          <p:spPr>
            <a:xfrm>
              <a:off x="576065" y="204706"/>
              <a:ext cx="6912765" cy="7540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Особенности политического курса российского правительства по отношению к белорусским землям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4171" y="1324158"/>
              <a:ext cx="1740076" cy="7033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1"/>
            <p:cNvSpPr txBox="1"/>
            <p:nvPr/>
          </p:nvSpPr>
          <p:spPr>
            <a:xfrm>
              <a:off x="4171" y="1324158"/>
              <a:ext cx="1740076" cy="7033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Екатерина II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(1762-1796)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4171" y="2392956"/>
              <a:ext cx="1740076" cy="199953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1"/>
            <p:cNvSpPr txBox="1"/>
            <p:nvPr/>
          </p:nvSpPr>
          <p:spPr>
            <a:xfrm>
              <a:off x="4171" y="2392956"/>
              <a:ext cx="1740076" cy="1999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1"/>
            <p:cNvSpPr txBox="1"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2109663" y="1324158"/>
              <a:ext cx="1740076" cy="7033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2109663" y="1324158"/>
              <a:ext cx="1740076" cy="7033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Александр I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(1801-1825)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2109663" y="2392956"/>
              <a:ext cx="1740076" cy="199953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1"/>
            <p:cNvSpPr txBox="1"/>
            <p:nvPr/>
          </p:nvSpPr>
          <p:spPr>
            <a:xfrm>
              <a:off x="2109663" y="2392956"/>
              <a:ext cx="1740076" cy="1999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2109663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1"/>
            <p:cNvSpPr txBox="1"/>
            <p:nvPr/>
          </p:nvSpPr>
          <p:spPr>
            <a:xfrm>
              <a:off x="2109663" y="4757903"/>
              <a:ext cx="1740076" cy="870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4215155" y="1324158"/>
              <a:ext cx="1740076" cy="7033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4215155" y="1324158"/>
              <a:ext cx="1740076" cy="7033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Николай I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(1825-1855)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4215155" y="2392956"/>
              <a:ext cx="1740076" cy="199953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1"/>
            <p:cNvSpPr txBox="1"/>
            <p:nvPr/>
          </p:nvSpPr>
          <p:spPr>
            <a:xfrm>
              <a:off x="4215155" y="2392956"/>
              <a:ext cx="1740076" cy="1999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4215155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1"/>
            <p:cNvSpPr txBox="1"/>
            <p:nvPr/>
          </p:nvSpPr>
          <p:spPr>
            <a:xfrm>
              <a:off x="4215155" y="4757903"/>
              <a:ext cx="1740076" cy="870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320648" y="1324158"/>
              <a:ext cx="1740076" cy="7033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6320648" y="1324158"/>
              <a:ext cx="1740076" cy="7033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Александр II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(1885-1881)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6320648" y="2392956"/>
              <a:ext cx="1740076" cy="199953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1"/>
            <p:cNvSpPr txBox="1"/>
            <p:nvPr/>
          </p:nvSpPr>
          <p:spPr>
            <a:xfrm>
              <a:off x="6320648" y="2392956"/>
              <a:ext cx="1740076" cy="1999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6320648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1"/>
            <p:cNvSpPr txBox="1"/>
            <p:nvPr/>
          </p:nvSpPr>
          <p:spPr>
            <a:xfrm>
              <a:off x="6320648" y="4757903"/>
              <a:ext cx="1740076" cy="8700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s://upload.wikimedia.org/wikipedia/commons/thumb/d/da/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/800px-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" id="529" name="Google Shape;5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3284984"/>
            <a:ext cx="1261809" cy="18722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lexander I of Russia by G.Dawe (1826, Peterhof).jpg" id="530" name="Google Shape;53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872" y="3284984"/>
            <a:ext cx="1101945" cy="18333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Franz KrÃ¼ger - Portrait of Emperor Nicholas I - WGA12289.jpg" id="531" name="Google Shape;53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4088" y="3288758"/>
            <a:ext cx="1407484" cy="18684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Ð»ÐµÐºÑÐ°Ð½Ð´Ñ II ÐÐ¸ÐºÐ¾Ð»Ð°ÐµÐ²Ð¸Ñ | ÐÑÑÐ¾ÑÐ¸Ñ Ð¢Ð¾ÑÐ°Ð» ÐÐ°Ñ Ð²Ð¸ÐºÐ¸ | Fandom" id="532" name="Google Shape;53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4328" y="3284984"/>
            <a:ext cx="1307872" cy="18722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533" name="Google Shape;533;p31"/>
          <p:cNvGrpSpPr/>
          <p:nvPr/>
        </p:nvGrpSpPr>
        <p:grpSpPr>
          <a:xfrm>
            <a:off x="971600" y="5589240"/>
            <a:ext cx="3883900" cy="1080120"/>
            <a:chOff x="4171" y="4757903"/>
            <a:chExt cx="1740076" cy="870038"/>
          </a:xfrm>
        </p:grpSpPr>
        <p:sp>
          <p:nvSpPr>
            <p:cNvPr id="534" name="Google Shape;534;p31"/>
            <p:cNvSpPr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поиск опоры на белорусских землях в лице польской шляхты, сохранение её прав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136246" y="5589240"/>
            <a:ext cx="3883900" cy="1080120"/>
            <a:chOff x="4171" y="4757903"/>
            <a:chExt cx="1740076" cy="870038"/>
          </a:xfrm>
        </p:grpSpPr>
        <p:sp>
          <p:nvSpPr>
            <p:cNvPr id="537" name="Google Shape;537;p31"/>
            <p:cNvSpPr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4171" y="4757903"/>
              <a:ext cx="1740076" cy="8700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ослабление позиции польской шляхты на белорусских землях и расширение опоры в лице российского дворянства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43731" y="909208"/>
            <a:ext cx="7920633" cy="2015246"/>
            <a:chOff x="123" y="488"/>
            <a:chExt cx="7920633" cy="2015246"/>
          </a:xfrm>
        </p:grpSpPr>
        <p:sp>
          <p:nvSpPr>
            <p:cNvPr id="110" name="Google Shape;110;p4"/>
            <p:cNvSpPr/>
            <p:nvPr/>
          </p:nvSpPr>
          <p:spPr>
            <a:xfrm>
              <a:off x="3960440" y="833235"/>
              <a:ext cx="3127570" cy="34975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1" name="Google Shape;111;p4"/>
            <p:cNvSpPr/>
            <p:nvPr/>
          </p:nvSpPr>
          <p:spPr>
            <a:xfrm>
              <a:off x="3960440" y="833235"/>
              <a:ext cx="1112324" cy="34975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2" name="Google Shape;112;p4"/>
            <p:cNvSpPr/>
            <p:nvPr/>
          </p:nvSpPr>
          <p:spPr>
            <a:xfrm>
              <a:off x="2952816" y="833235"/>
              <a:ext cx="1007623" cy="34975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3" name="Google Shape;113;p4"/>
            <p:cNvSpPr/>
            <p:nvPr/>
          </p:nvSpPr>
          <p:spPr>
            <a:xfrm>
              <a:off x="832869" y="833235"/>
              <a:ext cx="3127570" cy="34975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4" name="Google Shape;114;p4"/>
            <p:cNvSpPr/>
            <p:nvPr/>
          </p:nvSpPr>
          <p:spPr>
            <a:xfrm>
              <a:off x="2065725" y="488"/>
              <a:ext cx="3789428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2065725" y="488"/>
              <a:ext cx="3789428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Проявление «польского вопроса» в политике российского правительства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3" y="1182988"/>
              <a:ext cx="1665492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123" y="1182988"/>
              <a:ext cx="1665492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сословная политика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015369" y="1182988"/>
              <a:ext cx="1874895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2015369" y="1182988"/>
              <a:ext cx="1874895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законодательная политика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240017" y="1182988"/>
              <a:ext cx="1665492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4240017" y="1182988"/>
              <a:ext cx="1665492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национально- религиозная политика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255264" y="1182988"/>
              <a:ext cx="1665492" cy="83274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6255264" y="1182988"/>
              <a:ext cx="1665492" cy="8327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политика в области образования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Беларусь у пеш пал ХІХ ст.jpg"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28704" t="5676"/>
          <a:stretch/>
        </p:blipFill>
        <p:spPr>
          <a:xfrm>
            <a:off x="5220072" y="3098650"/>
            <a:ext cx="3744416" cy="35353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5" name="Google Shape;125;p4"/>
          <p:cNvSpPr txBox="1"/>
          <p:nvPr>
            <p:ph idx="1" type="body"/>
          </p:nvPr>
        </p:nvSpPr>
        <p:spPr>
          <a:xfrm>
            <a:off x="1187624" y="6093296"/>
            <a:ext cx="4007296" cy="540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Белорусские земли в составе Российской империи в начале XIX в.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graphicFrame>
        <p:nvGraphicFramePr>
          <p:cNvPr id="131" name="Google Shape;131;p5"/>
          <p:cNvGraphicFramePr/>
          <p:nvPr/>
        </p:nvGraphicFramePr>
        <p:xfrm>
          <a:off x="899592" y="83671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{F1B93F6B-F0A0-405C-BF76-2287C437118D}</a:tableStyleId>
              </a:tblPr>
              <a:tblGrid>
                <a:gridCol w="4068450"/>
                <a:gridCol w="4068450"/>
              </a:tblGrid>
              <a:tr h="3708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Особенности положения шляхты на землях Беларуси</a:t>
                      </a:r>
                      <a:endParaRPr sz="200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chemeClr val="dk1"/>
                    </a:solidFill>
                  </a:tcPr>
                </a:tc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Польская шляхта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rgbClr val="B2C5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Российское дворянство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rgbClr val="B2C5B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Шляхетская земельная собствен- ность на территориях, «отторгнутых от Польши», уже к началу XVIII в. по- теряла характер условного  держа- ния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Только манифест Петра III в 1762 г. освободил дворян от несения обяза- тельной государственной службы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Обедневшая шляхта формально не отличалась от магнатов и юридичес- ки имела с ними одинаковые права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Не было такой социальной группы, как мелкая шляхта, положение ко- торой порой приближалось к поло- жению крестьянина-однодворца. Процент дворянского сословия был намного ниже, чем в Беларуси. Обед- невшие дворяне, теряя свои приви- легии, переходили на государствен- ную службу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Шляхта не привыкла к беспрекосло- вному послушанию государственной власти («золотые шляхетские воль- ности»)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Существовала неограниченная мо- нархия с беспрекословным подчине- нием воли монарха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pic>
        <p:nvPicPr>
          <p:cNvPr descr="https://upload.wikimedia.org/wikipedia/commons/thumb/d/da/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/800px-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" id="137" name="Google Shape;1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387" y="908719"/>
            <a:ext cx="3893109" cy="57764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8" name="Google Shape;138;p6"/>
          <p:cNvSpPr txBox="1"/>
          <p:nvPr>
            <p:ph idx="1" type="body"/>
          </p:nvPr>
        </p:nvSpPr>
        <p:spPr>
          <a:xfrm>
            <a:off x="3635896" y="6333060"/>
            <a:ext cx="1507491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Екатерина II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9" name="Google Shape;139;p6"/>
          <p:cNvGrpSpPr/>
          <p:nvPr/>
        </p:nvGrpSpPr>
        <p:grpSpPr>
          <a:xfrm>
            <a:off x="897238" y="1313043"/>
            <a:ext cx="4104485" cy="4348205"/>
            <a:chOff x="2323" y="504055"/>
            <a:chExt cx="4104485" cy="4348205"/>
          </a:xfrm>
        </p:grpSpPr>
        <p:sp>
          <p:nvSpPr>
            <p:cNvPr id="140" name="Google Shape;140;p6"/>
            <p:cNvSpPr/>
            <p:nvPr/>
          </p:nvSpPr>
          <p:spPr>
            <a:xfrm>
              <a:off x="2323" y="504055"/>
              <a:ext cx="3181366" cy="645061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C413A"/>
                </a:gs>
                <a:gs pos="80000">
                  <a:srgbClr val="39564E"/>
                </a:gs>
                <a:gs pos="100000">
                  <a:srgbClr val="3A564E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6"/>
            <p:cNvSpPr txBox="1"/>
            <p:nvPr/>
          </p:nvSpPr>
          <p:spPr>
            <a:xfrm>
              <a:off x="21216" y="522948"/>
              <a:ext cx="3143580" cy="6072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Политика Екатерины II на белорусских землях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320460" y="1149116"/>
              <a:ext cx="318136" cy="48379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3" name="Google Shape;143;p6"/>
            <p:cNvSpPr/>
            <p:nvPr/>
          </p:nvSpPr>
          <p:spPr>
            <a:xfrm>
              <a:off x="638596" y="1310382"/>
              <a:ext cx="3468212" cy="64506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 txBox="1"/>
            <p:nvPr/>
          </p:nvSpPr>
          <p:spPr>
            <a:xfrm>
              <a:off x="657489" y="1329275"/>
              <a:ext cx="3430426" cy="6072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приведение населения к прися- ге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20460" y="1149116"/>
              <a:ext cx="318136" cy="138577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6" name="Google Shape;146;p6"/>
            <p:cNvSpPr/>
            <p:nvPr/>
          </p:nvSpPr>
          <p:spPr>
            <a:xfrm>
              <a:off x="638596" y="2116709"/>
              <a:ext cx="3468212" cy="83636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663092" y="2141205"/>
              <a:ext cx="3419220" cy="7873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обещание не нарушать сущест- вующих шляхетских прав и гос- подствующих отношений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0460" y="1149116"/>
              <a:ext cx="318136" cy="234928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" name="Google Shape;149;p6"/>
            <p:cNvSpPr/>
            <p:nvPr/>
          </p:nvSpPr>
          <p:spPr>
            <a:xfrm>
              <a:off x="638596" y="3114342"/>
              <a:ext cx="3468212" cy="76812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 txBox="1"/>
            <p:nvPr/>
          </p:nvSpPr>
          <p:spPr>
            <a:xfrm>
              <a:off x="661093" y="3136839"/>
              <a:ext cx="3423218" cy="72312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предоставление польской и ли- товской шляхте прав и приви- легий российского дворянства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320460" y="1149116"/>
              <a:ext cx="318136" cy="329887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2" name="Google Shape;152;p6"/>
            <p:cNvSpPr/>
            <p:nvPr/>
          </p:nvSpPr>
          <p:spPr>
            <a:xfrm>
              <a:off x="638596" y="4043727"/>
              <a:ext cx="3468212" cy="80853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 txBox="1"/>
            <p:nvPr/>
          </p:nvSpPr>
          <p:spPr>
            <a:xfrm>
              <a:off x="662277" y="4067408"/>
              <a:ext cx="3420850" cy="76117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сохранение местного законода- тельства (Статут ВКЛ действо- вал до 1840 г.)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pic>
        <p:nvPicPr>
          <p:cNvPr descr="https://upload.wikimedia.org/wikipedia/commons/thumb/d/da/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/800px-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" id="159" name="Google Shape;1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387" y="908719"/>
            <a:ext cx="3893109" cy="57764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0" name="Google Shape;160;p7"/>
          <p:cNvSpPr txBox="1"/>
          <p:nvPr>
            <p:ph idx="1" type="body"/>
          </p:nvPr>
        </p:nvSpPr>
        <p:spPr>
          <a:xfrm>
            <a:off x="3635896" y="6333060"/>
            <a:ext cx="1507491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Екатерина II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1" name="Google Shape;161;p7"/>
          <p:cNvGrpSpPr/>
          <p:nvPr/>
        </p:nvGrpSpPr>
        <p:grpSpPr>
          <a:xfrm>
            <a:off x="897238" y="1385051"/>
            <a:ext cx="4104485" cy="4204189"/>
            <a:chOff x="2323" y="576063"/>
            <a:chExt cx="4104485" cy="4204189"/>
          </a:xfrm>
        </p:grpSpPr>
        <p:sp>
          <p:nvSpPr>
            <p:cNvPr id="162" name="Google Shape;162;p7"/>
            <p:cNvSpPr/>
            <p:nvPr/>
          </p:nvSpPr>
          <p:spPr>
            <a:xfrm>
              <a:off x="2323" y="576063"/>
              <a:ext cx="3181366" cy="645061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C413A"/>
                </a:gs>
                <a:gs pos="80000">
                  <a:srgbClr val="39564E"/>
                </a:gs>
                <a:gs pos="100000">
                  <a:srgbClr val="3A564E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7"/>
            <p:cNvSpPr txBox="1"/>
            <p:nvPr/>
          </p:nvSpPr>
          <p:spPr>
            <a:xfrm>
              <a:off x="21216" y="594956"/>
              <a:ext cx="3143580" cy="6072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Политика Екатерины II на белорусских землях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320460" y="1221124"/>
              <a:ext cx="318136" cy="48379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5" name="Google Shape;165;p7"/>
            <p:cNvSpPr/>
            <p:nvPr/>
          </p:nvSpPr>
          <p:spPr>
            <a:xfrm>
              <a:off x="638596" y="1382390"/>
              <a:ext cx="3468212" cy="64506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7"/>
            <p:cNvSpPr txBox="1"/>
            <p:nvPr/>
          </p:nvSpPr>
          <p:spPr>
            <a:xfrm>
              <a:off x="657489" y="1401283"/>
              <a:ext cx="3430426" cy="6072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лишение магнатов содержать свои войска и крепости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320460" y="1221124"/>
              <a:ext cx="318136" cy="126873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8" name="Google Shape;168;p7"/>
            <p:cNvSpPr/>
            <p:nvPr/>
          </p:nvSpPr>
          <p:spPr>
            <a:xfrm>
              <a:off x="638596" y="2188717"/>
              <a:ext cx="3468212" cy="60228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7"/>
            <p:cNvSpPr txBox="1"/>
            <p:nvPr/>
          </p:nvSpPr>
          <p:spPr>
            <a:xfrm>
              <a:off x="656236" y="2206357"/>
              <a:ext cx="3432932" cy="56700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лишение шляхты права созда- вать конфедерации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320460" y="1221124"/>
              <a:ext cx="318136" cy="20499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1" name="Google Shape;171;p7"/>
            <p:cNvSpPr/>
            <p:nvPr/>
          </p:nvSpPr>
          <p:spPr>
            <a:xfrm>
              <a:off x="638596" y="2952270"/>
              <a:ext cx="3468212" cy="6375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657269" y="2970943"/>
              <a:ext cx="3430866" cy="6001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ликвидация местных шляхет- ских сеймиков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320460" y="1221124"/>
              <a:ext cx="318136" cy="304453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2443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4" name="Google Shape;174;p7"/>
            <p:cNvSpPr/>
            <p:nvPr/>
          </p:nvSpPr>
          <p:spPr>
            <a:xfrm>
              <a:off x="638596" y="3751076"/>
              <a:ext cx="3468212" cy="1029176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7"/>
            <p:cNvSpPr txBox="1"/>
            <p:nvPr/>
          </p:nvSpPr>
          <p:spPr>
            <a:xfrm>
              <a:off x="668740" y="3781220"/>
              <a:ext cx="3407924" cy="9688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«разбор шляхты» (с 1772 г.) – приписка бывших шляхтичей к различным группам податного населения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181" name="Google Shape;181;p8"/>
          <p:cNvSpPr txBox="1"/>
          <p:nvPr>
            <p:ph idx="1" type="body"/>
          </p:nvPr>
        </p:nvSpPr>
        <p:spPr>
          <a:xfrm>
            <a:off x="4050796" y="6377017"/>
            <a:ext cx="1507491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¢Ð¸Ð»ÑÐ·Ð¸ÑÑÐºÐ¸Ð¹ Ð¼Ð¸Ñ 1807 Ð³ ÐµÐ³Ð¾ Ð¿Ð¾ÑÐ»ÐµÐ´ÑÑÐ²Ð¸Ñ Ð·Ð°ÐºÐ»ÑÑÐµÐ½Ð¸Ñ Ð´Ð¾Ð³Ð¾Ð²Ð¾ÑÐ° Ð¼ÐµÐ¶Ð´Ñ Ð¤ÑÐ°Ð½ÑÐ¸ÐµÐ¹ Ð¸  Ð Ð¾ÑÑÐ¸ÐµÐ¹" id="182" name="Google Shape;182;p8"/>
          <p:cNvPicPr preferRelativeResize="0"/>
          <p:nvPr/>
        </p:nvPicPr>
        <p:blipFill rotWithShape="1">
          <a:blip r:embed="rId3">
            <a:alphaModFix/>
          </a:blip>
          <a:srcRect b="27425" l="0" r="0" t="7560"/>
          <a:stretch/>
        </p:blipFill>
        <p:spPr>
          <a:xfrm>
            <a:off x="1043608" y="3816039"/>
            <a:ext cx="4298655" cy="22322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lexander I of Russia by G.Dawe (1826, Peterhof).jpg" id="183" name="Google Shape;18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8287" y="908720"/>
            <a:ext cx="3498337" cy="58203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4" name="Google Shape;184;p8"/>
          <p:cNvSpPr txBox="1"/>
          <p:nvPr/>
        </p:nvSpPr>
        <p:spPr>
          <a:xfrm>
            <a:off x="1043608" y="6048287"/>
            <a:ext cx="4298655" cy="3520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Тильзитский мир 1807 г.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960687" y="983164"/>
            <a:ext cx="4464496" cy="250414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После победы наполеоновской армии во франко-прусско-русской войне 1806- 1807 гг. был подписан Тильзитский мир. По его условиям на территории прус- ской части Польши было создано Гер- цогство Варшавское. Шляхта Беларуси и Литвы рассматривала это образование как первый шаг к восстановлению объе- динённого с землями бывшего Великого Княжества Литовского Королевства Польского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71450" lvl="1" marL="74295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Cambria"/>
                <a:ea typeface="Cambria"/>
                <a:cs typeface="Cambria"/>
                <a:sym typeface="Cambria"/>
              </a:rPr>
              <a:t>«Польский вопрос» и правительственная политика</a:t>
            </a:r>
            <a:endParaRPr sz="3500"/>
          </a:p>
        </p:txBody>
      </p:sp>
      <p:sp>
        <p:nvSpPr>
          <p:cNvPr id="191" name="Google Shape;191;p9"/>
          <p:cNvSpPr txBox="1"/>
          <p:nvPr>
            <p:ph idx="1" type="body"/>
          </p:nvPr>
        </p:nvSpPr>
        <p:spPr>
          <a:xfrm>
            <a:off x="1691680" y="6377862"/>
            <a:ext cx="2664296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Михал Клеофас Огинский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960675" y="983177"/>
            <a:ext cx="3323400" cy="49368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целью не допустить под- держки Наполеона помещи- ками западных губерний Александр I заявил о своём намерении восстановить под управлением России Великое Княжество Литовское. По его поручению в 1811-1812 гг. князь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Михал Клеофас Огин- ский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вместе с князем Ф.К.Лю- бецким и графом Л.Плятером разработал проект «Положе- ния о правлении автономным Великим Княжеством Литов- ским». Он предусматривал ав- тономию для восстановлен- ного ВКЛ. Но осуществление плана Александром I затяги- валось, и он так и не был реа- лизован. В истории этот план получил название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«план Огинского»</a:t>
            </a:r>
            <a:endParaRPr b="1" sz="1800">
              <a:solidFill>
                <a:srgbClr val="84462A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Ð½Ð°Ð¼ÐµÐ½Ð¸ÑÑÐ¹ ÐÐ¾Ð»Ð¾Ð½ÐµÐ· ÐÐ³Ð¸Ð½ÑÐºÐ¾Ð³Ð¾ Ð½Ð° ÐÐ¸ÑÐ°ÑÐµ"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976" y="970534"/>
            <a:ext cx="4680520" cy="575473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06.09.2021</vt:lpwstr>
  </property>
</Properties>
</file>