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850BA1-65D7-4969-9CC8-2E348F819C81}">
  <a:tblStyle styleId="{0E850BA1-65D7-4969-9CC8-2E348F819C8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FEF"/>
          </a:solidFill>
        </a:fill>
      </a:tcStyle>
    </a:wholeTbl>
    <a:band1H>
      <a:tcTxStyle/>
      <a:tcStyle>
        <a:fill>
          <a:solidFill>
            <a:srgbClr val="FFDDDD"/>
          </a:solidFill>
        </a:fill>
      </a:tcStyle>
    </a:band1H>
    <a:band2H>
      <a:tcTxStyle/>
    </a:band2H>
    <a:band1V>
      <a:tcTxStyle/>
      <a:tcStyle>
        <a:fill>
          <a:solidFill>
            <a:srgbClr val="FFDDD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Black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520fa6b7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d520fa6b7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d520fa6b7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fd520fa6b7_2_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d520fa6b7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d520fa6b7_2_1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d520fa6b7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fd520fa6b7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520fa6b7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fd520fa6b7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d520fa6b7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fd520fa6b7_2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d520fa6b7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fd520fa6b7_2_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d520fa6b7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fd520fa6b7_2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d520fa6b7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fd520fa6b7_2_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d520fa6b7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fd520fa6b7_2_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d520fa6b7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fd520fa6b7_2_1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533400" y="1085850"/>
            <a:ext cx="80772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4267200" y="2743200"/>
            <a:ext cx="434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2362200" y="48006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4572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428750"/>
            <a:ext cx="8305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4572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428750"/>
            <a:ext cx="4076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86300" y="1428750"/>
            <a:ext cx="4076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4572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4572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3009900" y="-1123950"/>
            <a:ext cx="3200400" cy="83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638800" y="1504950"/>
            <a:ext cx="4171950" cy="207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409700" y="-495300"/>
            <a:ext cx="4171950" cy="6076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4572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428750"/>
            <a:ext cx="8305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6670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114800" y="48577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162800" y="4857750"/>
            <a:ext cx="1295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://www.youtube.com/watch?v=6akxtVWM0l4" TargetMode="External"/><Relationship Id="rId10" Type="http://schemas.openxmlformats.org/officeDocument/2006/relationships/hyperlink" Target="https://youtu.be/G-gCuLBZazQ" TargetMode="External"/><Relationship Id="rId13" Type="http://schemas.openxmlformats.org/officeDocument/2006/relationships/hyperlink" Target="https://youtu.be/zyh-bsKGvjA" TargetMode="External"/><Relationship Id="rId12" Type="http://schemas.openxmlformats.org/officeDocument/2006/relationships/hyperlink" Target="http://www.youtube.com/watch?v=6akxtVWM0l4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youtube.com/watch?v=ZjKRxIXFCio" TargetMode="External"/><Relationship Id="rId14" Type="http://schemas.openxmlformats.org/officeDocument/2006/relationships/image" Target="../media/image16.jpg"/><Relationship Id="rId5" Type="http://schemas.openxmlformats.org/officeDocument/2006/relationships/image" Target="../media/image10.png"/><Relationship Id="rId6" Type="http://schemas.openxmlformats.org/officeDocument/2006/relationships/hyperlink" Target="about:blank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://www.youtube.com/watch?v=ZjKRxIXFCi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5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413538" y="1059582"/>
            <a:ext cx="8208912" cy="2977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в 7 классе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«Утверждение новых идей в эпоху Возрождения»</a:t>
            </a:r>
            <a:endParaRPr b="1" i="0" sz="2100" u="none" cap="none" strike="noStrike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34"/>
          <p:cNvGraphicFramePr/>
          <p:nvPr/>
        </p:nvGraphicFramePr>
        <p:xfrm>
          <a:off x="1277634" y="2085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{0E850BA1-65D7-4969-9CC8-2E348F819C81}</a:tableStyleId>
              </a:tblPr>
              <a:tblGrid>
                <a:gridCol w="3267350"/>
                <a:gridCol w="32673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u="none" cap="none" strike="noStrike">
                          <a:solidFill>
                            <a:srgbClr val="001D30"/>
                          </a:solidFill>
                        </a:rPr>
                        <a:t>Имя писателя</a:t>
                      </a:r>
                      <a:endParaRPr b="1" sz="2100" u="none" cap="none" strike="noStrike">
                        <a:solidFill>
                          <a:srgbClr val="001D3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u="none" cap="none" strike="noStrike">
                          <a:solidFill>
                            <a:srgbClr val="001D30"/>
                          </a:solidFill>
                        </a:rPr>
                        <a:t>Название произведения</a:t>
                      </a:r>
                      <a:endParaRPr b="1" sz="2100" u="none" cap="none" strike="noStrike">
                        <a:solidFill>
                          <a:srgbClr val="001D30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u="none" cap="none" strike="noStrike"/>
                        <a:t>Томас Мор</a:t>
                      </a:r>
                      <a:endParaRPr b="1"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«Похвала глупости»</a:t>
                      </a:r>
                      <a:endParaRPr b="1" sz="2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Уильям Шекспир</a:t>
                      </a:r>
                      <a:endParaRPr b="1"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« Дон Кихот»</a:t>
                      </a:r>
                      <a:endParaRPr b="1" sz="2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Томмазо Кампенелла</a:t>
                      </a:r>
                      <a:endParaRPr b="1"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«Город солнца»</a:t>
                      </a:r>
                      <a:endParaRPr b="1" sz="2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Эразм Роттердамский</a:t>
                      </a:r>
                      <a:endParaRPr b="1"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«Король Лир»</a:t>
                      </a:r>
                      <a:endParaRPr b="1" sz="21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/>
                        <a:t>Мигель де Сервантес</a:t>
                      </a:r>
                      <a:endParaRPr b="1"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3989" y="4245937"/>
            <a:ext cx="1531753" cy="5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 rotWithShape="1">
          <a:blip r:embed="rId4">
            <a:alphaModFix/>
          </a:blip>
          <a:srcRect b="62508" l="0" r="0" t="0"/>
          <a:stretch/>
        </p:blipFill>
        <p:spPr>
          <a:xfrm>
            <a:off x="0" y="0"/>
            <a:ext cx="9144000" cy="17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5"/>
          <p:cNvPicPr preferRelativeResize="0"/>
          <p:nvPr/>
        </p:nvPicPr>
        <p:blipFill rotWithShape="1">
          <a:blip r:embed="rId3">
            <a:alphaModFix/>
          </a:blip>
          <a:srcRect b="0" l="11111" r="0" t="0"/>
          <a:stretch/>
        </p:blipFill>
        <p:spPr>
          <a:xfrm>
            <a:off x="1547664" y="501244"/>
            <a:ext cx="6858762" cy="419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ctrTitle"/>
          </p:nvPr>
        </p:nvSpPr>
        <p:spPr>
          <a:xfrm>
            <a:off x="533400" y="1085850"/>
            <a:ext cx="80772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CFBD60"/>
                </a:solidFill>
              </a:rPr>
              <a:t>Утверждение новой культуры</a:t>
            </a:r>
            <a:endParaRPr sz="1100"/>
          </a:p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9802" y="2527042"/>
            <a:ext cx="3496698" cy="230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2211" y="2767279"/>
            <a:ext cx="140731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1" y="2527041"/>
            <a:ext cx="1207294" cy="212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/>
        </p:nvSpPr>
        <p:spPr>
          <a:xfrm>
            <a:off x="89502" y="951570"/>
            <a:ext cx="90546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69B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700">
                <a:solidFill>
                  <a:srgbClr val="720000"/>
                </a:solidFill>
                <a:latin typeface="Arial"/>
                <a:ea typeface="Arial"/>
                <a:cs typeface="Arial"/>
                <a:sym typeface="Arial"/>
              </a:rPr>
              <a:t>Гуманизм-</a:t>
            </a:r>
            <a:r>
              <a:rPr b="1" lang="ru" sz="2400">
                <a:solidFill>
                  <a:srgbClr val="7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совокупность идей и взглядов эпохи Возрождения, выдвигавших на первый план человека и требовавших уважения его достоинства  и любви к нему.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720000"/>
                </a:solidFill>
                <a:latin typeface="Arial"/>
                <a:ea typeface="Arial"/>
                <a:cs typeface="Arial"/>
                <a:sym typeface="Arial"/>
              </a:rPr>
              <a:t>Гуманисты-</a:t>
            </a:r>
            <a:r>
              <a:rPr b="1" lang="ru" sz="2700">
                <a:solidFill>
                  <a:srgbClr val="F69B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сторонники гуманизма, провозгласившие право человека на счастье в земной, а не загробной жизни; право на свободу, справедливость и лучшее общественное устройство.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Они верили в безграничные возможности человека, его разума и воли.</a:t>
            </a:r>
            <a:endParaRPr sz="1100"/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790" y="4217195"/>
            <a:ext cx="3996444" cy="80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627534"/>
            <a:ext cx="1600576" cy="199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3656" y="846764"/>
            <a:ext cx="1907087" cy="27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2607" y="2301720"/>
            <a:ext cx="1682636" cy="1890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1624242" y="2625756"/>
            <a:ext cx="1059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1D30"/>
                </a:solidFill>
                <a:latin typeface="Arial"/>
                <a:ea typeface="Arial"/>
                <a:cs typeface="Arial"/>
                <a:sym typeface="Arial"/>
              </a:rPr>
              <a:t>Томас Мор</a:t>
            </a:r>
            <a:endParaRPr sz="1100"/>
          </a:p>
        </p:txBody>
      </p:sp>
      <p:sp>
        <p:nvSpPr>
          <p:cNvPr id="167" name="Google Shape;167;p31"/>
          <p:cNvSpPr txBox="1"/>
          <p:nvPr/>
        </p:nvSpPr>
        <p:spPr>
          <a:xfrm>
            <a:off x="3482336" y="3621383"/>
            <a:ext cx="2033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1D30"/>
                </a:solidFill>
                <a:latin typeface="Arial"/>
                <a:ea typeface="Arial"/>
                <a:cs typeface="Arial"/>
                <a:sym typeface="Arial"/>
              </a:rPr>
              <a:t>Эразм Роттердамский</a:t>
            </a:r>
            <a:endParaRPr b="1" sz="1400">
              <a:solidFill>
                <a:srgbClr val="001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5868145" y="4191930"/>
            <a:ext cx="1975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1D30"/>
                </a:solidFill>
                <a:latin typeface="Arial"/>
                <a:ea typeface="Arial"/>
                <a:cs typeface="Arial"/>
                <a:sym typeface="Arial"/>
              </a:rPr>
              <a:t>Томмазо Кампанелла</a:t>
            </a:r>
            <a:endParaRPr sz="1100"/>
          </a:p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6">
            <a:alphaModFix/>
          </a:blip>
          <a:srcRect b="89139" l="0" r="0" t="0"/>
          <a:stretch/>
        </p:blipFill>
        <p:spPr>
          <a:xfrm>
            <a:off x="-12" y="0"/>
            <a:ext cx="9144000" cy="55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3628" y="2733768"/>
            <a:ext cx="1408805" cy="175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3928" y="2733768"/>
            <a:ext cx="1240535" cy="175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38175" y="2694092"/>
            <a:ext cx="1682353" cy="17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>
            <a:hlinkClick r:id="rId8"/>
          </p:cNvPr>
          <p:cNvSpPr/>
          <p:nvPr/>
        </p:nvSpPr>
        <p:spPr>
          <a:xfrm>
            <a:off x="1232967" y="4490745"/>
            <a:ext cx="139946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▶ </a:t>
            </a:r>
            <a:r>
              <a:rPr b="1" lang="ru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41 Томас Мор - YouTube 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2">
            <a:hlinkClick r:id="rId11"/>
          </p:cNvPr>
          <p:cNvSpPr/>
          <p:nvPr/>
        </p:nvSpPr>
        <p:spPr>
          <a:xfrm>
            <a:off x="6141040" y="4466098"/>
            <a:ext cx="167948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▶ </a:t>
            </a:r>
            <a:r>
              <a:rPr b="1" lang="ru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78 Томазо Кампанелла - YouTube 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14">
            <a:alphaModFix/>
          </a:blip>
          <a:srcRect b="52881" l="0" r="0" t="0"/>
          <a:stretch/>
        </p:blipFill>
        <p:spPr>
          <a:xfrm>
            <a:off x="0" y="0"/>
            <a:ext cx="9144000" cy="24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573528"/>
            <a:ext cx="2500313" cy="281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1524350" y="3408725"/>
            <a:ext cx="19842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Мигель де Сервантес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(1547-1616)</a:t>
            </a:r>
            <a:endParaRPr sz="1100"/>
          </a:p>
        </p:txBody>
      </p:sp>
      <p:sp>
        <p:nvSpPr>
          <p:cNvPr id="186" name="Google Shape;186;p33"/>
          <p:cNvSpPr txBox="1"/>
          <p:nvPr/>
        </p:nvSpPr>
        <p:spPr>
          <a:xfrm>
            <a:off x="5544109" y="3759883"/>
            <a:ext cx="160962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Уильям Шекспир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(1564-1616)</a:t>
            </a:r>
            <a:endParaRPr sz="1100"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5913" y="745985"/>
            <a:ext cx="2386013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/>
          <p:nvPr/>
        </p:nvSpPr>
        <p:spPr>
          <a:xfrm>
            <a:off x="1143000" y="4258153"/>
            <a:ext cx="6858000" cy="900247"/>
          </a:xfrm>
          <a:prstGeom prst="rect">
            <a:avLst/>
          </a:prstGeom>
          <a:solidFill>
            <a:srgbClr val="C3DBE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Найдите в тексте параграфа информацию,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которая подтверждает, что Сервантес и Шекспир — писатели-гуманисты</a:t>
            </a: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/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5">
            <a:alphaModFix/>
          </a:blip>
          <a:srcRect b="88780" l="0" r="0" t="0"/>
          <a:stretch/>
        </p:blipFill>
        <p:spPr>
          <a:xfrm>
            <a:off x="0" y="0"/>
            <a:ext cx="9144000" cy="5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993300"/>
      </a:dk1>
      <a:lt1>
        <a:srgbClr val="CCECFF"/>
      </a:lt1>
      <a:dk2>
        <a:srgbClr val="817227"/>
      </a:dk2>
      <a:lt2>
        <a:srgbClr val="5C1F00"/>
      </a:lt2>
      <a:accent1>
        <a:srgbClr val="FF9999"/>
      </a:accent1>
      <a:accent2>
        <a:srgbClr val="BE7960"/>
      </a:accent2>
      <a:accent3>
        <a:srgbClr val="E2F4FF"/>
      </a:accent3>
      <a:accent4>
        <a:srgbClr val="822A00"/>
      </a:accent4>
      <a:accent5>
        <a:srgbClr val="FFCACA"/>
      </a:accent5>
      <a:accent6>
        <a:srgbClr val="AC6D56"/>
      </a:accent6>
      <a:hlink>
        <a:srgbClr val="FFFF99"/>
      </a:hlink>
      <a:folHlink>
        <a:srgbClr val="9A76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