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a23d9be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a23d9be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a04a92a4c_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fa04a92a4c_2_2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a04a92a4c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a04a92a4c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a04a92a4c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fa04a92a4c_2_1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a04a92a4c_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fa04a92a4c_2_1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a04a92a4c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fa04a92a4c_2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a04a92a4c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fa04a92a4c_2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a04a92a4c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fa04a92a4c_2_1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a04a92a4c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fa04a92a4c_2_2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a04a92a4c_2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fa04a92a4c_2_2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583800" y="1017675"/>
            <a:ext cx="81411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Государственное учреждение образования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</a:rPr>
              <a:t>«Гимназия №2 г. Солигорска»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Людмила Антоновна Ларчик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Учитель истории и обществоведения высшей квалификационной категории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Урок Всемирной истории Средних веков в 6 классе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Тема урока :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«</a:t>
            </a:r>
            <a:r>
              <a:rPr b="1" lang="ru" sz="2400">
                <a:solidFill>
                  <a:schemeClr val="dk1"/>
                </a:solidFill>
              </a:rPr>
              <a:t>Страны Западной и Южной Европы</a:t>
            </a:r>
            <a:r>
              <a:rPr b="1" lang="ru" sz="2400">
                <a:solidFill>
                  <a:schemeClr val="dk1"/>
                </a:solidFill>
              </a:rPr>
              <a:t>»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694" y="151579"/>
            <a:ext cx="5144218" cy="462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652742" y="1523495"/>
            <a:ext cx="1533000" cy="692400"/>
          </a:xfrm>
          <a:prstGeom prst="rect">
            <a:avLst/>
          </a:prstGeom>
          <a:noFill/>
          <a:ln cap="flat" cmpd="sng" w="38100">
            <a:solidFill>
              <a:srgbClr val="7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900A36"/>
                </a:solidFill>
                <a:latin typeface="Arial"/>
                <a:ea typeface="Arial"/>
                <a:cs typeface="Arial"/>
                <a:sym typeface="Arial"/>
              </a:rPr>
              <a:t>500г.</a:t>
            </a:r>
            <a:endParaRPr b="1" sz="4100">
              <a:solidFill>
                <a:srgbClr val="900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9"/>
          <p:cNvSpPr/>
          <p:nvPr/>
        </p:nvSpPr>
        <p:spPr>
          <a:xfrm>
            <a:off x="2888775" y="1544883"/>
            <a:ext cx="1533000" cy="692400"/>
          </a:xfrm>
          <a:prstGeom prst="rect">
            <a:avLst/>
          </a:prstGeom>
          <a:noFill/>
          <a:ln cap="flat" cmpd="sng" w="28575">
            <a:solidFill>
              <a:srgbClr val="7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900A36"/>
                </a:solidFill>
                <a:latin typeface="Arial"/>
                <a:ea typeface="Arial"/>
                <a:cs typeface="Arial"/>
                <a:sym typeface="Arial"/>
              </a:rPr>
              <a:t>800г.</a:t>
            </a:r>
            <a:endParaRPr b="1" sz="4100">
              <a:solidFill>
                <a:srgbClr val="900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9"/>
          <p:cNvSpPr/>
          <p:nvPr/>
        </p:nvSpPr>
        <p:spPr>
          <a:xfrm>
            <a:off x="5416886" y="1544833"/>
            <a:ext cx="1533000" cy="692400"/>
          </a:xfrm>
          <a:prstGeom prst="rect">
            <a:avLst/>
          </a:prstGeom>
          <a:noFill/>
          <a:ln cap="flat" cmpd="sng" w="28575">
            <a:solidFill>
              <a:srgbClr val="7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900A36"/>
                </a:solidFill>
                <a:latin typeface="Arial"/>
                <a:ea typeface="Arial"/>
                <a:cs typeface="Arial"/>
                <a:sym typeface="Arial"/>
              </a:rPr>
              <a:t>843г.</a:t>
            </a:r>
            <a:endParaRPr b="1" sz="4100">
              <a:solidFill>
                <a:srgbClr val="900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39"/>
          <p:cNvCxnSpPr>
            <a:stCxn id="214" idx="2"/>
          </p:cNvCxnSpPr>
          <p:nvPr/>
        </p:nvCxnSpPr>
        <p:spPr>
          <a:xfrm>
            <a:off x="1419242" y="2215895"/>
            <a:ext cx="3600" cy="379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8" name="Google Shape;218;p39"/>
          <p:cNvCxnSpPr/>
          <p:nvPr/>
        </p:nvCxnSpPr>
        <p:spPr>
          <a:xfrm>
            <a:off x="3598481" y="2229481"/>
            <a:ext cx="3600" cy="379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9" name="Google Shape;219;p39"/>
          <p:cNvCxnSpPr/>
          <p:nvPr/>
        </p:nvCxnSpPr>
        <p:spPr>
          <a:xfrm>
            <a:off x="6648204" y="2187756"/>
            <a:ext cx="3600" cy="379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20" name="Google Shape;220;p39"/>
          <p:cNvSpPr txBox="1"/>
          <p:nvPr/>
        </p:nvSpPr>
        <p:spPr>
          <a:xfrm>
            <a:off x="797093" y="2595056"/>
            <a:ext cx="1411800" cy="700200"/>
          </a:xfrm>
          <a:prstGeom prst="rect">
            <a:avLst/>
          </a:prstGeom>
          <a:noFill/>
          <a:ln cap="flat" cmpd="sng" w="38100">
            <a:solidFill>
              <a:srgbClr val="724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rPr>
              <a:t>век</a:t>
            </a:r>
            <a:endParaRPr b="1" sz="41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9"/>
          <p:cNvSpPr txBox="1"/>
          <p:nvPr/>
        </p:nvSpPr>
        <p:spPr>
          <a:xfrm>
            <a:off x="2888794" y="2608694"/>
            <a:ext cx="1610100" cy="700200"/>
          </a:xfrm>
          <a:prstGeom prst="rect">
            <a:avLst/>
          </a:prstGeom>
          <a:noFill/>
          <a:ln cap="flat" cmpd="sng" w="38100">
            <a:solidFill>
              <a:srgbClr val="724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rPr>
              <a:t>век</a:t>
            </a:r>
            <a:endParaRPr b="1" sz="41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9"/>
          <p:cNvSpPr txBox="1"/>
          <p:nvPr/>
        </p:nvSpPr>
        <p:spPr>
          <a:xfrm>
            <a:off x="5913996" y="2616394"/>
            <a:ext cx="1411800" cy="700200"/>
          </a:xfrm>
          <a:prstGeom prst="rect">
            <a:avLst/>
          </a:prstGeom>
          <a:noFill/>
          <a:ln cap="flat" cmpd="sng" w="38100">
            <a:solidFill>
              <a:srgbClr val="724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rPr>
              <a:t>век</a:t>
            </a:r>
            <a:endParaRPr b="1" sz="41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 txBox="1"/>
          <p:nvPr/>
        </p:nvSpPr>
        <p:spPr>
          <a:xfrm>
            <a:off x="3110186" y="2608694"/>
            <a:ext cx="1167300" cy="700200"/>
          </a:xfrm>
          <a:prstGeom prst="rect">
            <a:avLst/>
          </a:prstGeom>
          <a:noFill/>
          <a:ln cap="flat" cmpd="sng" w="38100">
            <a:solidFill>
              <a:srgbClr val="724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sz="41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609375" y="2587356"/>
            <a:ext cx="1688400" cy="700200"/>
          </a:xfrm>
          <a:prstGeom prst="rect">
            <a:avLst/>
          </a:prstGeom>
          <a:noFill/>
          <a:ln cap="flat" cmpd="sng" w="38100">
            <a:solidFill>
              <a:srgbClr val="724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41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 txBox="1"/>
          <p:nvPr/>
        </p:nvSpPr>
        <p:spPr>
          <a:xfrm>
            <a:off x="6036264" y="2616404"/>
            <a:ext cx="1167300" cy="700200"/>
          </a:xfrm>
          <a:prstGeom prst="rect">
            <a:avLst/>
          </a:prstGeom>
          <a:noFill/>
          <a:ln cap="flat" cmpd="sng" w="38100">
            <a:solidFill>
              <a:srgbClr val="724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E7E7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sz="4100">
              <a:solidFill>
                <a:srgbClr val="7E7E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40" y="3366037"/>
            <a:ext cx="1411664" cy="144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 rotWithShape="1">
          <a:blip r:embed="rId4">
            <a:alphaModFix/>
          </a:blip>
          <a:srcRect b="13018" l="0" r="0" t="3397"/>
          <a:stretch/>
        </p:blipFill>
        <p:spPr>
          <a:xfrm>
            <a:off x="3065400" y="3385155"/>
            <a:ext cx="1256907" cy="140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9774" y="3416537"/>
            <a:ext cx="1609925" cy="134302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/>
          <p:nvPr/>
        </p:nvSpPr>
        <p:spPr>
          <a:xfrm>
            <a:off x="609410" y="1516175"/>
            <a:ext cx="1828800" cy="84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1DCCF"/>
              </a:gs>
              <a:gs pos="35000">
                <a:srgbClr val="F5E6DC"/>
              </a:gs>
              <a:gs pos="100000">
                <a:srgbClr val="FBF4F1"/>
              </a:gs>
            </a:gsLst>
            <a:lin ang="16200000" scaled="0"/>
          </a:gradFill>
          <a:ln cap="flat" cmpd="sng" w="9525">
            <a:solidFill>
              <a:srgbClr val="C5B2A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королевства франков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2698639" y="1537545"/>
            <a:ext cx="1818300" cy="84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1DCCF"/>
              </a:gs>
              <a:gs pos="35000">
                <a:srgbClr val="F5E6DC"/>
              </a:gs>
              <a:gs pos="100000">
                <a:srgbClr val="FBF4F1"/>
              </a:gs>
            </a:gsLst>
            <a:lin ang="16200000" scaled="0"/>
          </a:gradFill>
          <a:ln cap="flat" cmpd="sng" w="9525">
            <a:solidFill>
              <a:srgbClr val="C5B2A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 империи франков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4892897" y="1537513"/>
            <a:ext cx="3681900" cy="76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1DCCF"/>
              </a:gs>
              <a:gs pos="35000">
                <a:srgbClr val="F5E6DC"/>
              </a:gs>
              <a:gs pos="100000">
                <a:srgbClr val="FBF4F1"/>
              </a:gs>
            </a:gsLst>
            <a:lin ang="16200000" scaled="0"/>
          </a:gradFill>
          <a:ln cap="flat" cmpd="sng" w="9525">
            <a:solidFill>
              <a:srgbClr val="C5B2A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Верденский договор о разделе империи на три части: Францию, Германию и Италию.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9"/>
          <p:cNvPicPr preferRelativeResize="0"/>
          <p:nvPr/>
        </p:nvPicPr>
        <p:blipFill rotWithShape="1">
          <a:blip r:embed="rId6">
            <a:alphaModFix/>
          </a:blip>
          <a:srcRect b="68273" l="0" r="0" t="0"/>
          <a:stretch/>
        </p:blipFill>
        <p:spPr>
          <a:xfrm>
            <a:off x="0" y="-7200"/>
            <a:ext cx="9144000" cy="153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/>
          <p:nvPr/>
        </p:nvSpPr>
        <p:spPr>
          <a:xfrm>
            <a:off x="962425" y="1339450"/>
            <a:ext cx="7320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24C26"/>
                </a:solidFill>
                <a:latin typeface="Arial"/>
                <a:ea typeface="Arial"/>
                <a:cs typeface="Arial"/>
                <a:sym typeface="Arial"/>
              </a:rPr>
              <a:t>Страны Западной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24C26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b="1" sz="4100">
              <a:solidFill>
                <a:srgbClr val="724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24C26"/>
                </a:solidFill>
                <a:latin typeface="Arial"/>
                <a:ea typeface="Arial"/>
                <a:cs typeface="Arial"/>
                <a:sym typeface="Arial"/>
              </a:rPr>
              <a:t>Южной Европы</a:t>
            </a:r>
            <a:endParaRPr b="1" sz="4100">
              <a:solidFill>
                <a:srgbClr val="724C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448" y="267875"/>
            <a:ext cx="1821669" cy="121444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9" name="Google Shape;23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0869" y="2821764"/>
            <a:ext cx="1553776" cy="207170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0" name="Google Shape;24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5042" y="321453"/>
            <a:ext cx="1732354" cy="12992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1" name="Google Shape;24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3232" y="3107536"/>
            <a:ext cx="2580582" cy="17999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2" name="Google Shape;242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1165" y="321453"/>
            <a:ext cx="2143140" cy="11787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71802" y="3589741"/>
            <a:ext cx="1835944" cy="113798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250" y="3286325"/>
            <a:ext cx="1314900" cy="163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775" y="2843800"/>
            <a:ext cx="1623300" cy="2227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olormaster">
  <a:themeElements>
    <a:clrScheme name="Другая 5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E06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