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7AC9FB-C8B4-4764-B048-EEF8DE7B1FFA}">
  <a:tblStyle styleId="{4D7AC9FB-C8B4-4764-B048-EEF8DE7B1FF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20c5bb8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20c5bb8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fe7367013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6fe7367013_2_14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e736701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fe736701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fe7367013_1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fe7367013_1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fe7367013_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6fe7367013_2_16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fe7367013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6fe7367013_7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fe7367013_1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6fe7367013_11_1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fe7367013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6fe7367013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fe7367013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6fe7367013_2_8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fe7367013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6fe7367013_2_8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fe7367013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6fe7367013_2_9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fe7367013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6fe7367013_2_9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fe7367013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6fe7367013_2_10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fe7367013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6fe7367013_2_10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fe7367013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6fe7367013_2_11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A68888"/>
              </a:buClr>
              <a:buSzPts val="3200"/>
              <a:buNone/>
              <a:defRPr>
                <a:solidFill>
                  <a:srgbClr val="A6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A68888"/>
              </a:buClr>
              <a:buSzPts val="2800"/>
              <a:buNone/>
              <a:defRPr>
                <a:solidFill>
                  <a:srgbClr val="A6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A68888"/>
              </a:buClr>
              <a:buSzPts val="2400"/>
              <a:buNone/>
              <a:defRPr>
                <a:solidFill>
                  <a:srgbClr val="A6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A68888"/>
              </a:buClr>
              <a:buSzPts val="2000"/>
              <a:buNone/>
              <a:defRPr>
                <a:solidFill>
                  <a:srgbClr val="A6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A68888"/>
              </a:buClr>
              <a:buSzPts val="2000"/>
              <a:buNone/>
              <a:defRPr>
                <a:solidFill>
                  <a:srgbClr val="A6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A68888"/>
              </a:buClr>
              <a:buSzPts val="2000"/>
              <a:buNone/>
              <a:defRPr>
                <a:solidFill>
                  <a:srgbClr val="A6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A68888"/>
              </a:buClr>
              <a:buSzPts val="2000"/>
              <a:buNone/>
              <a:defRPr>
                <a:solidFill>
                  <a:srgbClr val="A6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A68888"/>
              </a:buClr>
              <a:buSzPts val="2000"/>
              <a:buNone/>
              <a:defRPr>
                <a:solidFill>
                  <a:srgbClr val="A6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A68888"/>
              </a:buClr>
              <a:buSzPts val="2000"/>
              <a:buNone/>
              <a:defRPr>
                <a:solidFill>
                  <a:srgbClr val="A6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A68888"/>
              </a:buClr>
              <a:buSzPts val="2000"/>
              <a:buNone/>
              <a:defRPr sz="2000">
                <a:solidFill>
                  <a:srgbClr val="A6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A68888"/>
              </a:buClr>
              <a:buSzPts val="1800"/>
              <a:buNone/>
              <a:defRPr sz="1800">
                <a:solidFill>
                  <a:srgbClr val="A6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A68888"/>
              </a:buClr>
              <a:buSzPts val="1600"/>
              <a:buNone/>
              <a:defRPr sz="1600">
                <a:solidFill>
                  <a:srgbClr val="A6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A68888"/>
              </a:buClr>
              <a:buSzPts val="1400"/>
              <a:buNone/>
              <a:defRPr sz="1400">
                <a:solidFill>
                  <a:srgbClr val="A6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A68888"/>
              </a:buClr>
              <a:buSzPts val="1400"/>
              <a:buNone/>
              <a:defRPr sz="1400">
                <a:solidFill>
                  <a:srgbClr val="A6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A68888"/>
              </a:buClr>
              <a:buSzPts val="1400"/>
              <a:buNone/>
              <a:defRPr sz="1400">
                <a:solidFill>
                  <a:srgbClr val="A6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A68888"/>
              </a:buClr>
              <a:buSzPts val="1400"/>
              <a:buNone/>
              <a:defRPr sz="1400">
                <a:solidFill>
                  <a:srgbClr val="A6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A68888"/>
              </a:buClr>
              <a:buSzPts val="1400"/>
              <a:buNone/>
              <a:defRPr sz="1400">
                <a:solidFill>
                  <a:srgbClr val="A6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A68888"/>
              </a:buClr>
              <a:buSzPts val="1400"/>
              <a:buNone/>
              <a:defRPr sz="1400">
                <a:solidFill>
                  <a:srgbClr val="A6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A6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R9OM2BSJOPs" TargetMode="External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504788" y="432017"/>
            <a:ext cx="83901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504788" y="2000550"/>
            <a:ext cx="8352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217650" y="3460600"/>
            <a:ext cx="87273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</a:t>
            </a:r>
            <a:r>
              <a:rPr b="1"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истории Беларуси</a:t>
            </a:r>
            <a:r>
              <a:rPr b="1" i="0" lang="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b="1"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Туровское княжество</a:t>
            </a:r>
            <a:r>
              <a:rPr b="1"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50" y="214300"/>
            <a:ext cx="8731575" cy="4762550"/>
          </a:xfrm>
          <a:prstGeom prst="rect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p34"/>
          <p:cNvSpPr/>
          <p:nvPr/>
        </p:nvSpPr>
        <p:spPr>
          <a:xfrm>
            <a:off x="1335213" y="214296"/>
            <a:ext cx="6894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Проблемное задание!</a:t>
            </a:r>
            <a:endParaRPr b="1" sz="5400" cap="none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4"/>
          <p:cNvSpPr/>
          <p:nvPr/>
        </p:nvSpPr>
        <p:spPr>
          <a:xfrm>
            <a:off x="1625550" y="1006084"/>
            <a:ext cx="58929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latin typeface="Calibri"/>
                <a:ea typeface="Calibri"/>
                <a:cs typeface="Calibri"/>
                <a:sym typeface="Calibri"/>
              </a:rPr>
              <a:t>Приведите факты,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Calibri"/>
                <a:ea typeface="Calibri"/>
                <a:cs typeface="Calibri"/>
                <a:sym typeface="Calibri"/>
              </a:rPr>
              <a:t>подтверждающие 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Calibri"/>
                <a:ea typeface="Calibri"/>
                <a:cs typeface="Calibri"/>
                <a:sym typeface="Calibri"/>
              </a:rPr>
              <a:t>одинаковость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Calibri"/>
                <a:ea typeface="Calibri"/>
                <a:cs typeface="Calibri"/>
                <a:sym typeface="Calibri"/>
              </a:rPr>
              <a:t> исторического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Calibri"/>
                <a:ea typeface="Calibri"/>
                <a:cs typeface="Calibri"/>
                <a:sym typeface="Calibri"/>
              </a:rPr>
              <a:t>  р</a:t>
            </a:r>
            <a:r>
              <a:rPr b="1" lang="ru" sz="3600" cap="none">
                <a:latin typeface="Calibri"/>
                <a:ea typeface="Calibri"/>
                <a:cs typeface="Calibri"/>
                <a:sym typeface="Calibri"/>
              </a:rPr>
              <a:t>азвития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latin typeface="Calibri"/>
                <a:ea typeface="Calibri"/>
                <a:cs typeface="Calibri"/>
                <a:sym typeface="Calibri"/>
              </a:rPr>
              <a:t> Полоцка и Турова.</a:t>
            </a:r>
            <a:endParaRPr sz="3600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5" title="Гісторыя пад знакам Пагоні. 005 Дзяржавы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25" y="194575"/>
            <a:ext cx="8746126" cy="47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75" y="194200"/>
            <a:ext cx="8704026" cy="473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6"/>
          <p:cNvSpPr txBox="1"/>
          <p:nvPr/>
        </p:nvSpPr>
        <p:spPr>
          <a:xfrm>
            <a:off x="2659750" y="194200"/>
            <a:ext cx="6258000" cy="47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FF"/>
                </a:solidFill>
              </a:rPr>
              <a:t> </a:t>
            </a:r>
            <a:r>
              <a:rPr b="1" lang="ru" sz="2400">
                <a:solidFill>
                  <a:srgbClr val="FF00FF"/>
                </a:solidFill>
              </a:rPr>
              <a:t>1157 г.-</a:t>
            </a:r>
            <a:r>
              <a:rPr b="1" lang="ru" sz="2400"/>
              <a:t> киевский князь Изяслав  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 Давыдович решил отдать Туров 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 своему союзнику;обострение борьбы 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 между Туровом и Киевом;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FF"/>
                </a:solidFill>
              </a:rPr>
              <a:t> 1160 г.-</a:t>
            </a:r>
            <a:r>
              <a:rPr b="1" lang="ru" sz="2400"/>
              <a:t> войско киевского князя вновь 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 попыталось захватить Туров. И опять 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 потерпело неудачу.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 Освобождение Турова из-под власти 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 Киева.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 Формирование собственной 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 княжеской династии.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375" y="195475"/>
            <a:ext cx="4474325" cy="47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 rotWithShape="1">
          <a:blip r:embed="rId4">
            <a:alphaModFix/>
          </a:blip>
          <a:srcRect b="0" l="0" r="28962" t="0"/>
          <a:stretch/>
        </p:blipFill>
        <p:spPr>
          <a:xfrm>
            <a:off x="149575" y="195475"/>
            <a:ext cx="4289799" cy="47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/>
          <p:nvPr/>
        </p:nvSpPr>
        <p:spPr>
          <a:xfrm>
            <a:off x="1361625" y="195473"/>
            <a:ext cx="68940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b="1" lang="ru" sz="5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b="1" lang="ru" sz="5400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облемное задание!</a:t>
            </a:r>
            <a:endParaRPr b="1" sz="5400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7"/>
          <p:cNvSpPr/>
          <p:nvPr/>
        </p:nvSpPr>
        <p:spPr>
          <a:xfrm>
            <a:off x="2268550" y="899175"/>
            <a:ext cx="52560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A04400"/>
              </a:solidFill>
              <a:highlight>
                <a:srgbClr val="EFEFE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Что объединяет историю</a:t>
            </a:r>
            <a:endParaRPr sz="3000">
              <a:highlight>
                <a:srgbClr val="EFEFE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Полоцкого и Туровского</a:t>
            </a:r>
            <a:endParaRPr b="1" sz="3000">
              <a:highlight>
                <a:srgbClr val="EFEFE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b="1" lang="ru" sz="3000" cap="none"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няжеств  до и после их</a:t>
            </a:r>
            <a:endParaRPr sz="3000">
              <a:highlight>
                <a:srgbClr val="EFEFE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распада на удельные</a:t>
            </a:r>
            <a:endParaRPr sz="3000">
              <a:highlight>
                <a:srgbClr val="EFEFEF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княжества?</a:t>
            </a:r>
            <a:r>
              <a:rPr b="1" lang="ru" sz="3000" cap="none"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000" cap="none">
              <a:highlight>
                <a:srgbClr val="EFEFE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Стр.99-100</a:t>
            </a:r>
            <a:endParaRPr b="1" sz="3000" cap="none">
              <a:highlight>
                <a:srgbClr val="EFEFE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38"/>
          <p:cNvGraphicFramePr/>
          <p:nvPr/>
        </p:nvGraphicFramePr>
        <p:xfrm>
          <a:off x="421646" y="3863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{4D7AC9FB-C8B4-4764-B048-EEF8DE7B1FFA}</a:tableStyleId>
              </a:tblPr>
              <a:tblGrid>
                <a:gridCol w="500075"/>
                <a:gridCol w="7929625"/>
              </a:tblGrid>
              <a:tr h="2781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400" cap="none">
                          <a:solidFill>
                            <a:srgbClr val="FFF2CC"/>
                          </a:solidFill>
                        </a:rPr>
                        <a:t>Общее в развитии Полоцкого и Туровского княжеств</a:t>
                      </a:r>
                      <a:endParaRPr b="1" sz="2400" cap="none">
                        <a:solidFill>
                          <a:srgbClr val="FFF2CC"/>
                        </a:solidFill>
                      </a:endParaRPr>
                    </a:p>
                  </a:txBody>
                  <a:tcPr marT="34300" marB="34300" marR="91450" marL="91450"/>
                </a:tc>
                <a:tc hMerge="1"/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1. 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Княжества территориально крупные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2. 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В каждом есть свой центр-столица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3. 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Выгодное географическое положение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4. 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Управлялись князьями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5. 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Полоцкие и туровские</a:t>
                      </a: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 князья занимали киевский трон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6.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Главный соперник- Киевское княжество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7.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Киев осуществлял походы и на Полоцк и на Туров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8.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Полоцк и Туров отстояли свою независимость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9. 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 cap="none">
                          <a:solidFill>
                            <a:srgbClr val="580000"/>
                          </a:solidFill>
                        </a:rPr>
                        <a:t>В Полоцком княжестве возвысился Менск, а в Туровском- Пинск.</a:t>
                      </a:r>
                      <a:endParaRPr b="1" sz="2100" cap="none">
                        <a:solidFill>
                          <a:srgbClr val="580000"/>
                        </a:solidFill>
                      </a:endParaRP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9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211850" y="175750"/>
            <a:ext cx="8671350" cy="47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9"/>
          <p:cNvSpPr/>
          <p:nvPr/>
        </p:nvSpPr>
        <p:spPr>
          <a:xfrm>
            <a:off x="211850" y="1"/>
            <a:ext cx="87990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Проблемное задание урока!</a:t>
            </a:r>
            <a:endParaRPr b="1" sz="5400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9"/>
          <p:cNvSpPr/>
          <p:nvPr/>
        </p:nvSpPr>
        <p:spPr>
          <a:xfrm>
            <a:off x="211850" y="1099900"/>
            <a:ext cx="8729700" cy="3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Доказать,</a:t>
            </a:r>
            <a:endParaRPr sz="3600">
              <a:solidFill>
                <a:srgbClr val="00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что Туровское княжество,</a:t>
            </a:r>
            <a:endParaRPr sz="3600">
              <a:solidFill>
                <a:srgbClr val="00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b="1" lang="ru" sz="3600" cap="non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ак и Полоцкое,</a:t>
            </a:r>
            <a:endParaRPr sz="3600">
              <a:solidFill>
                <a:srgbClr val="00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является государственным</a:t>
            </a:r>
            <a:endParaRPr sz="3600">
              <a:solidFill>
                <a:srgbClr val="00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b="1" lang="ru" sz="3600" cap="non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бразованием  на</a:t>
            </a:r>
            <a:endParaRPr sz="3600">
              <a:solidFill>
                <a:srgbClr val="00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белорусских землях.</a:t>
            </a:r>
            <a:endParaRPr b="1" sz="3600" cap="none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390900" y="708925"/>
            <a:ext cx="85299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72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 sz="7200">
              <a:solidFill>
                <a:srgbClr val="1C4587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580000"/>
                </a:solidFill>
                <a:latin typeface="Arial"/>
                <a:ea typeface="Arial"/>
                <a:cs typeface="Arial"/>
                <a:sym typeface="Arial"/>
              </a:rPr>
              <a:t>§ 10, </a:t>
            </a:r>
            <a:endParaRPr b="1" i="0" sz="6000" u="none" cap="none" strike="noStrike">
              <a:solidFill>
                <a:srgbClr val="5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580000"/>
                </a:solidFill>
                <a:latin typeface="Arial"/>
                <a:ea typeface="Arial"/>
                <a:cs typeface="Arial"/>
                <a:sym typeface="Arial"/>
              </a:rPr>
              <a:t>даты, термины</a:t>
            </a:r>
            <a:r>
              <a:rPr b="1" lang="ru" sz="6000">
                <a:solidFill>
                  <a:srgbClr val="580000"/>
                </a:solidFill>
              </a:rPr>
              <a:t>.</a:t>
            </a:r>
            <a:r>
              <a:rPr b="1" i="0" lang="ru" sz="6000" u="none" cap="none" strike="noStrike">
                <a:solidFill>
                  <a:srgbClr val="5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 u="none" cap="none" strike="noStrike">
              <a:solidFill>
                <a:srgbClr val="5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428600" y="0"/>
            <a:ext cx="84990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latin typeface="Calibri"/>
                <a:ea typeface="Calibri"/>
                <a:cs typeface="Calibri"/>
                <a:sym typeface="Calibri"/>
              </a:rPr>
              <a:t>Давайте повторим.</a:t>
            </a:r>
            <a:endParaRPr b="1" i="0" sz="54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428596" y="803659"/>
            <a:ext cx="4214842" cy="4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3B0000"/>
                </a:solidFill>
                <a:latin typeface="Calibri"/>
                <a:ea typeface="Calibri"/>
                <a:cs typeface="Calibri"/>
                <a:sym typeface="Calibri"/>
              </a:rPr>
              <a:t>Волоки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B0000"/>
                </a:solidFill>
                <a:latin typeface="Calibri"/>
                <a:ea typeface="Calibri"/>
                <a:cs typeface="Calibri"/>
                <a:sym typeface="Calibri"/>
              </a:rPr>
              <a:t>Брячислав</a:t>
            </a:r>
            <a:endParaRPr b="1" sz="2400">
              <a:solidFill>
                <a:srgbClr val="3B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B0000"/>
                </a:solidFill>
                <a:latin typeface="Calibri"/>
                <a:ea typeface="Calibri"/>
                <a:cs typeface="Calibri"/>
                <a:sym typeface="Calibri"/>
              </a:rPr>
              <a:t>1021г.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B0000"/>
                </a:solidFill>
                <a:latin typeface="Calibri"/>
                <a:ea typeface="Calibri"/>
                <a:cs typeface="Calibri"/>
                <a:sym typeface="Calibri"/>
              </a:rPr>
              <a:t>1044-1101гг.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B0000"/>
                </a:solidFill>
                <a:latin typeface="Calibri"/>
                <a:ea typeface="Calibri"/>
                <a:cs typeface="Calibri"/>
                <a:sym typeface="Calibri"/>
              </a:rPr>
              <a:t>3 марта 1067г.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B0000"/>
                </a:solidFill>
                <a:latin typeface="Calibri"/>
                <a:ea typeface="Calibri"/>
                <a:cs typeface="Calibri"/>
                <a:sym typeface="Calibri"/>
              </a:rPr>
              <a:t>1003г.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B0000"/>
                </a:solidFill>
                <a:latin typeface="Calibri"/>
                <a:ea typeface="Calibri"/>
                <a:cs typeface="Calibri"/>
                <a:sym typeface="Calibri"/>
              </a:rPr>
              <a:t>Всеслав Чародей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B0000"/>
                </a:solidFill>
                <a:latin typeface="Calibri"/>
                <a:ea typeface="Calibri"/>
                <a:cs typeface="Calibri"/>
                <a:sym typeface="Calibri"/>
              </a:rPr>
              <a:t>Народность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B0000"/>
                </a:solidFill>
                <a:latin typeface="Calibri"/>
                <a:ea typeface="Calibri"/>
                <a:cs typeface="Calibri"/>
                <a:sym typeface="Calibri"/>
              </a:rPr>
              <a:t>Вече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B0000"/>
                </a:solidFill>
                <a:latin typeface="Calibri"/>
                <a:ea typeface="Calibri"/>
                <a:cs typeface="Calibri"/>
                <a:sym typeface="Calibri"/>
              </a:rPr>
              <a:t>Междоусобицы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B0000"/>
                </a:solidFill>
                <a:latin typeface="Calibri"/>
                <a:ea typeface="Calibri"/>
                <a:cs typeface="Calibri"/>
                <a:sym typeface="Calibri"/>
              </a:rPr>
              <a:t>Раздробленность</a:t>
            </a:r>
            <a:endParaRPr b="1" sz="2400">
              <a:solidFill>
                <a:srgbClr val="3B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4929190" y="803659"/>
            <a:ext cx="3836028" cy="4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Волости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Бояре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Глеб Всеславич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1127г.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1129г.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Ополчение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Старшая дружина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Младшая дружина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«Княжьи мужи»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Тысяцкий 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1101-1119гг.</a:t>
            </a:r>
            <a:endParaRPr b="1" sz="240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492743" y="2782308"/>
            <a:ext cx="4091179" cy="21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/>
        </p:nvSpPr>
        <p:spPr>
          <a:xfrm>
            <a:off x="425800" y="189025"/>
            <a:ext cx="8501700" cy="4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Calibri"/>
              <a:buAutoNum type="arabicPeriod"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Перечислить причины раздробленности Полоцкой 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   земли в XII- середине XIIIвв.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2. К каким результатам привела феодальная </a:t>
            </a:r>
            <a:endParaRPr sz="24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    раздробленность в Полоцком княжестве?</a:t>
            </a:r>
            <a:endParaRPr sz="24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3. Как вы понимаете выражение: «Глеб проводил </a:t>
            </a:r>
            <a:endParaRPr sz="24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    политику возвышения Менска»?</a:t>
            </a:r>
            <a:endParaRPr sz="24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4.  Каким был результат такой политики?</a:t>
            </a:r>
            <a:endParaRPr sz="24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5.  Чем отличалась княжеская дружина от ополчения?</a:t>
            </a:r>
            <a:endParaRPr sz="24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6.  О каком праве вече свидетельствуют следующие </a:t>
            </a:r>
            <a:endParaRPr sz="24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    строки: « Не езжай, княже, вече против тебя в городе, </a:t>
            </a:r>
            <a:endParaRPr sz="24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    и дружину твою избивают, а тебя самого хотят</a:t>
            </a:r>
            <a:endParaRPr sz="24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    схватить»?</a:t>
            </a:r>
            <a:endParaRPr sz="24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7.  В каких случаях население собиралось на вече?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50" y="200250"/>
            <a:ext cx="8753103" cy="471377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/>
          <p:nvPr/>
        </p:nvSpPr>
        <p:spPr>
          <a:xfrm>
            <a:off x="467700" y="200250"/>
            <a:ext cx="8208600" cy="30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600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Туровское </a:t>
            </a:r>
            <a:endParaRPr>
              <a:solidFill>
                <a:srgbClr val="99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6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княжество</a:t>
            </a:r>
            <a:endParaRPr b="1" sz="9600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211850" y="175750"/>
            <a:ext cx="8671350" cy="47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/>
          <p:nvPr/>
        </p:nvSpPr>
        <p:spPr>
          <a:xfrm>
            <a:off x="211850" y="1"/>
            <a:ext cx="87990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Проблемное задание урока!</a:t>
            </a:r>
            <a:endParaRPr b="1" sz="5400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211850" y="1099900"/>
            <a:ext cx="8729700" cy="3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Доказать,</a:t>
            </a:r>
            <a:endParaRPr sz="3600">
              <a:solidFill>
                <a:srgbClr val="00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что Туровское княжество,</a:t>
            </a:r>
            <a:endParaRPr sz="3600">
              <a:solidFill>
                <a:srgbClr val="00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b="1" lang="ru" sz="3600" cap="non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ак и Полоцкое,</a:t>
            </a:r>
            <a:endParaRPr sz="3600">
              <a:solidFill>
                <a:srgbClr val="00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является государственным</a:t>
            </a:r>
            <a:endParaRPr sz="3600">
              <a:solidFill>
                <a:srgbClr val="00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b="1" lang="ru" sz="3600" cap="non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бразованием  на</a:t>
            </a:r>
            <a:endParaRPr sz="3600">
              <a:solidFill>
                <a:srgbClr val="00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белорусских землях.</a:t>
            </a:r>
            <a:endParaRPr b="1" sz="3600" cap="none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00" y="233350"/>
            <a:ext cx="8711226" cy="47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/>
          <p:nvPr/>
        </p:nvSpPr>
        <p:spPr>
          <a:xfrm>
            <a:off x="781776" y="0"/>
            <a:ext cx="8082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Вспомните!</a:t>
            </a:r>
            <a:endParaRPr b="1" sz="6000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529572" y="1554044"/>
            <a:ext cx="82302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b="1" lang="ru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b="1" lang="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ак назывались восточнославянские </a:t>
            </a:r>
            <a:endParaRPr sz="3000">
              <a:solidFill>
                <a:schemeClr val="lt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племена, расселившиеся в южной </a:t>
            </a:r>
            <a:endParaRPr sz="3000">
              <a:solidFill>
                <a:schemeClr val="lt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части Беларуси?</a:t>
            </a:r>
            <a:endParaRPr sz="3000">
              <a:solidFill>
                <a:schemeClr val="lt1"/>
              </a:solidFill>
            </a:endParaRPr>
          </a:p>
          <a:p>
            <a:pPr indent="-304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 startAt="2"/>
            </a:pPr>
            <a:r>
              <a:rPr b="1" lang="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Объясните происхождение названий </a:t>
            </a:r>
            <a:endParaRPr sz="3000">
              <a:solidFill>
                <a:schemeClr val="lt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этих племён.</a:t>
            </a:r>
            <a:endParaRPr sz="3000">
              <a:solidFill>
                <a:schemeClr val="lt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Какие города размещались на юге </a:t>
            </a:r>
            <a:endParaRPr sz="3000">
              <a:solidFill>
                <a:schemeClr val="lt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Беларуси?</a:t>
            </a:r>
            <a:endParaRPr sz="3000">
              <a:solidFill>
                <a:schemeClr val="lt1"/>
              </a:solidFill>
            </a:endParaRPr>
          </a:p>
          <a:p>
            <a:pPr indent="-114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0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802" y="475214"/>
            <a:ext cx="5072097" cy="439340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/>
        </p:nvSpPr>
        <p:spPr>
          <a:xfrm>
            <a:off x="376925" y="981125"/>
            <a:ext cx="3373800" cy="28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Используя карту :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Назвать дату первого упоминания Турова в летописи;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О</a:t>
            </a: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характеризовать </a:t>
            </a: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географическое положение Туровского княжества;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55226" cy="4838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bevel/>
            <a:headEnd len="sm" w="sm" type="none"/>
            <a:tailEnd len="sm" w="sm" type="none"/>
          </a:ln>
        </p:spPr>
      </p:pic>
      <p:sp>
        <p:nvSpPr>
          <p:cNvPr id="181" name="Google Shape;181;p33"/>
          <p:cNvSpPr txBox="1"/>
          <p:nvPr/>
        </p:nvSpPr>
        <p:spPr>
          <a:xfrm>
            <a:off x="6198375" y="355975"/>
            <a:ext cx="2743200" cy="4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3"/>
          <p:cNvSpPr txBox="1"/>
          <p:nvPr/>
        </p:nvSpPr>
        <p:spPr>
          <a:xfrm>
            <a:off x="6163475" y="719000"/>
            <a:ext cx="2645400" cy="3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Calibri"/>
                <a:ea typeface="Calibri"/>
                <a:cs typeface="Calibri"/>
                <a:sym typeface="Calibri"/>
              </a:rPr>
              <a:t>На основании анализа генеологической схемы и текста учебника, стр.96-97, сделайте вывод об отношениях Турова и Киева.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Праздник классический">
  <a:themeElements>
    <a:clrScheme name="Другая 46">
      <a:dk1>
        <a:srgbClr val="76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