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8288000" cy="10287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League Gothic" panose="020B0604020202020204" charset="0"/>
      <p:regular r:id="rId22"/>
    </p:embeddedFont>
    <p:embeddedFont>
      <p:font typeface="Montserrat Classic Bold" panose="020B0604020202020204" charset="0"/>
      <p:regular r:id="rId23"/>
    </p:embeddedFont>
    <p:embeddedFont>
      <p:font typeface="Montserrat Light" panose="020B0604020202020204" charset="0"/>
      <p:regular r:id="rId24"/>
    </p:embeddedFont>
    <p:embeddedFont>
      <p:font typeface="Montserrat Light Bold" panose="020B0604020202020204" charset="-52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778" y="2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1B6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9258300"/>
            <a:ext cx="16230600" cy="38100"/>
          </a:xfrm>
          <a:prstGeom prst="rect">
            <a:avLst/>
          </a:prstGeom>
          <a:solidFill>
            <a:srgbClr val="EEF8EB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t="30756" b="20360"/>
          <a:stretch>
            <a:fillRect/>
          </a:stretch>
        </p:blipFill>
        <p:spPr>
          <a:xfrm>
            <a:off x="-134766" y="5143500"/>
            <a:ext cx="18557532" cy="6803608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597702" y="1260928"/>
            <a:ext cx="17092596" cy="3251048"/>
            <a:chOff x="0" y="0"/>
            <a:chExt cx="22790128" cy="4334730"/>
          </a:xfrm>
        </p:grpSpPr>
        <p:sp>
          <p:nvSpPr>
            <p:cNvPr id="5" name="TextBox 5"/>
            <p:cNvSpPr txBox="1"/>
            <p:nvPr/>
          </p:nvSpPr>
          <p:spPr>
            <a:xfrm>
              <a:off x="0" y="1231909"/>
              <a:ext cx="22790128" cy="31028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800"/>
                </a:lnSpc>
              </a:pPr>
              <a:r>
                <a:rPr lang="en-US" sz="8800" spc="351">
                  <a:solidFill>
                    <a:srgbClr val="EEF8EB"/>
                  </a:solidFill>
                  <a:latin typeface="League Gothic Bold"/>
                </a:rPr>
                <a:t>ИННОВАЦИОННОЕ РАЗВИТИЕ СТРАНЫ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803427" y="-57150"/>
              <a:ext cx="19183275" cy="6227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</a:pPr>
              <a:r>
                <a:rPr lang="en-US" sz="2800" spc="355">
                  <a:solidFill>
                    <a:srgbClr val="EEF8EB"/>
                  </a:solidFill>
                  <a:latin typeface="Montserrat Classic Bold"/>
                </a:rPr>
                <a:t>11 КЛАСС, ОБЩЕСТВОВЕДЕНИЕ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1526" y="287558"/>
            <a:ext cx="18126474" cy="8638871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853" b="70087"/>
          <a:stretch>
            <a:fillRect/>
          </a:stretch>
        </p:blipFill>
        <p:spPr>
          <a:xfrm>
            <a:off x="0" y="3993548"/>
            <a:ext cx="18288000" cy="4180632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0" y="119639"/>
            <a:ext cx="18288000" cy="2066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0"/>
              </a:lnSpc>
              <a:spcBef>
                <a:spcPct val="0"/>
              </a:spcBef>
            </a:pPr>
            <a:r>
              <a:rPr lang="en-US" sz="12000">
                <a:solidFill>
                  <a:srgbClr val="5C7B52"/>
                </a:solidFill>
                <a:latin typeface="Montserrat Classic Bold"/>
              </a:rPr>
              <a:t>Краудфандинг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786" b="778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9258300"/>
            <a:ext cx="16230600" cy="38100"/>
          </a:xfrm>
          <a:prstGeom prst="rect">
            <a:avLst/>
          </a:prstGeom>
          <a:solidFill>
            <a:srgbClr val="EEF8EB"/>
          </a:solidFill>
        </p:spPr>
      </p:sp>
      <p:sp>
        <p:nvSpPr>
          <p:cNvPr id="3" name="AutoShape 3"/>
          <p:cNvSpPr/>
          <p:nvPr/>
        </p:nvSpPr>
        <p:spPr>
          <a:xfrm>
            <a:off x="1028700" y="990600"/>
            <a:ext cx="16230600" cy="38100"/>
          </a:xfrm>
          <a:prstGeom prst="rect">
            <a:avLst/>
          </a:prstGeom>
          <a:solidFill>
            <a:srgbClr val="EEF8EB"/>
          </a:solidFill>
        </p:spPr>
      </p:sp>
      <p:grpSp>
        <p:nvGrpSpPr>
          <p:cNvPr id="4" name="Group 4"/>
          <p:cNvGrpSpPr/>
          <p:nvPr/>
        </p:nvGrpSpPr>
        <p:grpSpPr>
          <a:xfrm>
            <a:off x="1865325" y="3260004"/>
            <a:ext cx="14557350" cy="1679232"/>
            <a:chOff x="0" y="161925"/>
            <a:chExt cx="19409800" cy="2238977"/>
          </a:xfrm>
        </p:grpSpPr>
        <p:sp>
          <p:nvSpPr>
            <p:cNvPr id="5" name="TextBox 5"/>
            <p:cNvSpPr txBox="1"/>
            <p:nvPr/>
          </p:nvSpPr>
          <p:spPr>
            <a:xfrm>
              <a:off x="0" y="161925"/>
              <a:ext cx="19409800" cy="15388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000"/>
                </a:lnSpc>
              </a:pPr>
              <a:r>
                <a:rPr lang="en-US" sz="9000" b="1" spc="270" dirty="0">
                  <a:solidFill>
                    <a:srgbClr val="EEF8E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tserrat Classic Bold"/>
                </a:rPr>
                <a:t>ВЫСОКИЕ ТЕХНОЛОГИИ </a:t>
              </a:r>
            </a:p>
          </p:txBody>
        </p:sp>
        <p:sp>
          <p:nvSpPr>
            <p:cNvPr id="6" name="AutoShape 6"/>
            <p:cNvSpPr/>
            <p:nvPr/>
          </p:nvSpPr>
          <p:spPr>
            <a:xfrm>
              <a:off x="5285300" y="2299302"/>
              <a:ext cx="8839200" cy="101600"/>
            </a:xfrm>
            <a:prstGeom prst="rect">
              <a:avLst/>
            </a:prstGeom>
            <a:solidFill>
              <a:srgbClr val="EEF8EB"/>
            </a:solidFill>
          </p:spPr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8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48327" y="9258300"/>
            <a:ext cx="16230600" cy="38100"/>
          </a:xfrm>
          <a:prstGeom prst="rect">
            <a:avLst/>
          </a:prstGeom>
          <a:solidFill>
            <a:srgbClr val="81B673"/>
          </a:solidFill>
        </p:spPr>
      </p:sp>
      <p:sp>
        <p:nvSpPr>
          <p:cNvPr id="3" name="AutoShape 3"/>
          <p:cNvSpPr/>
          <p:nvPr/>
        </p:nvSpPr>
        <p:spPr>
          <a:xfrm>
            <a:off x="1028700" y="990600"/>
            <a:ext cx="16230600" cy="38100"/>
          </a:xfrm>
          <a:prstGeom prst="rect">
            <a:avLst/>
          </a:prstGeom>
          <a:solidFill>
            <a:srgbClr val="81B673"/>
          </a:solidFill>
        </p:spPr>
      </p:sp>
      <p:sp>
        <p:nvSpPr>
          <p:cNvPr id="4" name="AutoShape 4"/>
          <p:cNvSpPr/>
          <p:nvPr/>
        </p:nvSpPr>
        <p:spPr>
          <a:xfrm>
            <a:off x="1028700" y="999259"/>
            <a:ext cx="7446818" cy="8288482"/>
          </a:xfrm>
          <a:prstGeom prst="rect">
            <a:avLst/>
          </a:prstGeom>
          <a:solidFill>
            <a:srgbClr val="81B673"/>
          </a:solidFill>
        </p:spPr>
      </p:sp>
      <p:sp>
        <p:nvSpPr>
          <p:cNvPr id="5" name="TextBox 5"/>
          <p:cNvSpPr txBox="1"/>
          <p:nvPr/>
        </p:nvSpPr>
        <p:spPr>
          <a:xfrm>
            <a:off x="1064771" y="976532"/>
            <a:ext cx="7394304" cy="78225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31"/>
              </a:lnSpc>
            </a:pPr>
            <a:r>
              <a:rPr lang="en-US" sz="5599" spc="167">
                <a:solidFill>
                  <a:srgbClr val="EEF8EB"/>
                </a:solidFill>
                <a:latin typeface="Montserrat Classic Bold"/>
              </a:rPr>
              <a:t>ВЫСОКИМИ  ТЕХНОЛОГИЯМИ  НАЗЫВАЮТ  ПРОЦЕССЫ,  ОСНОВАННЫЕ  НА  ИСПОЛЬЗОВАНИИ  ПЕРЕДОВЫХ  ДОСТИЖЕНИЙ  НАУКИ.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793390" y="1739569"/>
            <a:ext cx="9328710" cy="6168609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12674" b="1267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22052" r="2205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358" r="1358"/>
          <a:stretch>
            <a:fillRect/>
          </a:stretch>
        </p:blipFill>
        <p:spPr>
          <a:xfrm>
            <a:off x="0" y="0"/>
            <a:ext cx="18288000" cy="92583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786" b="778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9258300"/>
            <a:ext cx="16230600" cy="38100"/>
          </a:xfrm>
          <a:prstGeom prst="rect">
            <a:avLst/>
          </a:prstGeom>
          <a:solidFill>
            <a:srgbClr val="EEF8EB"/>
          </a:solidFill>
        </p:spPr>
      </p:sp>
      <p:sp>
        <p:nvSpPr>
          <p:cNvPr id="3" name="AutoShape 3"/>
          <p:cNvSpPr/>
          <p:nvPr/>
        </p:nvSpPr>
        <p:spPr>
          <a:xfrm>
            <a:off x="1028700" y="990600"/>
            <a:ext cx="16230600" cy="38100"/>
          </a:xfrm>
          <a:prstGeom prst="rect">
            <a:avLst/>
          </a:prstGeom>
          <a:solidFill>
            <a:srgbClr val="EEF8EB"/>
          </a:solidFill>
        </p:spPr>
      </p:sp>
      <p:grpSp>
        <p:nvGrpSpPr>
          <p:cNvPr id="4" name="Group 4"/>
          <p:cNvGrpSpPr/>
          <p:nvPr/>
        </p:nvGrpSpPr>
        <p:grpSpPr>
          <a:xfrm>
            <a:off x="1865325" y="3138560"/>
            <a:ext cx="14557350" cy="3986140"/>
            <a:chOff x="0" y="0"/>
            <a:chExt cx="19409800" cy="5314854"/>
          </a:xfrm>
        </p:grpSpPr>
        <p:sp>
          <p:nvSpPr>
            <p:cNvPr id="5" name="TextBox 5"/>
            <p:cNvSpPr txBox="1"/>
            <p:nvPr/>
          </p:nvSpPr>
          <p:spPr>
            <a:xfrm>
              <a:off x="0" y="161925"/>
              <a:ext cx="19409800" cy="47148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000"/>
                </a:lnSpc>
              </a:pPr>
              <a:r>
                <a:rPr lang="en-US" sz="9000" spc="270">
                  <a:solidFill>
                    <a:srgbClr val="EEF8EB"/>
                  </a:solidFill>
                  <a:latin typeface="Montserrat Classic Bold"/>
                </a:rPr>
                <a:t>НАУЧНЫЙ ПОТЕНЦИАЛ РЕСПУБЛИКИ БЕЛАРУСЬ</a:t>
              </a:r>
            </a:p>
          </p:txBody>
        </p:sp>
        <p:sp>
          <p:nvSpPr>
            <p:cNvPr id="6" name="AutoShape 6"/>
            <p:cNvSpPr/>
            <p:nvPr/>
          </p:nvSpPr>
          <p:spPr>
            <a:xfrm>
              <a:off x="5285300" y="5213254"/>
              <a:ext cx="8839200" cy="101600"/>
            </a:xfrm>
            <a:prstGeom prst="rect">
              <a:avLst/>
            </a:prstGeom>
            <a:solidFill>
              <a:srgbClr val="EEF8EB"/>
            </a:solidFill>
          </p:spPr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8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9258300"/>
            <a:ext cx="16230600" cy="38100"/>
          </a:xfrm>
          <a:prstGeom prst="rect">
            <a:avLst/>
          </a:prstGeom>
          <a:solidFill>
            <a:srgbClr val="81B673"/>
          </a:solidFill>
        </p:spPr>
      </p:sp>
      <p:sp>
        <p:nvSpPr>
          <p:cNvPr id="3" name="AutoShape 3"/>
          <p:cNvSpPr/>
          <p:nvPr/>
        </p:nvSpPr>
        <p:spPr>
          <a:xfrm>
            <a:off x="1028700" y="990600"/>
            <a:ext cx="16230600" cy="2169641"/>
          </a:xfrm>
          <a:prstGeom prst="rect">
            <a:avLst/>
          </a:prstGeom>
          <a:solidFill>
            <a:srgbClr val="81B673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28700" y="3454484"/>
            <a:ext cx="8545779" cy="548354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 l="8261" r="15940"/>
          <a:stretch>
            <a:fillRect/>
          </a:stretch>
        </p:blipFill>
        <p:spPr>
          <a:xfrm>
            <a:off x="9870093" y="3454484"/>
            <a:ext cx="7389207" cy="5483542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560525" y="1311515"/>
            <a:ext cx="15166950" cy="1538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6000" b="1" spc="150" dirty="0" err="1">
                <a:solidFill>
                  <a:srgbClr val="EEF8EB"/>
                </a:solidFill>
                <a:latin typeface="Montserrat Classic Bold"/>
              </a:rPr>
              <a:t>Ведущие</a:t>
            </a:r>
            <a:r>
              <a:rPr lang="en-US" sz="6000" b="1" spc="150" dirty="0">
                <a:solidFill>
                  <a:srgbClr val="EEF8EB"/>
                </a:solidFill>
                <a:latin typeface="Montserrat Classic Bold"/>
              </a:rPr>
              <a:t> </a:t>
            </a:r>
            <a:r>
              <a:rPr lang="en-US" sz="6000" b="1" spc="150" dirty="0" err="1">
                <a:solidFill>
                  <a:srgbClr val="EEF8EB"/>
                </a:solidFill>
                <a:latin typeface="Montserrat Classic Bold"/>
              </a:rPr>
              <a:t>научные</a:t>
            </a:r>
            <a:r>
              <a:rPr lang="en-US" sz="6000" b="1" spc="150" dirty="0">
                <a:solidFill>
                  <a:srgbClr val="EEF8EB"/>
                </a:solidFill>
                <a:latin typeface="Montserrat Classic Bold"/>
              </a:rPr>
              <a:t> </a:t>
            </a:r>
            <a:r>
              <a:rPr lang="en-US" sz="6000" b="1" spc="150" dirty="0" err="1">
                <a:solidFill>
                  <a:srgbClr val="EEF8EB"/>
                </a:solidFill>
                <a:latin typeface="Montserrat Classic Bold"/>
              </a:rPr>
              <a:t>организации</a:t>
            </a:r>
            <a:r>
              <a:rPr lang="en-US" sz="6000" b="1" spc="150" dirty="0">
                <a:solidFill>
                  <a:srgbClr val="EEF8EB"/>
                </a:solidFill>
                <a:latin typeface="Montserrat Classic Bold"/>
              </a:rPr>
              <a:t> в </a:t>
            </a:r>
            <a:r>
              <a:rPr lang="en-US" sz="6000" b="1" spc="150" dirty="0" err="1">
                <a:solidFill>
                  <a:srgbClr val="EEF8EB"/>
                </a:solidFill>
                <a:latin typeface="Montserrat Classic Bold"/>
              </a:rPr>
              <a:t>Беларуси</a:t>
            </a:r>
            <a:endParaRPr lang="en-US" sz="6000" b="1" spc="150" dirty="0">
              <a:solidFill>
                <a:srgbClr val="EEF8EB"/>
              </a:solidFill>
              <a:latin typeface="Montserrat Classic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28700" y="9447125"/>
            <a:ext cx="8545779" cy="479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1"/>
              </a:lnSpc>
            </a:pPr>
            <a:r>
              <a:rPr lang="en-US" sz="3026" spc="60">
                <a:solidFill>
                  <a:srgbClr val="81B673"/>
                </a:solidFill>
                <a:latin typeface="Montserrat Light Bold"/>
              </a:rPr>
              <a:t>НАЦИОНАЛЬНАЯ АКАДЕМИЯ НАУК РБ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574479" y="9447125"/>
            <a:ext cx="7684821" cy="479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1"/>
              </a:lnSpc>
            </a:pPr>
            <a:r>
              <a:rPr lang="en-US" sz="3026" spc="60">
                <a:solidFill>
                  <a:srgbClr val="81B673"/>
                </a:solidFill>
                <a:latin typeface="Montserrat Light Bold"/>
              </a:rPr>
              <a:t>ПАРК ВЫСОКИХ ТЕХНОЛОГИЙ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20105" y="352151"/>
            <a:ext cx="17918527" cy="512396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786" b="778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9258300"/>
            <a:ext cx="16230600" cy="38100"/>
          </a:xfrm>
          <a:prstGeom prst="rect">
            <a:avLst/>
          </a:prstGeom>
          <a:solidFill>
            <a:srgbClr val="EEF8EB"/>
          </a:solidFill>
        </p:spPr>
      </p:sp>
      <p:sp>
        <p:nvSpPr>
          <p:cNvPr id="3" name="AutoShape 3"/>
          <p:cNvSpPr/>
          <p:nvPr/>
        </p:nvSpPr>
        <p:spPr>
          <a:xfrm>
            <a:off x="1028700" y="990600"/>
            <a:ext cx="16230600" cy="38100"/>
          </a:xfrm>
          <a:prstGeom prst="rect">
            <a:avLst/>
          </a:prstGeom>
          <a:solidFill>
            <a:srgbClr val="EEF8EB"/>
          </a:solidFill>
        </p:spPr>
      </p:sp>
      <p:grpSp>
        <p:nvGrpSpPr>
          <p:cNvPr id="4" name="Group 4"/>
          <p:cNvGrpSpPr/>
          <p:nvPr/>
        </p:nvGrpSpPr>
        <p:grpSpPr>
          <a:xfrm>
            <a:off x="1865325" y="3138560"/>
            <a:ext cx="14557350" cy="3986140"/>
            <a:chOff x="0" y="0"/>
            <a:chExt cx="19409800" cy="5314854"/>
          </a:xfrm>
        </p:grpSpPr>
        <p:sp>
          <p:nvSpPr>
            <p:cNvPr id="5" name="TextBox 5"/>
            <p:cNvSpPr txBox="1"/>
            <p:nvPr/>
          </p:nvSpPr>
          <p:spPr>
            <a:xfrm>
              <a:off x="0" y="161925"/>
              <a:ext cx="19409800" cy="47148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000"/>
                </a:lnSpc>
              </a:pPr>
              <a:r>
                <a:rPr lang="en-US" sz="9000" b="1" spc="270" dirty="0">
                  <a:solidFill>
                    <a:srgbClr val="EEF8E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tserrat Classic Bold"/>
                </a:rPr>
                <a:t>СУЩНОСТЬ ИННОВАЦИОННОГО ПУТИ РАЗВИТИЯ</a:t>
              </a:r>
            </a:p>
          </p:txBody>
        </p:sp>
        <p:sp>
          <p:nvSpPr>
            <p:cNvPr id="6" name="AutoShape 6"/>
            <p:cNvSpPr/>
            <p:nvPr/>
          </p:nvSpPr>
          <p:spPr>
            <a:xfrm>
              <a:off x="5285300" y="5213254"/>
              <a:ext cx="8839200" cy="101600"/>
            </a:xfrm>
            <a:prstGeom prst="rect">
              <a:avLst/>
            </a:prstGeom>
            <a:solidFill>
              <a:srgbClr val="EEF8EB"/>
            </a:solidFill>
          </p:spPr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8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48327" y="9258300"/>
            <a:ext cx="16230600" cy="38100"/>
          </a:xfrm>
          <a:prstGeom prst="rect">
            <a:avLst/>
          </a:prstGeom>
          <a:solidFill>
            <a:srgbClr val="81B673"/>
          </a:solidFill>
        </p:spPr>
      </p:sp>
      <p:sp>
        <p:nvSpPr>
          <p:cNvPr id="3" name="AutoShape 3"/>
          <p:cNvSpPr/>
          <p:nvPr/>
        </p:nvSpPr>
        <p:spPr>
          <a:xfrm>
            <a:off x="1028700" y="990600"/>
            <a:ext cx="16230600" cy="38100"/>
          </a:xfrm>
          <a:prstGeom prst="rect">
            <a:avLst/>
          </a:prstGeom>
          <a:solidFill>
            <a:srgbClr val="81B673"/>
          </a:solidFill>
        </p:spPr>
      </p:sp>
      <p:sp>
        <p:nvSpPr>
          <p:cNvPr id="4" name="AutoShape 4"/>
          <p:cNvSpPr/>
          <p:nvPr/>
        </p:nvSpPr>
        <p:spPr>
          <a:xfrm>
            <a:off x="1028700" y="999259"/>
            <a:ext cx="7446818" cy="8288482"/>
          </a:xfrm>
          <a:prstGeom prst="rect">
            <a:avLst/>
          </a:prstGeom>
          <a:solidFill>
            <a:srgbClr val="81B673"/>
          </a:solidFill>
        </p:spPr>
      </p:sp>
      <p:sp>
        <p:nvSpPr>
          <p:cNvPr id="5" name="TextBox 5"/>
          <p:cNvSpPr txBox="1"/>
          <p:nvPr/>
        </p:nvSpPr>
        <p:spPr>
          <a:xfrm>
            <a:off x="1048327" y="1320165"/>
            <a:ext cx="7427191" cy="7938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65"/>
              </a:lnSpc>
            </a:pPr>
            <a:r>
              <a:rPr lang="en-US" sz="3900" spc="117">
                <a:solidFill>
                  <a:srgbClr val="EEF8EB"/>
                </a:solidFill>
                <a:latin typeface="Montserrat Classic Bold"/>
              </a:rPr>
              <a:t>ИННОВАЦИИ (ОТ ЛАТ.INNOVATIO — ОБНОВЛЕНИЕ) — ЛЮБЫЕ НОВЫЕ ИДЕИ, РЕАЛИЗОВАННЫЕ НА ПРАКТИКЕ; НОВОВВЕДЕНИЯ, НАПРАВЛЕННЫЕ НА ПОВЫШЕНИЕ ЭФФЕКТИВНОСТИ ЧЕЛОВЕЧЕСКОЙ ДЕЯТЕЛЬНОСТИ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028987" y="1861977"/>
            <a:ext cx="6563045" cy="656304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593" b="59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8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48327" y="9258300"/>
            <a:ext cx="16230600" cy="38100"/>
          </a:xfrm>
          <a:prstGeom prst="rect">
            <a:avLst/>
          </a:prstGeom>
          <a:solidFill>
            <a:srgbClr val="81B673"/>
          </a:solidFill>
        </p:spPr>
      </p:sp>
      <p:sp>
        <p:nvSpPr>
          <p:cNvPr id="3" name="AutoShape 3"/>
          <p:cNvSpPr/>
          <p:nvPr/>
        </p:nvSpPr>
        <p:spPr>
          <a:xfrm>
            <a:off x="1028700" y="990600"/>
            <a:ext cx="16230600" cy="38100"/>
          </a:xfrm>
          <a:prstGeom prst="rect">
            <a:avLst/>
          </a:prstGeom>
          <a:solidFill>
            <a:srgbClr val="81B673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48327" y="1756718"/>
            <a:ext cx="7717894" cy="437329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330588" y="1756718"/>
            <a:ext cx="7777255" cy="4373297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880644" y="6165890"/>
            <a:ext cx="8115877" cy="3097806"/>
            <a:chOff x="0" y="0"/>
            <a:chExt cx="10821170" cy="4130408"/>
          </a:xfrm>
        </p:grpSpPr>
        <p:sp>
          <p:nvSpPr>
            <p:cNvPr id="7" name="TextBox 7"/>
            <p:cNvSpPr txBox="1"/>
            <p:nvPr/>
          </p:nvSpPr>
          <p:spPr>
            <a:xfrm>
              <a:off x="0" y="1123857"/>
              <a:ext cx="10821170" cy="30065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</a:pPr>
              <a:r>
                <a:rPr lang="en-US" sz="3200" spc="96" dirty="0" err="1">
                  <a:solidFill>
                    <a:schemeClr val="accent3">
                      <a:lumMod val="50000"/>
                    </a:schemeClr>
                  </a:solidFill>
                  <a:latin typeface="Montserrat Light"/>
                </a:rPr>
                <a:t>совершенствование</a:t>
              </a:r>
              <a:r>
                <a:rPr lang="en-US" sz="3200" spc="96" dirty="0">
                  <a:solidFill>
                    <a:schemeClr val="accent3">
                      <a:lumMod val="50000"/>
                    </a:schemeClr>
                  </a:solidFill>
                  <a:latin typeface="Montserrat Light"/>
                </a:rPr>
                <a:t>,  </a:t>
              </a:r>
              <a:r>
                <a:rPr lang="en-US" sz="3200" spc="96" dirty="0" err="1">
                  <a:solidFill>
                    <a:schemeClr val="accent3">
                      <a:lumMod val="50000"/>
                    </a:schemeClr>
                  </a:solidFill>
                  <a:latin typeface="Montserrat Light"/>
                </a:rPr>
                <a:t>улучшение</a:t>
              </a:r>
              <a:r>
                <a:rPr lang="en-US" sz="3200" spc="96" dirty="0">
                  <a:solidFill>
                    <a:schemeClr val="accent3">
                      <a:lumMod val="50000"/>
                    </a:schemeClr>
                  </a:solidFill>
                  <a:latin typeface="Montserrat Light"/>
                </a:rPr>
                <a:t>  </a:t>
              </a:r>
              <a:r>
                <a:rPr lang="en-US" sz="3200" spc="96" dirty="0" err="1">
                  <a:solidFill>
                    <a:schemeClr val="accent3">
                      <a:lumMod val="50000"/>
                    </a:schemeClr>
                  </a:solidFill>
                  <a:latin typeface="Montserrat Light"/>
                </a:rPr>
                <a:t>отдельных</a:t>
              </a:r>
              <a:r>
                <a:rPr lang="en-US" sz="3200" spc="96" dirty="0">
                  <a:solidFill>
                    <a:schemeClr val="accent3">
                      <a:lumMod val="50000"/>
                    </a:schemeClr>
                  </a:solidFill>
                  <a:latin typeface="Montserrat Light"/>
                </a:rPr>
                <a:t> </a:t>
              </a:r>
              <a:r>
                <a:rPr lang="en-US" sz="3200" spc="96" dirty="0" err="1">
                  <a:solidFill>
                    <a:schemeClr val="accent3">
                      <a:lumMod val="50000"/>
                    </a:schemeClr>
                  </a:solidFill>
                  <a:latin typeface="Montserrat Light"/>
                </a:rPr>
                <a:t>характеристик</a:t>
              </a:r>
              <a:r>
                <a:rPr lang="en-US" sz="3200" spc="96" dirty="0">
                  <a:solidFill>
                    <a:schemeClr val="accent3">
                      <a:lumMod val="50000"/>
                    </a:schemeClr>
                  </a:solidFill>
                  <a:latin typeface="Montserrat Light"/>
                </a:rPr>
                <a:t>  </a:t>
              </a:r>
              <a:r>
                <a:rPr lang="en-US" sz="3200" spc="96" dirty="0" err="1">
                  <a:solidFill>
                    <a:schemeClr val="accent3">
                      <a:lumMod val="50000"/>
                    </a:schemeClr>
                  </a:solidFill>
                  <a:latin typeface="Montserrat Light"/>
                </a:rPr>
                <a:t>выпускаемой</a:t>
              </a:r>
              <a:r>
                <a:rPr lang="en-US" sz="3200" spc="96" dirty="0">
                  <a:solidFill>
                    <a:schemeClr val="accent3">
                      <a:lumMod val="50000"/>
                    </a:schemeClr>
                  </a:solidFill>
                  <a:latin typeface="Montserrat Light"/>
                </a:rPr>
                <a:t>  </a:t>
              </a:r>
              <a:r>
                <a:rPr lang="en-US" sz="3200" spc="96" dirty="0" err="1">
                  <a:solidFill>
                    <a:schemeClr val="accent3">
                      <a:lumMod val="50000"/>
                    </a:schemeClr>
                  </a:solidFill>
                  <a:latin typeface="Montserrat Light"/>
                </a:rPr>
                <a:t>продукции</a:t>
              </a:r>
              <a:r>
                <a:rPr lang="en-US" sz="3200" spc="96" dirty="0">
                  <a:solidFill>
                    <a:schemeClr val="accent3">
                      <a:lumMod val="50000"/>
                    </a:schemeClr>
                  </a:solidFill>
                  <a:latin typeface="Montserrat Light"/>
                </a:rPr>
                <a:t>,  </a:t>
              </a:r>
              <a:r>
                <a:rPr lang="en-US" sz="3200" spc="96" dirty="0" err="1">
                  <a:solidFill>
                    <a:schemeClr val="accent3">
                      <a:lumMod val="50000"/>
                    </a:schemeClr>
                  </a:solidFill>
                  <a:latin typeface="Montserrat Light"/>
                </a:rPr>
                <a:t>используемых</a:t>
              </a:r>
              <a:r>
                <a:rPr lang="en-US" sz="3200" spc="96" dirty="0">
                  <a:solidFill>
                    <a:schemeClr val="accent3">
                      <a:lumMod val="50000"/>
                    </a:schemeClr>
                  </a:solidFill>
                  <a:latin typeface="Montserrat Light"/>
                </a:rPr>
                <a:t>  </a:t>
              </a:r>
              <a:r>
                <a:rPr lang="en-US" sz="3200" spc="96" dirty="0" err="1">
                  <a:solidFill>
                    <a:schemeClr val="accent3">
                      <a:lumMod val="50000"/>
                    </a:schemeClr>
                  </a:solidFill>
                  <a:latin typeface="Montserrat Light"/>
                </a:rPr>
                <a:t>технологий</a:t>
              </a:r>
              <a:r>
                <a:rPr lang="en-US" sz="3200" spc="96" dirty="0">
                  <a:solidFill>
                    <a:schemeClr val="accent3">
                      <a:lumMod val="50000"/>
                    </a:schemeClr>
                  </a:solidFill>
                  <a:latin typeface="Montserrat Light"/>
                </a:rPr>
                <a:t>,  </a:t>
              </a:r>
              <a:r>
                <a:rPr lang="en-US" sz="3200" spc="96" dirty="0" err="1">
                  <a:solidFill>
                    <a:schemeClr val="accent3">
                      <a:lumMod val="50000"/>
                    </a:schemeClr>
                  </a:solidFill>
                  <a:latin typeface="Montserrat Light"/>
                </a:rPr>
                <a:t>методов</a:t>
              </a:r>
              <a:r>
                <a:rPr lang="en-US" sz="3200" spc="96" dirty="0">
                  <a:solidFill>
                    <a:schemeClr val="accent3">
                      <a:lumMod val="50000"/>
                    </a:schemeClr>
                  </a:solidFill>
                  <a:latin typeface="Montserrat Light"/>
                </a:rPr>
                <a:t>  </a:t>
              </a:r>
              <a:r>
                <a:rPr lang="en-US" sz="3200" spc="96" dirty="0" err="1">
                  <a:solidFill>
                    <a:schemeClr val="accent3">
                      <a:lumMod val="50000"/>
                    </a:schemeClr>
                  </a:solidFill>
                  <a:latin typeface="Montserrat Light"/>
                </a:rPr>
                <a:t>работы</a:t>
              </a:r>
              <a:endParaRPr lang="en-US" sz="3200" spc="96" dirty="0">
                <a:solidFill>
                  <a:schemeClr val="accent3">
                    <a:lumMod val="50000"/>
                  </a:schemeClr>
                </a:solidFill>
                <a:latin typeface="Montserrat Light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10821170" cy="8549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40"/>
                </a:lnSpc>
              </a:pPr>
              <a:r>
                <a:rPr lang="en-US" sz="4200" spc="84">
                  <a:solidFill>
                    <a:schemeClr val="accent3">
                      <a:lumMod val="50000"/>
                    </a:schemeClr>
                  </a:solidFill>
                  <a:latin typeface="Montserrat Light Bold"/>
                </a:rPr>
                <a:t>УЛУЧШАЮЩИЕ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404841" y="6090268"/>
            <a:ext cx="8115877" cy="3042631"/>
            <a:chOff x="0" y="0"/>
            <a:chExt cx="10821170" cy="4056841"/>
          </a:xfrm>
        </p:grpSpPr>
        <p:sp>
          <p:nvSpPr>
            <p:cNvPr id="10" name="TextBox 10"/>
            <p:cNvSpPr txBox="1"/>
            <p:nvPr/>
          </p:nvSpPr>
          <p:spPr>
            <a:xfrm>
              <a:off x="0" y="1050291"/>
              <a:ext cx="10821170" cy="30065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</a:pPr>
              <a:r>
                <a:rPr lang="en-US" sz="3200" spc="96" dirty="0" err="1">
                  <a:solidFill>
                    <a:schemeClr val="accent3">
                      <a:lumMod val="50000"/>
                    </a:schemeClr>
                  </a:solidFill>
                  <a:latin typeface="Montserrat Light"/>
                </a:rPr>
                <a:t>изменяют</a:t>
              </a:r>
              <a:r>
                <a:rPr lang="en-US" sz="3200" spc="96" dirty="0">
                  <a:solidFill>
                    <a:schemeClr val="accent3">
                      <a:lumMod val="50000"/>
                    </a:schemeClr>
                  </a:solidFill>
                  <a:latin typeface="Montserrat Light"/>
                </a:rPr>
                <a:t>  </a:t>
              </a:r>
              <a:r>
                <a:rPr lang="en-US" sz="3200" spc="96" dirty="0" err="1">
                  <a:solidFill>
                    <a:schemeClr val="accent3">
                      <a:lumMod val="50000"/>
                    </a:schemeClr>
                  </a:solidFill>
                  <a:latin typeface="Montserrat Light"/>
                </a:rPr>
                <a:t>способ</a:t>
              </a:r>
              <a:r>
                <a:rPr lang="en-US" sz="3200" spc="96" dirty="0">
                  <a:solidFill>
                    <a:schemeClr val="accent3">
                      <a:lumMod val="50000"/>
                    </a:schemeClr>
                  </a:solidFill>
                  <a:latin typeface="Montserrat Light"/>
                </a:rPr>
                <a:t> </a:t>
              </a:r>
              <a:r>
                <a:rPr lang="en-US" sz="3200" spc="96" dirty="0" err="1">
                  <a:solidFill>
                    <a:schemeClr val="accent3">
                      <a:lumMod val="50000"/>
                    </a:schemeClr>
                  </a:solidFill>
                  <a:latin typeface="Montserrat Light"/>
                </a:rPr>
                <a:t>производственной</a:t>
              </a:r>
              <a:r>
                <a:rPr lang="en-US" sz="3200" spc="96" dirty="0">
                  <a:solidFill>
                    <a:schemeClr val="accent3">
                      <a:lumMod val="50000"/>
                    </a:schemeClr>
                  </a:solidFill>
                  <a:latin typeface="Montserrat Light"/>
                </a:rPr>
                <a:t>  </a:t>
              </a:r>
              <a:r>
                <a:rPr lang="en-US" sz="3200" spc="96" dirty="0" err="1">
                  <a:solidFill>
                    <a:schemeClr val="accent3">
                      <a:lumMod val="50000"/>
                    </a:schemeClr>
                  </a:solidFill>
                  <a:latin typeface="Montserrat Light"/>
                </a:rPr>
                <a:t>деятельности</a:t>
              </a:r>
              <a:r>
                <a:rPr lang="en-US" sz="3200" spc="96" dirty="0">
                  <a:solidFill>
                    <a:schemeClr val="accent3">
                      <a:lumMod val="50000"/>
                    </a:schemeClr>
                  </a:solidFill>
                  <a:latin typeface="Montserrat Light"/>
                </a:rPr>
                <a:t>  —  </a:t>
              </a:r>
              <a:r>
                <a:rPr lang="en-US" sz="3200" spc="96" dirty="0" err="1">
                  <a:solidFill>
                    <a:schemeClr val="accent3">
                      <a:lumMod val="50000"/>
                    </a:schemeClr>
                  </a:solidFill>
                  <a:latin typeface="Montserrat Light"/>
                </a:rPr>
                <a:t>его</a:t>
              </a:r>
              <a:r>
                <a:rPr lang="en-US" sz="3200" spc="96" dirty="0">
                  <a:solidFill>
                    <a:schemeClr val="accent3">
                      <a:lumMod val="50000"/>
                    </a:schemeClr>
                  </a:solidFill>
                  <a:latin typeface="Montserrat Light"/>
                </a:rPr>
                <a:t>  </a:t>
              </a:r>
              <a:r>
                <a:rPr lang="en-US" sz="3200" spc="96" dirty="0" err="1">
                  <a:solidFill>
                    <a:schemeClr val="accent3">
                      <a:lumMod val="50000"/>
                    </a:schemeClr>
                  </a:solidFill>
                  <a:latin typeface="Montserrat Light"/>
                </a:rPr>
                <a:t>технические</a:t>
              </a:r>
              <a:r>
                <a:rPr lang="en-US" sz="3200" spc="96" dirty="0">
                  <a:solidFill>
                    <a:schemeClr val="accent3">
                      <a:lumMod val="50000"/>
                    </a:schemeClr>
                  </a:solidFill>
                  <a:latin typeface="Montserrat Light"/>
                </a:rPr>
                <a:t>,  </a:t>
              </a:r>
              <a:r>
                <a:rPr lang="en-US" sz="3200" spc="96" dirty="0" err="1">
                  <a:solidFill>
                    <a:schemeClr val="accent3">
                      <a:lumMod val="50000"/>
                    </a:schemeClr>
                  </a:solidFill>
                  <a:latin typeface="Montserrat Light"/>
                </a:rPr>
                <a:t>технологические</a:t>
              </a:r>
              <a:r>
                <a:rPr lang="en-US" sz="3200" spc="96" dirty="0">
                  <a:solidFill>
                    <a:schemeClr val="accent3">
                      <a:lumMod val="50000"/>
                    </a:schemeClr>
                  </a:solidFill>
                  <a:latin typeface="Montserrat Light"/>
                </a:rPr>
                <a:t>, </a:t>
              </a:r>
              <a:r>
                <a:rPr lang="en-US" sz="3200" spc="96" dirty="0" err="1">
                  <a:solidFill>
                    <a:schemeClr val="accent3">
                      <a:lumMod val="50000"/>
                    </a:schemeClr>
                  </a:solidFill>
                  <a:latin typeface="Montserrat Light"/>
                </a:rPr>
                <a:t>организационные</a:t>
              </a:r>
              <a:r>
                <a:rPr lang="en-US" sz="3200" spc="96" dirty="0">
                  <a:solidFill>
                    <a:schemeClr val="accent3">
                      <a:lumMod val="50000"/>
                    </a:schemeClr>
                  </a:solidFill>
                  <a:latin typeface="Montserrat Light"/>
                </a:rPr>
                <a:t> </a:t>
              </a:r>
              <a:r>
                <a:rPr lang="en-US" sz="3200" spc="96" dirty="0" err="1">
                  <a:solidFill>
                    <a:schemeClr val="accent3">
                      <a:lumMod val="50000"/>
                    </a:schemeClr>
                  </a:solidFill>
                  <a:latin typeface="Montserrat Light"/>
                </a:rPr>
                <a:t>основы</a:t>
              </a:r>
              <a:endParaRPr lang="en-US" sz="3200" spc="96" dirty="0">
                <a:solidFill>
                  <a:schemeClr val="accent3">
                    <a:lumMod val="50000"/>
                  </a:schemeClr>
                </a:solidFill>
                <a:latin typeface="Montserrat Light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10821170" cy="8839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40"/>
                </a:lnSpc>
              </a:pPr>
              <a:r>
                <a:rPr lang="en-US" sz="4200" spc="84">
                  <a:solidFill>
                    <a:schemeClr val="accent3">
                      <a:lumMod val="50000"/>
                    </a:schemeClr>
                  </a:solidFill>
                  <a:latin typeface="Montserrat Light Bold"/>
                </a:rPr>
                <a:t>ИНТЕНСИВНЫЙ</a:t>
              </a: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1B6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9258300"/>
            <a:ext cx="16230600" cy="38100"/>
          </a:xfrm>
          <a:prstGeom prst="rect">
            <a:avLst/>
          </a:prstGeom>
          <a:solidFill>
            <a:srgbClr val="EEF8EB"/>
          </a:solidFill>
        </p:spPr>
      </p:sp>
      <p:sp>
        <p:nvSpPr>
          <p:cNvPr id="3" name="AutoShape 3"/>
          <p:cNvSpPr/>
          <p:nvPr/>
        </p:nvSpPr>
        <p:spPr>
          <a:xfrm>
            <a:off x="1028700" y="990600"/>
            <a:ext cx="16230600" cy="38100"/>
          </a:xfrm>
          <a:prstGeom prst="rect">
            <a:avLst/>
          </a:prstGeom>
          <a:solidFill>
            <a:srgbClr val="EEF8EB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28700" y="967868"/>
            <a:ext cx="5747796" cy="8304709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6852435" y="1047607"/>
            <a:ext cx="11019250" cy="8191785"/>
            <a:chOff x="0" y="0"/>
            <a:chExt cx="14692333" cy="10922380"/>
          </a:xfrm>
        </p:grpSpPr>
        <p:sp>
          <p:nvSpPr>
            <p:cNvPr id="6" name="TextBox 6"/>
            <p:cNvSpPr txBox="1"/>
            <p:nvPr/>
          </p:nvSpPr>
          <p:spPr>
            <a:xfrm>
              <a:off x="0" y="3537364"/>
              <a:ext cx="14683864" cy="73850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00"/>
                </a:lnSpc>
              </a:pPr>
              <a:r>
                <a:rPr lang="en-US" sz="3500" spc="105" dirty="0" err="1">
                  <a:solidFill>
                    <a:srgbClr val="EEF8EB"/>
                  </a:solidFill>
                  <a:latin typeface="Montserrat Light Bold"/>
                </a:rPr>
                <a:t>введение</a:t>
              </a:r>
              <a:r>
                <a:rPr lang="en-US" sz="3500" spc="105" dirty="0">
                  <a:solidFill>
                    <a:srgbClr val="EEF8EB"/>
                  </a:solidFill>
                  <a:latin typeface="Montserrat Light Bold"/>
                </a:rPr>
                <a:t> </a:t>
              </a:r>
              <a:r>
                <a:rPr lang="en-US" sz="3500" spc="105" dirty="0" err="1">
                  <a:solidFill>
                    <a:srgbClr val="EEF8EB"/>
                  </a:solidFill>
                  <a:latin typeface="Montserrat Light Bold"/>
                </a:rPr>
                <a:t>нового</a:t>
              </a:r>
              <a:r>
                <a:rPr lang="en-US" sz="3500" spc="105" dirty="0">
                  <a:solidFill>
                    <a:srgbClr val="EEF8EB"/>
                  </a:solidFill>
                  <a:latin typeface="Montserrat Light Bold"/>
                </a:rPr>
                <a:t> </a:t>
              </a:r>
              <a:r>
                <a:rPr lang="en-US" sz="3500" spc="105" dirty="0" err="1">
                  <a:solidFill>
                    <a:srgbClr val="EEF8EB"/>
                  </a:solidFill>
                  <a:latin typeface="Montserrat Light Bold"/>
                </a:rPr>
                <a:t>продукта</a:t>
              </a:r>
              <a:r>
                <a:rPr lang="en-US" sz="3500" spc="105" dirty="0">
                  <a:solidFill>
                    <a:srgbClr val="EEF8EB"/>
                  </a:solidFill>
                  <a:latin typeface="Montserrat Light Bold"/>
                </a:rPr>
                <a:t> </a:t>
              </a:r>
              <a:r>
                <a:rPr lang="en-US" sz="3500" spc="105" dirty="0" err="1">
                  <a:solidFill>
                    <a:srgbClr val="EEF8EB"/>
                  </a:solidFill>
                  <a:latin typeface="Montserrat Light Bold"/>
                </a:rPr>
                <a:t>или</a:t>
              </a:r>
              <a:r>
                <a:rPr lang="en-US" sz="3500" spc="105" dirty="0">
                  <a:solidFill>
                    <a:srgbClr val="EEF8EB"/>
                  </a:solidFill>
                  <a:latin typeface="Montserrat Light Bold"/>
                </a:rPr>
                <a:t> </a:t>
              </a:r>
              <a:r>
                <a:rPr lang="en-US" sz="3500" spc="105" dirty="0" err="1">
                  <a:solidFill>
                    <a:srgbClr val="EEF8EB"/>
                  </a:solidFill>
                  <a:latin typeface="Montserrat Light Bold"/>
                </a:rPr>
                <a:t>известного</a:t>
              </a:r>
              <a:r>
                <a:rPr lang="en-US" sz="3500" spc="105" dirty="0">
                  <a:solidFill>
                    <a:srgbClr val="EEF8EB"/>
                  </a:solidFill>
                  <a:latin typeface="Montserrat Light Bold"/>
                </a:rPr>
                <a:t> </a:t>
              </a:r>
              <a:r>
                <a:rPr lang="en-US" sz="3500" spc="105" dirty="0" err="1">
                  <a:solidFill>
                    <a:srgbClr val="EEF8EB"/>
                  </a:solidFill>
                  <a:latin typeface="Montserrat Light Bold"/>
                </a:rPr>
                <a:t>продукта</a:t>
              </a:r>
              <a:r>
                <a:rPr lang="en-US" sz="3500" spc="105" dirty="0">
                  <a:solidFill>
                    <a:srgbClr val="EEF8EB"/>
                  </a:solidFill>
                  <a:latin typeface="Montserrat Light Bold"/>
                </a:rPr>
                <a:t> с  </a:t>
              </a:r>
              <a:r>
                <a:rPr lang="en-US" sz="3500" spc="105" dirty="0" err="1">
                  <a:solidFill>
                    <a:srgbClr val="EEF8EB"/>
                  </a:solidFill>
                  <a:latin typeface="Montserrat Light Bold"/>
                </a:rPr>
                <a:t>новыми</a:t>
              </a:r>
              <a:r>
                <a:rPr lang="en-US" sz="3500" spc="105" dirty="0">
                  <a:solidFill>
                    <a:srgbClr val="EEF8EB"/>
                  </a:solidFill>
                  <a:latin typeface="Montserrat Light Bold"/>
                </a:rPr>
                <a:t> </a:t>
              </a:r>
              <a:r>
                <a:rPr lang="en-US" sz="3500" spc="105" dirty="0" err="1">
                  <a:solidFill>
                    <a:srgbClr val="EEF8EB"/>
                  </a:solidFill>
                  <a:latin typeface="Montserrat Light Bold"/>
                </a:rPr>
                <a:t>качествами</a:t>
              </a:r>
              <a:r>
                <a:rPr lang="en-US" sz="3500" spc="105" dirty="0">
                  <a:solidFill>
                    <a:srgbClr val="EEF8EB"/>
                  </a:solidFill>
                  <a:latin typeface="Montserrat Light Bold"/>
                </a:rPr>
                <a:t>;</a:t>
              </a:r>
            </a:p>
            <a:p>
              <a:pPr algn="l">
                <a:lnSpc>
                  <a:spcPts val="4900"/>
                </a:lnSpc>
              </a:pPr>
              <a:r>
                <a:rPr lang="en-US" sz="3500" spc="105" dirty="0" err="1">
                  <a:solidFill>
                    <a:srgbClr val="EEF8EB"/>
                  </a:solidFill>
                  <a:latin typeface="Montserrat Light Bold"/>
                </a:rPr>
                <a:t>использование</a:t>
              </a:r>
              <a:r>
                <a:rPr lang="en-US" sz="3500" spc="105" dirty="0">
                  <a:solidFill>
                    <a:srgbClr val="EEF8EB"/>
                  </a:solidFill>
                  <a:latin typeface="Montserrat Light Bold"/>
                </a:rPr>
                <a:t> </a:t>
              </a:r>
              <a:r>
                <a:rPr lang="en-US" sz="3500" spc="105" dirty="0" err="1">
                  <a:solidFill>
                    <a:srgbClr val="EEF8EB"/>
                  </a:solidFill>
                  <a:latin typeface="Montserrat Light Bold"/>
                </a:rPr>
                <a:t>новой</a:t>
              </a:r>
              <a:r>
                <a:rPr lang="en-US" sz="3500" spc="105" dirty="0">
                  <a:solidFill>
                    <a:srgbClr val="EEF8EB"/>
                  </a:solidFill>
                  <a:latin typeface="Montserrat Light Bold"/>
                </a:rPr>
                <a:t> </a:t>
              </a:r>
              <a:r>
                <a:rPr lang="en-US" sz="3500" spc="105" dirty="0" err="1">
                  <a:solidFill>
                    <a:srgbClr val="EEF8EB"/>
                  </a:solidFill>
                  <a:latin typeface="Montserrat Light Bold"/>
                </a:rPr>
                <a:t>техники</a:t>
              </a:r>
              <a:r>
                <a:rPr lang="en-US" sz="3500" spc="105" dirty="0">
                  <a:solidFill>
                    <a:srgbClr val="EEF8EB"/>
                  </a:solidFill>
                  <a:latin typeface="Montserrat Light Bold"/>
                </a:rPr>
                <a:t>, </a:t>
              </a:r>
              <a:r>
                <a:rPr lang="en-US" sz="3500" spc="105" dirty="0" err="1">
                  <a:solidFill>
                    <a:srgbClr val="EEF8EB"/>
                  </a:solidFill>
                  <a:latin typeface="Montserrat Light Bold"/>
                </a:rPr>
                <a:t>технологических</a:t>
              </a:r>
              <a:r>
                <a:rPr lang="en-US" sz="3500" spc="105" dirty="0">
                  <a:solidFill>
                    <a:srgbClr val="EEF8EB"/>
                  </a:solidFill>
                  <a:latin typeface="Montserrat Light Bold"/>
                </a:rPr>
                <a:t> </a:t>
              </a:r>
              <a:r>
                <a:rPr lang="en-US" sz="3500" spc="105" dirty="0" err="1">
                  <a:solidFill>
                    <a:srgbClr val="EEF8EB"/>
                  </a:solidFill>
                  <a:latin typeface="Montserrat Light Bold"/>
                </a:rPr>
                <a:t>процессов</a:t>
              </a:r>
              <a:r>
                <a:rPr lang="en-US" sz="3500" spc="105" dirty="0">
                  <a:solidFill>
                    <a:srgbClr val="EEF8EB"/>
                  </a:solidFill>
                  <a:latin typeface="Montserrat Light Bold"/>
                </a:rPr>
                <a:t>, </a:t>
              </a:r>
              <a:r>
                <a:rPr lang="en-US" sz="3500" spc="105" dirty="0" err="1">
                  <a:solidFill>
                    <a:srgbClr val="EEF8EB"/>
                  </a:solidFill>
                  <a:latin typeface="Montserrat Light Bold"/>
                </a:rPr>
                <a:t>создание</a:t>
              </a:r>
              <a:r>
                <a:rPr lang="en-US" sz="3500" spc="105" dirty="0">
                  <a:solidFill>
                    <a:srgbClr val="EEF8EB"/>
                  </a:solidFill>
                  <a:latin typeface="Montserrat Light Bold"/>
                </a:rPr>
                <a:t> </a:t>
              </a:r>
              <a:r>
                <a:rPr lang="en-US" sz="3500" spc="105" dirty="0" err="1">
                  <a:solidFill>
                    <a:srgbClr val="EEF8EB"/>
                  </a:solidFill>
                  <a:latin typeface="Montserrat Light Bold"/>
                </a:rPr>
                <a:t>нового</a:t>
              </a:r>
              <a:r>
                <a:rPr lang="en-US" sz="3500" spc="105" dirty="0">
                  <a:solidFill>
                    <a:srgbClr val="EEF8EB"/>
                  </a:solidFill>
                  <a:latin typeface="Montserrat Light Bold"/>
                </a:rPr>
                <a:t> </a:t>
              </a:r>
              <a:r>
                <a:rPr lang="en-US" sz="3500" spc="105" dirty="0" err="1">
                  <a:solidFill>
                    <a:srgbClr val="EEF8EB"/>
                  </a:solidFill>
                  <a:latin typeface="Montserrat Light Bold"/>
                </a:rPr>
                <a:t>метода</a:t>
              </a:r>
              <a:r>
                <a:rPr lang="en-US" sz="3500" spc="105" dirty="0">
                  <a:solidFill>
                    <a:srgbClr val="EEF8EB"/>
                  </a:solidFill>
                  <a:latin typeface="Montserrat Light Bold"/>
                </a:rPr>
                <a:t> </a:t>
              </a:r>
              <a:r>
                <a:rPr lang="en-US" sz="3500" spc="105" dirty="0" err="1">
                  <a:solidFill>
                    <a:srgbClr val="EEF8EB"/>
                  </a:solidFill>
                  <a:latin typeface="Montserrat Light Bold"/>
                </a:rPr>
                <a:t>производства</a:t>
              </a:r>
              <a:r>
                <a:rPr lang="en-US" sz="3500" spc="105" dirty="0">
                  <a:solidFill>
                    <a:srgbClr val="EEF8EB"/>
                  </a:solidFill>
                  <a:latin typeface="Montserrat Light Bold"/>
                </a:rPr>
                <a:t>;</a:t>
              </a:r>
            </a:p>
            <a:p>
              <a:pPr algn="l">
                <a:lnSpc>
                  <a:spcPts val="4900"/>
                </a:lnSpc>
              </a:pPr>
              <a:r>
                <a:rPr lang="en-US" sz="3500" spc="105" dirty="0" err="1">
                  <a:solidFill>
                    <a:srgbClr val="EEF8EB"/>
                  </a:solidFill>
                  <a:latin typeface="Montserrat Light Bold"/>
                </a:rPr>
                <a:t>открытие</a:t>
              </a:r>
              <a:r>
                <a:rPr lang="en-US" sz="3500" spc="105" dirty="0">
                  <a:solidFill>
                    <a:srgbClr val="EEF8EB"/>
                  </a:solidFill>
                  <a:latin typeface="Montserrat Light Bold"/>
                </a:rPr>
                <a:t> </a:t>
              </a:r>
              <a:r>
                <a:rPr lang="en-US" sz="3500" spc="105" dirty="0" err="1">
                  <a:solidFill>
                    <a:srgbClr val="EEF8EB"/>
                  </a:solidFill>
                  <a:latin typeface="Montserrat Light Bold"/>
                </a:rPr>
                <a:t>нового</a:t>
              </a:r>
              <a:r>
                <a:rPr lang="en-US" sz="3500" spc="105" dirty="0">
                  <a:solidFill>
                    <a:srgbClr val="EEF8EB"/>
                  </a:solidFill>
                  <a:latin typeface="Montserrat Light Bold"/>
                </a:rPr>
                <a:t> </a:t>
              </a:r>
              <a:r>
                <a:rPr lang="en-US" sz="3500" spc="105" dirty="0" err="1">
                  <a:solidFill>
                    <a:srgbClr val="EEF8EB"/>
                  </a:solidFill>
                  <a:latin typeface="Montserrat Light Bold"/>
                </a:rPr>
                <a:t>рынка</a:t>
              </a:r>
              <a:r>
                <a:rPr lang="en-US" sz="3500" spc="105" dirty="0">
                  <a:solidFill>
                    <a:srgbClr val="EEF8EB"/>
                  </a:solidFill>
                  <a:latin typeface="Montserrat Light Bold"/>
                </a:rPr>
                <a:t> </a:t>
              </a:r>
              <a:r>
                <a:rPr lang="en-US" sz="3500" spc="105" dirty="0" err="1">
                  <a:solidFill>
                    <a:srgbClr val="EEF8EB"/>
                  </a:solidFill>
                  <a:latin typeface="Montserrat Light Bold"/>
                </a:rPr>
                <a:t>сбыта</a:t>
              </a:r>
              <a:r>
                <a:rPr lang="en-US" sz="3500" spc="105" dirty="0">
                  <a:solidFill>
                    <a:srgbClr val="EEF8EB"/>
                  </a:solidFill>
                  <a:latin typeface="Montserrat Light Bold"/>
                </a:rPr>
                <a:t>;</a:t>
              </a:r>
            </a:p>
            <a:p>
              <a:pPr algn="l">
                <a:lnSpc>
                  <a:spcPts val="4900"/>
                </a:lnSpc>
              </a:pPr>
              <a:r>
                <a:rPr lang="en-US" sz="3500" spc="105" dirty="0" err="1">
                  <a:solidFill>
                    <a:srgbClr val="EEF8EB"/>
                  </a:solidFill>
                  <a:latin typeface="Montserrat Light Bold"/>
                </a:rPr>
                <a:t>использование</a:t>
              </a:r>
              <a:r>
                <a:rPr lang="en-US" sz="3500" spc="105" dirty="0">
                  <a:solidFill>
                    <a:srgbClr val="EEF8EB"/>
                  </a:solidFill>
                  <a:latin typeface="Montserrat Light Bold"/>
                </a:rPr>
                <a:t> </a:t>
              </a:r>
              <a:r>
                <a:rPr lang="en-US" sz="3500" spc="105" dirty="0" err="1">
                  <a:solidFill>
                    <a:srgbClr val="EEF8EB"/>
                  </a:solidFill>
                  <a:latin typeface="Montserrat Light Bold"/>
                </a:rPr>
                <a:t>новых</a:t>
              </a:r>
              <a:r>
                <a:rPr lang="en-US" sz="3500" spc="105" dirty="0">
                  <a:solidFill>
                    <a:srgbClr val="EEF8EB"/>
                  </a:solidFill>
                  <a:latin typeface="Montserrat Light Bold"/>
                </a:rPr>
                <a:t> </a:t>
              </a:r>
              <a:r>
                <a:rPr lang="en-US" sz="3500" spc="105" dirty="0" err="1">
                  <a:solidFill>
                    <a:srgbClr val="EEF8EB"/>
                  </a:solidFill>
                  <a:latin typeface="Montserrat Light Bold"/>
                </a:rPr>
                <a:t>видов</a:t>
              </a:r>
              <a:r>
                <a:rPr lang="en-US" sz="3500" spc="105" dirty="0">
                  <a:solidFill>
                    <a:srgbClr val="EEF8EB"/>
                  </a:solidFill>
                  <a:latin typeface="Montserrat Light Bold"/>
                </a:rPr>
                <a:t> </a:t>
              </a:r>
              <a:r>
                <a:rPr lang="en-US" sz="3500" spc="105" dirty="0" err="1">
                  <a:solidFill>
                    <a:srgbClr val="EEF8EB"/>
                  </a:solidFill>
                  <a:latin typeface="Montserrat Light Bold"/>
                </a:rPr>
                <a:t>сырья</a:t>
              </a:r>
              <a:r>
                <a:rPr lang="en-US" sz="3500" spc="105" dirty="0">
                  <a:solidFill>
                    <a:srgbClr val="EEF8EB"/>
                  </a:solidFill>
                  <a:latin typeface="Montserrat Light Bold"/>
                </a:rPr>
                <a:t>;</a:t>
              </a:r>
            </a:p>
            <a:p>
              <a:pPr algn="l">
                <a:lnSpc>
                  <a:spcPts val="4900"/>
                </a:lnSpc>
              </a:pPr>
              <a:r>
                <a:rPr lang="en-US" sz="3500" spc="105" dirty="0" err="1">
                  <a:solidFill>
                    <a:srgbClr val="EEF8EB"/>
                  </a:solidFill>
                  <a:latin typeface="Montserrat Light Bold"/>
                </a:rPr>
                <a:t>изменения</a:t>
              </a:r>
              <a:r>
                <a:rPr lang="en-US" sz="3500" spc="105" dirty="0">
                  <a:solidFill>
                    <a:srgbClr val="EEF8EB"/>
                  </a:solidFill>
                  <a:latin typeface="Montserrat Light Bold"/>
                </a:rPr>
                <a:t> </a:t>
              </a:r>
              <a:r>
                <a:rPr lang="en-US" sz="3500" spc="105" dirty="0" err="1">
                  <a:solidFill>
                    <a:srgbClr val="EEF8EB"/>
                  </a:solidFill>
                  <a:latin typeface="Montserrat Light Bold"/>
                </a:rPr>
                <a:t>организационных</a:t>
              </a:r>
              <a:r>
                <a:rPr lang="en-US" sz="3500" spc="105" dirty="0">
                  <a:solidFill>
                    <a:srgbClr val="EEF8EB"/>
                  </a:solidFill>
                  <a:latin typeface="Montserrat Light Bold"/>
                </a:rPr>
                <a:t> </a:t>
              </a:r>
              <a:r>
                <a:rPr lang="en-US" sz="3500" spc="105" dirty="0" err="1">
                  <a:solidFill>
                    <a:srgbClr val="EEF8EB"/>
                  </a:solidFill>
                  <a:latin typeface="Montserrat Light Bold"/>
                </a:rPr>
                <a:t>основ</a:t>
              </a:r>
              <a:r>
                <a:rPr lang="en-US" sz="3500" spc="105" dirty="0">
                  <a:solidFill>
                    <a:srgbClr val="EEF8EB"/>
                  </a:solidFill>
                  <a:latin typeface="Montserrat Light Bold"/>
                </a:rPr>
                <a:t> </a:t>
              </a:r>
              <a:r>
                <a:rPr lang="en-US" sz="3500" spc="105" dirty="0" err="1">
                  <a:solidFill>
                    <a:srgbClr val="EEF8EB"/>
                  </a:solidFill>
                  <a:latin typeface="Montserrat Light Bold"/>
                </a:rPr>
                <a:t>производства</a:t>
              </a:r>
              <a:r>
                <a:rPr lang="en-US" sz="3500" spc="105" dirty="0">
                  <a:solidFill>
                    <a:srgbClr val="EEF8EB"/>
                  </a:solidFill>
                  <a:latin typeface="Montserrat Light Bold"/>
                </a:rPr>
                <a:t>.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90500"/>
              <a:ext cx="14692333" cy="19000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0181"/>
                </a:lnSpc>
              </a:pPr>
              <a:r>
                <a:rPr lang="en-US" sz="10181" spc="305">
                  <a:solidFill>
                    <a:srgbClr val="EEF8EB"/>
                  </a:solidFill>
                  <a:latin typeface="League Gothic"/>
                </a:rPr>
                <a:t>Й.ШУМПЕТЕР 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2353264"/>
              <a:ext cx="14686876" cy="6957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801"/>
                </a:lnSpc>
              </a:pPr>
              <a:r>
                <a:rPr lang="en-US" sz="3167" spc="63">
                  <a:solidFill>
                    <a:srgbClr val="EEF8EB"/>
                  </a:solidFill>
                  <a:latin typeface="Montserrat Classic Bold"/>
                </a:rPr>
                <a:t>ВВЕЛ ТЕРМИН "ИННОВАЦИЯ"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140</Words>
  <Application>Microsoft Office PowerPoint</Application>
  <PresentationFormat>Произвольный</PresentationFormat>
  <Paragraphs>22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4" baseType="lpstr">
      <vt:lpstr>League Gothic Bold</vt:lpstr>
      <vt:lpstr>Montserrat Classic Bold</vt:lpstr>
      <vt:lpstr>Calibri</vt:lpstr>
      <vt:lpstr>Arial</vt:lpstr>
      <vt:lpstr>League Gothic</vt:lpstr>
      <vt:lpstr>Montserrat Light Bold</vt:lpstr>
      <vt:lpstr>Montserrat Light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Инновационное развитие</dc:title>
  <cp:lastModifiedBy>Galina Sventuhovskaya</cp:lastModifiedBy>
  <cp:revision>2</cp:revision>
  <dcterms:created xsi:type="dcterms:W3CDTF">2006-08-16T00:00:00Z</dcterms:created>
  <dcterms:modified xsi:type="dcterms:W3CDTF">2021-02-07T19:13:17Z</dcterms:modified>
  <dc:identifier>DAD0MBB4suI</dc:identifier>
</cp:coreProperties>
</file>