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Lobster"/>
      <p:regular r:id="rId18"/>
    </p:embeddedFon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ArialBlack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obs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0e8f393ab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0e8f393ab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0e8f393ab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0e8f393ab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0e8f393ab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0e8f393ab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0e8f393ab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0e8f393ab_3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e8f393ab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e8f393ab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0e8f393ab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0e8f393ab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0e8f393ab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0e8f393ab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0e8f393ab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0e8f393ab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0e8f393ab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0e8f393ab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0e8f393ab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0e8f393ab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Рисунок8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885" y="411480"/>
            <a:ext cx="8063345" cy="4276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381999" y="1080655"/>
            <a:ext cx="68580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500"/>
              <a:buFont typeface="Arial Black"/>
              <a:buNone/>
              <a:defRPr sz="4500">
                <a:solidFill>
                  <a:srgbClr val="FFD9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81999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2CC"/>
              </a:buClr>
              <a:buSzPts val="2700"/>
              <a:buNone/>
              <a:defRPr sz="2700">
                <a:solidFill>
                  <a:srgbClr val="FFF2CC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929986" y="2322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3220854" y="-973604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Рисунок8.png" id="95" name="Google Shape;9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885" y="411480"/>
            <a:ext cx="8063345" cy="42768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ctrTitle"/>
          </p:nvPr>
        </p:nvSpPr>
        <p:spPr>
          <a:xfrm>
            <a:off x="1381999" y="1080655"/>
            <a:ext cx="6858000" cy="155181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500"/>
              <a:buFont typeface="Arial Black"/>
              <a:buNone/>
              <a:defRPr sz="4500">
                <a:solidFill>
                  <a:srgbClr val="FFD9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1381999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2CC"/>
              </a:buClr>
              <a:buSzPts val="2700"/>
              <a:buNone/>
              <a:defRPr sz="2700">
                <a:solidFill>
                  <a:srgbClr val="FFF2CC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737755" y="176646"/>
            <a:ext cx="8239991" cy="4786054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831273" y="273844"/>
            <a:ext cx="8042564" cy="1038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831273" y="1369219"/>
            <a:ext cx="8042564" cy="3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Рисунок8.png" id="109" name="Google Shape;10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81990" y="432262"/>
            <a:ext cx="7076210" cy="4276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title"/>
          </p:nvPr>
        </p:nvSpPr>
        <p:spPr>
          <a:xfrm>
            <a:off x="1610590" y="1163783"/>
            <a:ext cx="6504710" cy="174892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5400"/>
              <a:buFont typeface="Arial Black"/>
              <a:buNone/>
              <a:defRPr sz="5400">
                <a:solidFill>
                  <a:srgbClr val="FFD9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1600200" y="2995289"/>
            <a:ext cx="6567056" cy="7142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2CC"/>
              </a:buClr>
              <a:buSzPts val="2700"/>
              <a:buNone/>
              <a:defRPr sz="2700">
                <a:solidFill>
                  <a:srgbClr val="FFF2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737755" y="176646"/>
            <a:ext cx="8239991" cy="4786054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>
            <p:ph type="title"/>
          </p:nvPr>
        </p:nvSpPr>
        <p:spPr>
          <a:xfrm>
            <a:off x="846866" y="273844"/>
            <a:ext cx="8044842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846866" y="1369218"/>
            <a:ext cx="39641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2" type="body"/>
          </p:nvPr>
        </p:nvSpPr>
        <p:spPr>
          <a:xfrm>
            <a:off x="4888931" y="1369218"/>
            <a:ext cx="39641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737755" y="176646"/>
            <a:ext cx="8239991" cy="4786054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900013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900014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900014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3" type="body"/>
          </p:nvPr>
        </p:nvSpPr>
        <p:spPr>
          <a:xfrm>
            <a:off x="4899323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9" name="Google Shape;129;p18"/>
          <p:cNvSpPr txBox="1"/>
          <p:nvPr>
            <p:ph idx="4" type="body"/>
          </p:nvPr>
        </p:nvSpPr>
        <p:spPr>
          <a:xfrm>
            <a:off x="4899323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737755" y="176646"/>
            <a:ext cx="8239991" cy="4786054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888423" y="284235"/>
            <a:ext cx="7886700" cy="869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7" name="Google Shape;147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737755" y="176646"/>
            <a:ext cx="8240100" cy="4786200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831273" y="273844"/>
            <a:ext cx="80427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831273" y="1369219"/>
            <a:ext cx="80427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4" name="Google Shape;154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929986" y="23228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 rot="5400000">
            <a:off x="3220802" y="-973552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Рисунок8.png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81990" y="432262"/>
            <a:ext cx="7076211" cy="42768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1610590" y="1163783"/>
            <a:ext cx="65046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5400"/>
              <a:buFont typeface="Arial Black"/>
              <a:buNone/>
              <a:defRPr sz="5400">
                <a:solidFill>
                  <a:srgbClr val="FFD9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600200" y="2995289"/>
            <a:ext cx="6567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2CC"/>
              </a:buClr>
              <a:buSzPts val="2700"/>
              <a:buNone/>
              <a:defRPr sz="2700">
                <a:solidFill>
                  <a:srgbClr val="FFF2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737755" y="176646"/>
            <a:ext cx="8240100" cy="4786200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846866" y="273844"/>
            <a:ext cx="8044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46866" y="1369218"/>
            <a:ext cx="3964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888931" y="1369218"/>
            <a:ext cx="3964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737755" y="176646"/>
            <a:ext cx="8240100" cy="4786200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900013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900014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900014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899323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899323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737755" y="176646"/>
            <a:ext cx="8240100" cy="4786200"/>
          </a:xfrm>
          <a:prstGeom prst="rect">
            <a:avLst/>
          </a:prstGeom>
          <a:solidFill>
            <a:srgbClr val="FFFFF7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88423" y="284235"/>
            <a:ext cx="78867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9986" y="2322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4100"/>
              <a:buFont typeface="Arial Black"/>
              <a:buNone/>
              <a:defRPr b="1" i="0" sz="4100" u="none" cap="none" strike="noStrike">
                <a:solidFill>
                  <a:srgbClr val="7F6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09204" y="133804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906" name="adj1"/>
            </a:avLst>
          </a:prstGeom>
          <a:solidFill>
            <a:srgbClr val="7F6000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929986" y="23228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4100"/>
              <a:buFont typeface="Arial Black"/>
              <a:buNone/>
              <a:defRPr b="1" i="0" sz="4100" u="none" cap="none" strike="noStrike">
                <a:solidFill>
                  <a:srgbClr val="7F6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909204" y="1338046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906" name="adj1"/>
            </a:avLst>
          </a:prstGeom>
          <a:solidFill>
            <a:srgbClr val="7F6000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cJ2-eHbT-Tc" TargetMode="External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1697575" y="493300"/>
            <a:ext cx="6239100" cy="3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1214550" y="767800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1214550" y="1584500"/>
            <a:ext cx="70707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1160725" y="3041550"/>
            <a:ext cx="74070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Times New Roman"/>
                <a:ea typeface="Times New Roman"/>
                <a:cs typeface="Times New Roman"/>
                <a:sym typeface="Times New Roman"/>
              </a:rPr>
              <a:t>Урок истории Древнего мира 5 класс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Тема урока : «Завоевание Римом Средиземноморья»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681950" y="0"/>
            <a:ext cx="8415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Третья пуническая война 149-146гг. до н.э.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50" y="629025"/>
            <a:ext cx="8415299" cy="44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/>
          <p:nvPr/>
        </p:nvSpPr>
        <p:spPr>
          <a:xfrm>
            <a:off x="790775" y="629025"/>
            <a:ext cx="805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latin typeface="Calibri"/>
                <a:ea typeface="Calibri"/>
                <a:cs typeface="Calibri"/>
                <a:sym typeface="Calibri"/>
              </a:rPr>
              <a:t>Почему римляне уничтожили Карфаген?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/>
        </p:nvSpPr>
        <p:spPr>
          <a:xfrm>
            <a:off x="776250" y="406275"/>
            <a:ext cx="83064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660033"/>
                </a:solidFill>
              </a:rPr>
              <a:t>ПОДВЕДЕМ ИТОГИ</a:t>
            </a:r>
            <a:endParaRPr b="1" sz="3200">
              <a:solidFill>
                <a:srgbClr val="6600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</a:rPr>
              <a:t>Войны между Римом и Карфагеном шли за господство в Западном Средиземноморье.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</a:rPr>
              <a:t>Войны были длительными и отличались исключительной жестокостью.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</a:rPr>
              <a:t>Решающие сражения произошли при Каннах и Заме.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</a:rPr>
              <a:t>Римляне также вели войны с другими народами Средиземноморья.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990000"/>
                </a:solidFill>
              </a:rPr>
              <a:t>146г. до н.э.</a:t>
            </a:r>
            <a:r>
              <a:rPr b="1" lang="ru" sz="2300">
                <a:solidFill>
                  <a:schemeClr val="dk1"/>
                </a:solidFill>
              </a:rPr>
              <a:t> -завоеваны Македония и Греция;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990000"/>
                </a:solidFill>
              </a:rPr>
              <a:t>Конец II—I вв. до н. э.</a:t>
            </a:r>
            <a:r>
              <a:rPr b="1" lang="ru" sz="2300">
                <a:solidFill>
                  <a:schemeClr val="dk1"/>
                </a:solidFill>
              </a:rPr>
              <a:t> Малая Азия, Сирия и Египет.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В итоге Рим подчинил все Средиземноморье.</a:t>
            </a:r>
            <a:endParaRPr b="1"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idx="4294967295" type="ctrTitle"/>
          </p:nvPr>
        </p:nvSpPr>
        <p:spPr>
          <a:xfrm>
            <a:off x="1382000" y="1080646"/>
            <a:ext cx="6858000" cy="289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90000"/>
                </a:solidFill>
              </a:rPr>
              <a:t>Домашнее задание:</a:t>
            </a:r>
            <a:endParaRPr>
              <a:solidFill>
                <a:srgbClr val="99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§ 20,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письменно выполнить задание 2 стр.87 учебника.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910425" y="921075"/>
            <a:ext cx="7936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1. Что стало причиной многочисленных войн Рима с племенами Апеннинского полуострова?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2. Какие территории удалось покорить римлянам?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3. Чем закончилось противостояние римлян и галлов?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4. Известно, что Пирр был родственником Александра Македонского и восхищался его подвигами. Почему великий полководец не пришел ему на помощь?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5. Что, на ваш взгляд, стало главной причиной побед римлян над племенами Италии?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6. Как отнеслись римляне к покоренным племенам и городам?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7. Объясните значение выражений: “пиррова победа”, “гуси спасли Рим”.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768975" y="166875"/>
            <a:ext cx="8219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Повторим пройденное!</a:t>
            </a:r>
            <a:endParaRPr b="1" sz="37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5" y="0"/>
            <a:ext cx="9053725" cy="51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>
            <p:ph idx="4294967295" type="ctrTitle"/>
          </p:nvPr>
        </p:nvSpPr>
        <p:spPr>
          <a:xfrm>
            <a:off x="1095450" y="1080650"/>
            <a:ext cx="7573800" cy="155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Завоевание Римом Средиземноморья</a:t>
            </a:r>
            <a:endParaRPr sz="71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25" y="-9"/>
            <a:ext cx="8220175" cy="49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2589550" y="0"/>
            <a:ext cx="4178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sz="4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754163" y="3804300"/>
            <a:ext cx="8220300" cy="133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</a:rPr>
              <a:t>1. Чем прославились финикийцы? 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</a:rPr>
              <a:t>2</a:t>
            </a:r>
            <a:r>
              <a:rPr b="1" lang="ru" sz="2500" u="sng">
                <a:solidFill>
                  <a:schemeClr val="dk1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Покажите на карте где находилась и как называлась их крупнейшая колония?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050"/>
            <a:ext cx="8879551" cy="49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667438" y="36250"/>
            <a:ext cx="8299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Рассмотрите схему на стр.84 учебника:</a:t>
            </a:r>
            <a:endParaRPr b="1" sz="3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какую информацию она нам даёт?</a:t>
            </a:r>
            <a:endParaRPr b="1" sz="3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875" y="1349350"/>
            <a:ext cx="7646325" cy="35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63" y="744275"/>
            <a:ext cx="4309226" cy="22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674675" y="36275"/>
            <a:ext cx="846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Первая пуническая война 264-241гг. до н.э.</a:t>
            </a:r>
            <a:endParaRPr b="1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747238" y="2851050"/>
            <a:ext cx="435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Кто победил и почему?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825" y="638400"/>
            <a:ext cx="3881149" cy="279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>
            <a:off x="752525" y="3431000"/>
            <a:ext cx="8313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2CC"/>
                </a:solidFill>
              </a:rPr>
              <a:t>З</a:t>
            </a:r>
            <a:r>
              <a:rPr b="1" lang="ru" sz="2300">
                <a:solidFill>
                  <a:srgbClr val="FFF2CC"/>
                </a:solidFill>
              </a:rPr>
              <a:t>акончилась победой римлян. </a:t>
            </a:r>
            <a:endParaRPr b="1" sz="2300">
              <a:solidFill>
                <a:srgbClr val="FFF2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2CC"/>
                </a:solidFill>
              </a:rPr>
              <a:t>Карфагеняне отдали Риму Сицилию и выплатили большую дань - 84 тонны серебра. </a:t>
            </a:r>
            <a:endParaRPr b="1" sz="2300">
              <a:solidFill>
                <a:srgbClr val="FFF2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2CC"/>
                </a:solidFill>
              </a:rPr>
              <a:t>Позже Рим захватил острова Сардинию и Корсику.</a:t>
            </a:r>
            <a:endParaRPr b="1" sz="2300">
              <a:solidFill>
                <a:srgbClr val="FFF2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/>
        </p:nvSpPr>
        <p:spPr>
          <a:xfrm>
            <a:off x="703675" y="0"/>
            <a:ext cx="835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Вторая п</a:t>
            </a: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уническая война 218-201гг. до н.э.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75" y="594875"/>
            <a:ext cx="8357399" cy="44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703675" y="4527900"/>
            <a:ext cx="84402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Calibri"/>
                <a:ea typeface="Calibri"/>
                <a:cs typeface="Calibri"/>
                <a:sym typeface="Calibri"/>
              </a:rPr>
              <a:t>Что помешало Ганнибалу одержать победу в войне?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Битва при Каннах — крупнейшее сражение Второй Пунической войны, произошедшее 2 августа 216 до н. э. около города Канны в Апулии на юго-востоке Италии.&#10;&#10;Карфагенская армия Ганнибала нанесла сокрушительное поражение превосходящей её по численности римской армии под командованием консулов Луция Эмилия Павла и Гая Теренция Варрона. Приблизительно 60 000-70 000 римлян были убиты (включая консула Луция Эмилия Павла и восемьдесят римских сенаторов) или захвачены в плен в двух лагерях римской армии. Считается, что по числу жизней, потерянных в один день, Канны попадают в число самых кровопролитных сражений во всей человеческой истории, а также одновременно являются одним из наиболее известных примеров окружения численно превосходящих сил противника." id="228" name="Google Shape;228;p33" title="Битва при Каннах. Анимированная карт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000" y="708000"/>
            <a:ext cx="2537626" cy="19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кожаный блокнот1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кожаный блокнот1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