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9.wdp"/><Relationship Id="rId5" Type="http://schemas.openxmlformats.org/officeDocument/2006/relationships/image" Target="../media/image21.jpeg"/><Relationship Id="rId4" Type="http://schemas.microsoft.com/office/2007/relationships/hdphoto" Target="../media/hdphoto1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2.wdp"/><Relationship Id="rId5" Type="http://schemas.openxmlformats.org/officeDocument/2006/relationships/image" Target="../media/image24.jpeg"/><Relationship Id="rId4" Type="http://schemas.microsoft.com/office/2007/relationships/hdphoto" Target="../media/hdphoto2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7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11.jpeg"/><Relationship Id="rId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3.jpeg"/><Relationship Id="rId4" Type="http://schemas.microsoft.com/office/2007/relationships/hdphoto" Target="../media/hdphoto10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15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17.jpeg"/><Relationship Id="rId4" Type="http://schemas.microsoft.com/office/2007/relationships/hdphoto" Target="../media/hdphoto1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7.wdp"/><Relationship Id="rId5" Type="http://schemas.openxmlformats.org/officeDocument/2006/relationships/image" Target="../media/image19.jpeg"/><Relationship Id="rId4" Type="http://schemas.microsoft.com/office/2007/relationships/hdphoto" Target="../media/hdphoto1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2247007"/>
            <a:ext cx="5400600" cy="2334121"/>
          </a:xfrm>
        </p:spPr>
        <p:txBody>
          <a:bodyPr>
            <a:prstTxWarp prst="textPlain">
              <a:avLst/>
            </a:prstTxWarp>
            <a:normAutofit/>
          </a:bodyPr>
          <a:lstStyle/>
          <a:p>
            <a:r>
              <a:rPr lang="be-BY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>Культура Беларуси </a:t>
            </a:r>
            <a: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/>
            </a:r>
            <a:b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</a:br>
            <a: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>в </a:t>
            </a:r>
            <a:r>
              <a:rPr lang="be-BY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>XIV — </a:t>
            </a:r>
            <a: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/>
            </a:r>
            <a:b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</a:br>
            <a: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>первой </a:t>
            </a:r>
            <a:r>
              <a:rPr lang="be-BY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>половине XVI в.</a:t>
            </a:r>
          </a:p>
        </p:txBody>
      </p:sp>
    </p:spTree>
    <p:extLst>
      <p:ext uri="{BB962C8B-B14F-4D97-AF65-F5344CB8AC3E}">
        <p14:creationId xmlns:p14="http://schemas.microsoft.com/office/powerpoint/2010/main" val="89534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33704"/>
            <a:ext cx="7474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Борьба с внешней угрозой активизировала оборонное строительство. Самым древним и крупным являлся </a:t>
            </a:r>
            <a:r>
              <a:rPr lang="be-BY" sz="2400" b="1" dirty="0">
                <a:solidFill>
                  <a:srgbClr val="C00000"/>
                </a:solidFill>
              </a:rPr>
              <a:t>Новогрудский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замок</a:t>
            </a:r>
            <a:r>
              <a:rPr lang="be-BY" sz="2400" b="1" dirty="0"/>
              <a:t>, возведение которого происходило поэтапно начиная с X—XI вв.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18206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первой половине XIV в. строятся замки </a:t>
            </a:r>
            <a:r>
              <a:rPr lang="be-BY" sz="2400" b="1" dirty="0">
                <a:solidFill>
                  <a:srgbClr val="C00000"/>
                </a:solidFill>
              </a:rPr>
              <a:t>в Лиде </a:t>
            </a:r>
            <a:r>
              <a:rPr lang="be-BY" sz="2400" b="1" dirty="0"/>
              <a:t>и </a:t>
            </a:r>
            <a:r>
              <a:rPr lang="be-BY" sz="2400" b="1" dirty="0">
                <a:solidFill>
                  <a:srgbClr val="C00000"/>
                </a:solidFill>
              </a:rPr>
              <a:t>Крево</a:t>
            </a:r>
            <a:r>
              <a:rPr lang="be-BY" sz="2400" b="1" dirty="0"/>
              <a:t>. Выдающимся памятником оборонной архитектуры стал </a:t>
            </a:r>
            <a:r>
              <a:rPr lang="be-BY" sz="2400" b="1" dirty="0">
                <a:solidFill>
                  <a:srgbClr val="C00000"/>
                </a:solidFill>
              </a:rPr>
              <a:t>Гродненский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замок</a:t>
            </a:r>
            <a:r>
              <a:rPr lang="be-BY" sz="2400" b="1" dirty="0"/>
              <a:t>. В замковом строительстве преобладал </a:t>
            </a:r>
            <a:r>
              <a:rPr lang="be-BY" sz="2400" b="1" u="sng" dirty="0">
                <a:solidFill>
                  <a:srgbClr val="002060"/>
                </a:solidFill>
              </a:rPr>
              <a:t>романский стиль</a:t>
            </a:r>
            <a:r>
              <a:rPr lang="be-BY" sz="2400" b="1" dirty="0"/>
              <a:t>, что придавало сооружениям массивность и суровый вид.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71828" y="2090344"/>
            <a:ext cx="7259883" cy="2173256"/>
            <a:chOff x="871828" y="2090344"/>
            <a:chExt cx="7259883" cy="2173256"/>
          </a:xfrm>
        </p:grpSpPr>
        <p:pic>
          <p:nvPicPr>
            <p:cNvPr id="9218" name="Picture 2" descr="http://m.abw.by/archive/443/puteshesv(3)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811" y="2175368"/>
              <a:ext cx="2784309" cy="20882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0" name="Picture 4" descr="http://nn.by/img/w1500d4/photos/z_2014_11/navahrudak_nn4of16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97" r="21263" b="8021"/>
            <a:stretch/>
          </p:blipFill>
          <p:spPr bwMode="auto">
            <a:xfrm>
              <a:off x="871828" y="2132856"/>
              <a:ext cx="1928678" cy="20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2" name="Picture 6" descr="http://www.trofei.by/i/i/i/lubchanskiizamok1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30" r="11741" b="34624"/>
            <a:stretch/>
          </p:blipFill>
          <p:spPr bwMode="auto">
            <a:xfrm>
              <a:off x="5724128" y="2090344"/>
              <a:ext cx="2407583" cy="208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368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33704"/>
            <a:ext cx="7474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В культовом строительстве ярким примером </a:t>
            </a:r>
            <a:r>
              <a:rPr lang="be-BY" sz="2400" b="1" u="sng" dirty="0">
                <a:solidFill>
                  <a:srgbClr val="002060"/>
                </a:solidFill>
              </a:rPr>
              <a:t>готического стиля</a:t>
            </a:r>
            <a:r>
              <a:rPr lang="be-BY" sz="2400" b="1" dirty="0">
                <a:solidFill>
                  <a:srgbClr val="002060"/>
                </a:solidFill>
              </a:rPr>
              <a:t> </a:t>
            </a:r>
            <a:r>
              <a:rPr lang="be-BY" sz="2400" b="1" dirty="0"/>
              <a:t>является оборонный храм — </a:t>
            </a:r>
            <a:r>
              <a:rPr lang="be-BY" sz="2400" b="1" dirty="0">
                <a:solidFill>
                  <a:srgbClr val="C00000"/>
                </a:solidFill>
              </a:rPr>
              <a:t>Троицкий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C00000"/>
                </a:solidFill>
              </a:rPr>
              <a:t>костел</a:t>
            </a:r>
            <a:r>
              <a:rPr lang="be-BY" sz="2400" b="1" dirty="0"/>
              <a:t> в д. Ишкольдь (Барановичский район), возведенный в </a:t>
            </a:r>
            <a:r>
              <a:rPr lang="be-BY" sz="2400" b="1" dirty="0">
                <a:solidFill>
                  <a:srgbClr val="FF0000"/>
                </a:solidFill>
              </a:rPr>
              <a:t>1472</a:t>
            </a:r>
            <a:r>
              <a:rPr lang="be-BY" sz="2400" b="1" dirty="0"/>
              <a:t> г.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964975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д. Сынковичи (Зельвенский район) в конце XV — начале XVI в. была возведена </a:t>
            </a:r>
            <a:r>
              <a:rPr lang="be-BY" sz="2400" b="1" dirty="0">
                <a:solidFill>
                  <a:srgbClr val="FF0000"/>
                </a:solidFill>
              </a:rPr>
              <a:t>церковь-крепость</a:t>
            </a:r>
            <a:r>
              <a:rPr lang="be-BY" sz="2400" b="1" dirty="0"/>
              <a:t>, выполнявшая также роль замка.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2190116"/>
            <a:ext cx="7632848" cy="2850824"/>
            <a:chOff x="755576" y="2190116"/>
            <a:chExt cx="7632848" cy="2850824"/>
          </a:xfrm>
        </p:grpSpPr>
        <p:pic>
          <p:nvPicPr>
            <p:cNvPr id="10242" name="Picture 2" descr="http://www.holiday.by/files/sights/ishkoldz_kosciol_gothic_0a92afffae0cd79c67df798da91558a268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7" r="6084" b="8697"/>
            <a:stretch/>
          </p:blipFill>
          <p:spPr bwMode="auto">
            <a:xfrm>
              <a:off x="755576" y="2190116"/>
              <a:ext cx="3960862" cy="28083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4" name="Picture 4" descr="http://www.1000turov.by/assets/galleries/1012/synkovichi033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2735" y="2232940"/>
              <a:ext cx="3715689" cy="280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6371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07704" y="2247007"/>
            <a:ext cx="5400600" cy="233412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e-BY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PF Wonderland Pro" panose="02000503070000020004" pitchFamily="2" charset="0"/>
              </a:rPr>
              <a:t>Удачи!</a:t>
            </a:r>
            <a:endParaRPr lang="be-BY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PF Wonderland Pro" panose="0200050307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4845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Культура Беларуси в </a:t>
            </a:r>
            <a:r>
              <a:rPr lang="en-US" sz="2400" b="1" dirty="0" smtClean="0"/>
              <a:t>XIV – XVI</a:t>
            </a:r>
            <a:r>
              <a:rPr lang="ru-RU" sz="2400" b="1" dirty="0" smtClean="0"/>
              <a:t> веках развивается в следующих основных направлениях: книгоиздание, литература,  архитектура и живопись.</a:t>
            </a:r>
            <a:endParaRPr lang="be-BY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154304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Выдающимися примерами книжного дела являются </a:t>
            </a:r>
            <a:r>
              <a:rPr lang="be-BY" sz="2400" b="1" u="sng" dirty="0">
                <a:solidFill>
                  <a:srgbClr val="C00000"/>
                </a:solidFill>
              </a:rPr>
              <a:t>евангелия</a:t>
            </a:r>
            <a:r>
              <a:rPr lang="be-BY" sz="2400" b="1" dirty="0"/>
              <a:t> — описания «земной» жизни Иисуса Христа. Известны рукописные </a:t>
            </a:r>
            <a:r>
              <a:rPr lang="be-BY" sz="2400" b="1" dirty="0">
                <a:solidFill>
                  <a:srgbClr val="FF0000"/>
                </a:solidFill>
              </a:rPr>
              <a:t>Лавришевское</a:t>
            </a:r>
            <a:r>
              <a:rPr lang="be-BY" sz="2400" b="1" dirty="0"/>
              <a:t> и </a:t>
            </a:r>
            <a:r>
              <a:rPr lang="be-BY" sz="2400" b="1" dirty="0">
                <a:solidFill>
                  <a:srgbClr val="FF0000"/>
                </a:solidFill>
              </a:rPr>
              <a:t>Друцкое</a:t>
            </a:r>
            <a:r>
              <a:rPr lang="be-BY" sz="2400" b="1" dirty="0"/>
              <a:t> евангелия XIV в., </a:t>
            </a:r>
            <a:r>
              <a:rPr lang="be-BY" sz="2400" b="1" dirty="0">
                <a:solidFill>
                  <a:srgbClr val="FF0000"/>
                </a:solidFill>
              </a:rPr>
              <a:t>Жировичское</a:t>
            </a:r>
            <a:r>
              <a:rPr lang="be-BY" sz="2400" b="1" dirty="0"/>
              <a:t> евангелие XV в., содержащие </a:t>
            </a:r>
            <a:r>
              <a:rPr lang="be-BY" sz="2400" b="1" u="sng" dirty="0">
                <a:solidFill>
                  <a:srgbClr val="C00000"/>
                </a:solidFill>
              </a:rPr>
              <a:t>миниатюры</a:t>
            </a:r>
            <a:r>
              <a:rPr lang="be-BY" sz="2400" b="1" dirty="0"/>
              <a:t> (небольшие рисунки). </a:t>
            </a:r>
            <a:endParaRPr lang="be-BY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899592" y="1836844"/>
            <a:ext cx="7353039" cy="2340000"/>
            <a:chOff x="899592" y="1836844"/>
            <a:chExt cx="7353039" cy="2349712"/>
          </a:xfrm>
        </p:grpSpPr>
        <p:pic>
          <p:nvPicPr>
            <p:cNvPr id="1026" name="Picture 2" descr="http://www.booksite.ru/enciklopedia/book/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844444"/>
              <a:ext cx="3966101" cy="2340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cirota.ru/forum/images/39/39554.jpe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7680" y="1846556"/>
              <a:ext cx="1994951" cy="2340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libex.ru/img/x/3f/09/8627f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95"/>
            <a:stretch/>
          </p:blipFill>
          <p:spPr bwMode="auto">
            <a:xfrm>
              <a:off x="4961498" y="1836844"/>
              <a:ext cx="1209426" cy="2340000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34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Более 600 миниатюр было в </a:t>
            </a:r>
            <a:r>
              <a:rPr lang="be-BY" sz="2400" b="1" dirty="0">
                <a:solidFill>
                  <a:srgbClr val="FF0000"/>
                </a:solidFill>
              </a:rPr>
              <a:t>Радзивилловской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летописи</a:t>
            </a:r>
            <a:r>
              <a:rPr lang="be-BY" sz="2400" b="1" dirty="0"/>
              <a:t>, переписанной в конце XV в. </a:t>
            </a:r>
            <a:endParaRPr lang="be-BY" sz="2400" b="1" dirty="0" smtClean="0"/>
          </a:p>
          <a:p>
            <a:pPr algn="just"/>
            <a:r>
              <a:rPr lang="be-BY" sz="2400" b="1" dirty="0" smtClean="0"/>
              <a:t>В </a:t>
            </a:r>
            <a:r>
              <a:rPr lang="be-BY" sz="2400" b="1" dirty="0"/>
              <a:t>том же столетии были созданы </a:t>
            </a:r>
            <a:r>
              <a:rPr lang="be-BY" sz="2400" b="1" dirty="0">
                <a:solidFill>
                  <a:srgbClr val="C00000"/>
                </a:solidFill>
              </a:rPr>
              <a:t>«Летописец великих князей литовских» </a:t>
            </a:r>
            <a:r>
              <a:rPr lang="be-BY" sz="2400" b="1" dirty="0"/>
              <a:t>и </a:t>
            </a:r>
            <a:r>
              <a:rPr lang="be-BY" sz="2400" b="1" dirty="0">
                <a:solidFill>
                  <a:srgbClr val="C00000"/>
                </a:solidFill>
              </a:rPr>
              <a:t>«Белорусско-литовская летопись»</a:t>
            </a:r>
            <a:r>
              <a:rPr lang="be-BY" sz="2400" b="1" dirty="0"/>
              <a:t>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4892967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Появилась литература, в которой прославлялись определенные личности, например </a:t>
            </a:r>
            <a:r>
              <a:rPr lang="be-BY" sz="2400" b="1" dirty="0">
                <a:solidFill>
                  <a:srgbClr val="C00000"/>
                </a:solidFill>
              </a:rPr>
              <a:t>«Похвала Витовту»</a:t>
            </a:r>
            <a:r>
              <a:rPr lang="be-BY" sz="2400" b="1" dirty="0"/>
              <a:t>.</a:t>
            </a:r>
          </a:p>
        </p:txBody>
      </p:sp>
      <p:pic>
        <p:nvPicPr>
          <p:cNvPr id="2050" name="Picture 2" descr="http://radzivilovskaya-letopis.ru/img/book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4" y="2505912"/>
            <a:ext cx="360040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-reading.by/illustrations/1020/1020852-i_067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2465132"/>
            <a:ext cx="3912517" cy="2397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12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Обложки рукописных книг делали из досок, обтягивали кожей и украшали рисунками, металлическими пластинками, драгоценными камнями. К обложке обычно приделывали пряжки, чтобы книгу удобно было застегивать.</a:t>
            </a:r>
          </a:p>
        </p:txBody>
      </p:sp>
      <p:pic>
        <p:nvPicPr>
          <p:cNvPr id="3076" name="Picture 4" descr="http://vremya4e.com/uploads/posts/2015-09/1441449279_book_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9207"/>
            <a:ext cx="5112568" cy="3456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iliconvalleyfactory.com/imagelib/56a535a6dd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9" b="98960" l="0" r="100000">
                        <a14:foregroundMark x1="30700" y1="25409" x2="30700" y2="254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2"/>
            <a:ext cx="278188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81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888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Примерами живописи XIV — начала XVI в. являются фрески и иконы. </a:t>
            </a:r>
            <a:r>
              <a:rPr lang="be-BY" sz="2400" b="1" dirty="0" smtClean="0">
                <a:solidFill>
                  <a:srgbClr val="FF0000"/>
                </a:solidFill>
              </a:rPr>
              <a:t>Фрески</a:t>
            </a:r>
            <a:r>
              <a:rPr lang="be-BY" sz="2400" b="1" dirty="0" smtClean="0"/>
              <a:t> </a:t>
            </a:r>
            <a:r>
              <a:rPr lang="be-BY" sz="2400" b="1" dirty="0"/>
              <a:t>— это роспись водяными красками по свежей штукатурке. Белорусские живописцы создали в это время множество икон, </a:t>
            </a:r>
            <a:r>
              <a:rPr lang="be-BY" sz="2400" b="1" dirty="0" smtClean="0"/>
              <a:t>                 в том числе </a:t>
            </a:r>
            <a:r>
              <a:rPr lang="be-BY" sz="2400" b="1" dirty="0"/>
              <a:t>одну из самых известных сегодня — икону </a:t>
            </a:r>
            <a:r>
              <a:rPr lang="be-BY" sz="2400" b="1" dirty="0">
                <a:solidFill>
                  <a:srgbClr val="C00000"/>
                </a:solidFill>
              </a:rPr>
              <a:t>«Матерь Божья Умиление» </a:t>
            </a:r>
            <a:r>
              <a:rPr lang="be-BY" sz="2400" b="1" dirty="0"/>
              <a:t>из Малориты, относящуюся к XIV — началу XVI в.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356354" y="3356992"/>
            <a:ext cx="5951950" cy="2736304"/>
            <a:chOff x="899591" y="3356992"/>
            <a:chExt cx="5951950" cy="2736304"/>
          </a:xfrm>
        </p:grpSpPr>
        <p:pic>
          <p:nvPicPr>
            <p:cNvPr id="4098" name="Picture 2" descr="http://melnichencko-alla.narod.ru/b_612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1" y="3356992"/>
              <a:ext cx="3603363" cy="27363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http://www.ikonaru.narod.ru/umilenie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356992"/>
              <a:ext cx="1991509" cy="273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418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9269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К XIV—XV вв. относится зарождение в Беларуси </a:t>
            </a:r>
            <a:r>
              <a:rPr lang="be-BY" sz="2400" b="1" u="sng" dirty="0">
                <a:solidFill>
                  <a:srgbClr val="C00000"/>
                </a:solidFill>
              </a:rPr>
              <a:t>портретного искусства</a:t>
            </a:r>
            <a:r>
              <a:rPr lang="be-BY" sz="2400" b="1" dirty="0"/>
              <a:t>. Так, в замковой церкви в Витебске находился портрет Ульяны, на котором </a:t>
            </a:r>
            <a:r>
              <a:rPr lang="be-BY" sz="2400" b="1" dirty="0" smtClean="0"/>
              <a:t>она</a:t>
            </a:r>
            <a:endParaRPr lang="be-BY" sz="2400" b="1" dirty="0"/>
          </a:p>
        </p:txBody>
      </p:sp>
      <p:pic>
        <p:nvPicPr>
          <p:cNvPr id="5122" name="Picture 2" descr="http://nspaper.by/img/14-05-2009/kylture/bi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1" y="1916832"/>
            <a:ext cx="3364607" cy="4245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844824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была изображена вместе со </a:t>
            </a:r>
            <a:r>
              <a:rPr lang="be-BY" sz="2400" b="1" dirty="0" smtClean="0"/>
              <a:t>своим </a:t>
            </a:r>
            <a:r>
              <a:rPr lang="be-BY" sz="2400" b="1" dirty="0"/>
              <a:t>мужем великим </a:t>
            </a:r>
            <a:r>
              <a:rPr lang="be-BY" sz="2400" b="1" dirty="0" smtClean="0"/>
              <a:t>князем  </a:t>
            </a:r>
            <a:r>
              <a:rPr lang="be-BY" sz="2400" b="1" dirty="0"/>
              <a:t>Ольгердом.</a:t>
            </a:r>
          </a:p>
          <a:p>
            <a:endParaRPr lang="be-BY" dirty="0"/>
          </a:p>
        </p:txBody>
      </p:sp>
      <p:pic>
        <p:nvPicPr>
          <p:cNvPr id="5124" name="Picture 4" descr="http://vithram.by/wp-content/uploads/2016/04/hram_vitebsk-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67" t="17453" r="20660" b="10717"/>
          <a:stretch/>
        </p:blipFill>
        <p:spPr bwMode="auto">
          <a:xfrm>
            <a:off x="877990" y="2924944"/>
            <a:ext cx="3838026" cy="3143647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0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7944" y="633704"/>
            <a:ext cx="4233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В живописи создаются образы представителей знаменитых магнатских родов. К числу так называемых сарматских (рыцарских) портретов принадлежит </a:t>
            </a:r>
            <a:r>
              <a:rPr lang="be-BY" sz="2400" b="1" u="sng" dirty="0"/>
              <a:t>портрет Юрия Радзивилла в рыцарских доспехах</a:t>
            </a:r>
            <a:r>
              <a:rPr lang="be-BY" sz="2400" b="1" dirty="0"/>
              <a:t>, которого за высокий рост и физическую силу прозвали </a:t>
            </a:r>
            <a:r>
              <a:rPr lang="be-BY" sz="2400" b="1" dirty="0">
                <a:solidFill>
                  <a:srgbClr val="002060"/>
                </a:solidFill>
              </a:rPr>
              <a:t>«литовским Геркулесом». </a:t>
            </a:r>
          </a:p>
        </p:txBody>
      </p:sp>
      <p:pic>
        <p:nvPicPr>
          <p:cNvPr id="6146" name="Picture 2" descr="http://www.kimpress.by/i/content/pi/cult/288/4701/22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3337" y="591192"/>
            <a:ext cx="3284605" cy="5574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s47.radikal.ru/i116/1208/00/c710a17add45.gif"/>
          <p:cNvPicPr>
            <a:picLocks noChangeAspect="1" noChangeArrowheads="1" noCrop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488" y="5172244"/>
            <a:ext cx="3550250" cy="849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33704"/>
            <a:ext cx="7474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Важное место в литературе ВКЛ занимает выходец из белорусской </a:t>
            </a:r>
            <a:r>
              <a:rPr lang="be-BY" sz="2400" b="1" dirty="0" smtClean="0"/>
              <a:t>земли </a:t>
            </a:r>
            <a:r>
              <a:rPr lang="be-BY" sz="2400" b="1" dirty="0" smtClean="0">
                <a:solidFill>
                  <a:srgbClr val="FF0000"/>
                </a:solidFill>
              </a:rPr>
              <a:t>Николай</a:t>
            </a:r>
            <a:r>
              <a:rPr lang="be-BY" sz="2400" b="1" dirty="0" smtClean="0"/>
              <a:t> </a:t>
            </a:r>
            <a:r>
              <a:rPr lang="be-BY" sz="2400" b="1" dirty="0">
                <a:solidFill>
                  <a:srgbClr val="FF0000"/>
                </a:solidFill>
              </a:rPr>
              <a:t>Гусовский</a:t>
            </a:r>
            <a:r>
              <a:rPr lang="be-BY" sz="2400" b="1" dirty="0"/>
              <a:t>. Находясь в Риме, по заказу папы римского он создал на латинском языке настоящий «гимн Отечеству» </a:t>
            </a:r>
            <a:r>
              <a:rPr lang="be-BY" sz="2400" b="1" dirty="0" smtClean="0"/>
              <a:t>—знаменитую </a:t>
            </a:r>
            <a:r>
              <a:rPr lang="be-BY" sz="2400" b="1" dirty="0"/>
              <a:t>поэму </a:t>
            </a:r>
            <a:r>
              <a:rPr lang="be-BY" sz="2400" b="1" dirty="0">
                <a:solidFill>
                  <a:srgbClr val="C00000"/>
                </a:solidFill>
              </a:rPr>
              <a:t>«Песнь о зубре», </a:t>
            </a:r>
            <a:r>
              <a:rPr lang="be-BY" sz="2400" b="1" dirty="0"/>
              <a:t>где описал сцены охоты на зубров в Беловежской пуще, а также воспел время правления великого князя литовского Витовта. Поэма была издана в </a:t>
            </a:r>
            <a:r>
              <a:rPr lang="be-BY" sz="2400" b="1" dirty="0">
                <a:solidFill>
                  <a:srgbClr val="C00000"/>
                </a:solidFill>
              </a:rPr>
              <a:t>1523</a:t>
            </a:r>
            <a:r>
              <a:rPr lang="be-BY" sz="2400" b="1" dirty="0"/>
              <a:t> г. в Кракове.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899592" y="3645024"/>
            <a:ext cx="7200800" cy="2504652"/>
            <a:chOff x="899592" y="3645024"/>
            <a:chExt cx="7200800" cy="2504652"/>
          </a:xfrm>
        </p:grpSpPr>
        <p:pic>
          <p:nvPicPr>
            <p:cNvPr id="7170" name="Picture 2" descr="http://belarussiancollection.com/stamps/pic/1996/207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3" t="6542" r="16477" b="21038"/>
            <a:stretch/>
          </p:blipFill>
          <p:spPr bwMode="auto">
            <a:xfrm>
              <a:off x="899592" y="3645024"/>
              <a:ext cx="1872208" cy="2504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https://u.livelib.ru/reader/elefant/r/mb0vyfst/mb0vyfst-r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0" t="5786" r="310" b="8253"/>
            <a:stretch/>
          </p:blipFill>
          <p:spPr bwMode="auto">
            <a:xfrm>
              <a:off x="2915816" y="3645024"/>
              <a:ext cx="5184576" cy="25046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741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633704"/>
            <a:ext cx="747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e-BY" sz="2400" b="1" dirty="0"/>
              <a:t>К первой половине XV в. относится трактат </a:t>
            </a:r>
            <a:r>
              <a:rPr lang="be-BY" sz="2400" b="1" dirty="0">
                <a:solidFill>
                  <a:srgbClr val="FF0000"/>
                </a:solidFill>
              </a:rPr>
              <a:t>Михалона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FF0000"/>
                </a:solidFill>
              </a:rPr>
              <a:t>Литвина</a:t>
            </a:r>
            <a:r>
              <a:rPr lang="be-BY" sz="2400" b="1" dirty="0"/>
              <a:t> </a:t>
            </a:r>
            <a:r>
              <a:rPr lang="be-BY" sz="2400" b="1" dirty="0">
                <a:solidFill>
                  <a:srgbClr val="002060"/>
                </a:solidFill>
              </a:rPr>
              <a:t>«О нравах татар, литвинов и московитов</a:t>
            </a:r>
            <a:r>
              <a:rPr lang="be-BY" sz="2400" b="1" dirty="0"/>
              <a:t>», изданный на латинском языке.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422631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e-BY" sz="2400" b="1" dirty="0"/>
              <a:t>В нем приводятся подробные сведения о жизни упомянутых в его названии народов, а также критикуется пьянство, взяточничество, лень, мотовство, что говорит о гуманистическом характере трактата.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883112" y="1800580"/>
            <a:ext cx="7250185" cy="2448272"/>
            <a:chOff x="883112" y="1800580"/>
            <a:chExt cx="7250185" cy="2448272"/>
          </a:xfrm>
        </p:grpSpPr>
        <p:pic>
          <p:nvPicPr>
            <p:cNvPr id="8194" name="Picture 2" descr="http://imhoclub.by/admuploads/image/5.-%D0%BF%D0%BE%D0%BB%D0%B8%D1%82%D0%B8%D1%87%D0%B5%D1%81%D0%BA%D0%B0%D1%8F-%D1%81%D0%BB%D0%B0%D0%B1%D0%BE%D1%81%D1%82%D1%8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080"/>
            <a:stretch/>
          </p:blipFill>
          <p:spPr bwMode="auto">
            <a:xfrm>
              <a:off x="883112" y="1800580"/>
              <a:ext cx="3792128" cy="2448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http://imhoclub.by/admuploads/image/3.-%D1%84%D0%B5%D0%BC%D0%B8%D0%BD%D0%B8%D0%B7%D0%BC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445"/>
            <a:stretch/>
          </p:blipFill>
          <p:spPr bwMode="auto">
            <a:xfrm>
              <a:off x="4716016" y="1800580"/>
              <a:ext cx="3417281" cy="244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510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503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Культура Беларуси  в XIV —  первой половине XVI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Беларуси  в XIV —  первой половине XVI в.</dc:title>
  <dc:creator>Mam</dc:creator>
  <cp:lastModifiedBy>1968</cp:lastModifiedBy>
  <cp:revision>16</cp:revision>
  <dcterms:created xsi:type="dcterms:W3CDTF">2016-08-19T16:35:49Z</dcterms:created>
  <dcterms:modified xsi:type="dcterms:W3CDTF">2016-08-23T06:47:21Z</dcterms:modified>
</cp:coreProperties>
</file>