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>
        <p:scale>
          <a:sx n="76" d="100"/>
          <a:sy n="76" d="100"/>
        </p:scale>
        <p:origin x="65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802CD0-B7FD-FB82-1BA5-97FF19DDC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7CF6EA-7B75-DFEB-3107-681F57E38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FF5324-7764-2AC0-7988-7E4CE827C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C6B1-4AE3-43E3-A34A-769A50B08231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4044B0-8629-308F-D2F4-4A1A56179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D16D79-8737-4FF1-FE34-44F234B6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BC1C-8C2B-4BC5-9514-063C964F2C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21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FE12B6-F013-4693-522F-F823FB58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77CD10-714E-4FBB-3166-B704C24C0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EF4E16-2FEC-AFE1-51E6-F11C77529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C6B1-4AE3-43E3-A34A-769A50B08231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27D3C5-B41B-77BB-7BB8-2001D7D35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07AB6-186E-022C-1164-4AF335D9B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BC1C-8C2B-4BC5-9514-063C964F2C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74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88E5DE-5E4D-FFB4-CB80-D96F75FAC5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07305C-117A-C051-5995-B639560F0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4468D0-DC5D-DF0F-62A1-07C92AF91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C6B1-4AE3-43E3-A34A-769A50B08231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53B70-5982-F013-8BC1-FDBA51568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3403E2-A598-A8F1-DBB9-B92707ACC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BC1C-8C2B-4BC5-9514-063C964F2C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129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2273B-DF62-9ABB-C62A-94C00B096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7FF45B-451A-59A7-2BCB-A86FAF428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91B0B8-B107-D947-5900-168A7E3BD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C6B1-4AE3-43E3-A34A-769A50B08231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EE432A-FF1E-656F-F3F4-CE2FF2E53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EDE4D-8172-A259-BACD-577052BF7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BC1C-8C2B-4BC5-9514-063C964F2C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762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295798-6F49-C7A4-80B0-0414E65C1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C3D391-07C9-0A03-FCF4-8FBACB231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79D8F9-F1A8-95A5-4E18-04D30BD59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C6B1-4AE3-43E3-A34A-769A50B08231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09BBC8-5699-63A7-B546-F7567441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2510B0-84CA-3AE7-B4F1-6DC1F06A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BC1C-8C2B-4BC5-9514-063C964F2C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310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E29308-B6DE-0C7A-1BC6-767C9942C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F8B901-A490-4A6F-6995-7E8B5C274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42BF50-025E-3D97-9953-59A872F82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A27490-4455-35B3-2898-E14028ADB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C6B1-4AE3-43E3-A34A-769A50B08231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456941-E4A0-0B1E-952D-83D5BEFDA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9D3E5A-97F8-E96B-B9F5-E3B2E0799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BC1C-8C2B-4BC5-9514-063C964F2C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097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FD8B8E-1C61-81BA-0654-2BCEE62A2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28379E-7363-50B9-5A95-B1DC79F34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41535B-7F2F-7C89-EE95-4E9834A28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3C89F8-20BA-2127-E861-F54120AA9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8A372EB-E2E7-4166-2309-2233F2C57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4B1FE1E-DE7E-9128-2E7F-1D1E502B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C6B1-4AE3-43E3-A34A-769A50B08231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276A935-0335-5F90-223A-2942D572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65655D-1B52-F7A4-30A9-AA5A1744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BC1C-8C2B-4BC5-9514-063C964F2C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42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A18BA-A7C0-1346-CF32-D7C270C2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FD7FF2-2FB4-9035-0A2D-306F3ABB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C6B1-4AE3-43E3-A34A-769A50B08231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5C96205-2D0E-A0DF-7664-E3A05E615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613F5FD-153B-2067-9404-94181893B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BC1C-8C2B-4BC5-9514-063C964F2C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688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6C6E78-3C10-82EA-8516-6808FA54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C6B1-4AE3-43E3-A34A-769A50B08231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69B2F1-CAB6-1DC0-E658-02C7E2FB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3B4D13-987D-C207-66E0-097A5D1D2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BC1C-8C2B-4BC5-9514-063C964F2C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1512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1FD655-49DB-F425-142E-CF87AB841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167FAB-D7BD-FF56-E89C-9AEAAF05B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73E78E2-3C1F-9FD1-2397-7B71F2633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7EE823-05EF-47CC-2CB0-8E4C298BC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C6B1-4AE3-43E3-A34A-769A50B08231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7E8A2F-A1A8-23ED-8554-0B2539146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DC36AC-ED7C-DBFB-F6A1-CD367AC7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BC1C-8C2B-4BC5-9514-063C964F2C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2260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A9BA7-FD89-5353-B918-790678C93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B22FDE-3548-B9C5-D798-108F6BD747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515932-D13F-ECC6-FE79-7AA0D8E94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E10E5D-54DB-87DD-0BB5-9A276F0F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C6B1-4AE3-43E3-A34A-769A50B08231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659996-4A41-E5B2-E69B-A653B2033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F9FA45-1A9C-5631-0C50-DFD8A0A9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BC1C-8C2B-4BC5-9514-063C964F2C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82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A7FC328-DC38-E591-B05A-1DEE4B281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1E00B2-EF81-ED83-41EB-0D5745D34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31043D-A009-AD55-ADBC-0B70F924E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7C6B1-4AE3-43E3-A34A-769A50B08231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2B165F-1C67-FC38-B02B-4FAD2DB04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43B4AC-49B2-E658-2061-3218C0D1E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9BC1C-8C2B-4BC5-9514-063C964F2C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891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F6B05C0-1BE5-6151-41DC-6C5E27B43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943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5C562A6-7FE2-3723-4A27-A34785661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7683" l="10000" r="90000">
                        <a14:foregroundMark x1="48148" y1="6821" x2="48148" y2="6821"/>
                        <a14:foregroundMark x1="48241" y1="2445" x2="48241" y2="2445"/>
                        <a14:foregroundMark x1="34167" y1="80566" x2="34167" y2="80566"/>
                        <a14:foregroundMark x1="46667" y1="91506" x2="46667" y2="91506"/>
                        <a14:foregroundMark x1="48889" y1="97683" x2="48889" y2="97683"/>
                        <a14:foregroundMark x1="57130" y1="88546" x2="57130" y2="88546"/>
                        <a14:foregroundMark x1="55926" y1="53539" x2="55926" y2="53539"/>
                        <a14:foregroundMark x1="67778" y1="50965" x2="67778" y2="50965"/>
                        <a14:foregroundMark x1="73333" y1="53797" x2="73333" y2="53797"/>
                        <a14:foregroundMark x1="26204" y1="53282" x2="26204" y2="53282"/>
                        <a14:foregroundMark x1="19537" y1="65894" x2="19537" y2="65894"/>
                        <a14:foregroundMark x1="75185" y1="58172" x2="75185" y2="58172"/>
                        <a14:backgroundMark x1="57130" y1="88803" x2="57130" y2="88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96" t="-1" b="-716"/>
          <a:stretch>
            <a:fillRect/>
          </a:stretch>
        </p:blipFill>
        <p:spPr>
          <a:xfrm>
            <a:off x="6849438" y="414327"/>
            <a:ext cx="4618520" cy="602934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9EF8566-474D-A413-E64B-5ADB27316E74}"/>
              </a:ext>
            </a:extLst>
          </p:cNvPr>
          <p:cNvSpPr txBox="1"/>
          <p:nvPr/>
        </p:nvSpPr>
        <p:spPr>
          <a:xfrm>
            <a:off x="7975080" y="1206912"/>
            <a:ext cx="3974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noProof="0" dirty="0">
                <a:solidFill>
                  <a:schemeClr val="bg1"/>
                </a:solidFill>
                <a:latin typeface="Britannic Bold" panose="020B0903060703020204" pitchFamily="34" charset="0"/>
              </a:rPr>
              <a:t>Salade de Poulet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CA9B50C-156E-BFEC-B104-C78544504D70}"/>
              </a:ext>
            </a:extLst>
          </p:cNvPr>
          <p:cNvSpPr txBox="1"/>
          <p:nvPr/>
        </p:nvSpPr>
        <p:spPr>
          <a:xfrm>
            <a:off x="8308317" y="4622008"/>
            <a:ext cx="3307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noProof="0" dirty="0">
                <a:solidFill>
                  <a:schemeClr val="bg1"/>
                </a:solidFill>
                <a:latin typeface="Book Antiqua" panose="02040602050305030304" pitchFamily="18" charset="0"/>
              </a:rPr>
              <a:t>C’est un repas de Noel spécial</a:t>
            </a:r>
          </a:p>
        </p:txBody>
      </p:sp>
    </p:spTree>
    <p:extLst>
      <p:ext uri="{BB962C8B-B14F-4D97-AF65-F5344CB8AC3E}">
        <p14:creationId xmlns:p14="http://schemas.microsoft.com/office/powerpoint/2010/main" val="2995030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F65E1-95CB-6844-C9DA-BC158E271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s 10 beneficios de La Papa que desconocías...">
            <a:extLst>
              <a:ext uri="{FF2B5EF4-FFF2-40B4-BE49-F238E27FC236}">
                <a16:creationId xmlns:a16="http://schemas.microsoft.com/office/drawing/2014/main" id="{6971F746-C0F9-BE55-09AA-F107483173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1" t="44104" r="24004" b="3437"/>
          <a:stretch>
            <a:fillRect/>
          </a:stretch>
        </p:blipFill>
        <p:spPr bwMode="auto">
          <a:xfrm>
            <a:off x="8969433" y="-278"/>
            <a:ext cx="3222568" cy="234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nsalada de Pollo Mexicana">
            <a:extLst>
              <a:ext uri="{FF2B5EF4-FFF2-40B4-BE49-F238E27FC236}">
                <a16:creationId xmlns:a16="http://schemas.microsoft.com/office/drawing/2014/main" id="{8B97AF7E-EC69-4A0E-D3C6-15510ADE4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2" t="27128" r="28155" b="16538"/>
          <a:stretch>
            <a:fillRect/>
          </a:stretch>
        </p:blipFill>
        <p:spPr bwMode="auto">
          <a:xfrm>
            <a:off x="6698153" y="0"/>
            <a:ext cx="2861482" cy="23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Qué es peor en exceso: la sal o el azúcar?">
            <a:extLst>
              <a:ext uri="{FF2B5EF4-FFF2-40B4-BE49-F238E27FC236}">
                <a16:creationId xmlns:a16="http://schemas.microsoft.com/office/drawing/2014/main" id="{9344E775-AD02-B5B6-492A-D235690B3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519" y="3845720"/>
            <a:ext cx="2861482" cy="28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ostaza o mayonesa, ¿cuál es más saludable? - ClikiSalud.net | Fundación  Carlos Slim">
            <a:extLst>
              <a:ext uri="{FF2B5EF4-FFF2-40B4-BE49-F238E27FC236}">
                <a16:creationId xmlns:a16="http://schemas.microsoft.com/office/drawing/2014/main" id="{3EEA9719-ECE1-E991-D570-99D741533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8" t="37052" r="27640" b="29985"/>
          <a:stretch>
            <a:fillRect/>
          </a:stretch>
        </p:blipFill>
        <p:spPr bwMode="auto">
          <a:xfrm>
            <a:off x="9559634" y="5868970"/>
            <a:ext cx="2632366" cy="9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6 beneficios de las zanahorias que no conocías | ComeFruta">
            <a:extLst>
              <a:ext uri="{FF2B5EF4-FFF2-40B4-BE49-F238E27FC236}">
                <a16:creationId xmlns:a16="http://schemas.microsoft.com/office/drawing/2014/main" id="{083FBE53-C245-4A0B-C85E-86DFF06CC8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2"/>
          <a:stretch>
            <a:fillRect/>
          </a:stretch>
        </p:blipFill>
        <p:spPr bwMode="auto">
          <a:xfrm>
            <a:off x="6698154" y="2345226"/>
            <a:ext cx="5493846" cy="237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cupera el placer de los guisantes frescos: cómo sacarles partido y cinco  formas originales de ...">
            <a:extLst>
              <a:ext uri="{FF2B5EF4-FFF2-40B4-BE49-F238E27FC236}">
                <a16:creationId xmlns:a16="http://schemas.microsoft.com/office/drawing/2014/main" id="{19BE6CFC-0019-1061-DF6B-9A24C6DAC1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8" b="3475"/>
          <a:stretch>
            <a:fillRect/>
          </a:stretch>
        </p:blipFill>
        <p:spPr bwMode="auto">
          <a:xfrm>
            <a:off x="6698153" y="4720633"/>
            <a:ext cx="2861482" cy="213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 Nación / Los beneficios de consumir manzana verde a diario">
            <a:extLst>
              <a:ext uri="{FF2B5EF4-FFF2-40B4-BE49-F238E27FC236}">
                <a16:creationId xmlns:a16="http://schemas.microsoft.com/office/drawing/2014/main" id="{2E594A5E-79BF-D662-E837-3F97FE804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0" t="8937" r="32965" b="28950"/>
          <a:stretch>
            <a:fillRect/>
          </a:stretch>
        </p:blipFill>
        <p:spPr bwMode="auto">
          <a:xfrm>
            <a:off x="9559635" y="2345225"/>
            <a:ext cx="2632365" cy="237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La cebolla, del campo a la sopa | Fideicomiso de Riesgo Compartido |  Gobierno | gob.mx">
            <a:extLst>
              <a:ext uri="{FF2B5EF4-FFF2-40B4-BE49-F238E27FC236}">
                <a16:creationId xmlns:a16="http://schemas.microsoft.com/office/drawing/2014/main" id="{166C011F-4797-7ABF-E6DD-3C51BFC9F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55"/>
          <a:stretch>
            <a:fillRect/>
          </a:stretch>
        </p:blipFill>
        <p:spPr bwMode="auto">
          <a:xfrm>
            <a:off x="8037736" y="4720630"/>
            <a:ext cx="1521898" cy="213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9CD739A-F234-8C6F-5F41-2A4D9FB16C1D}"/>
              </a:ext>
            </a:extLst>
          </p:cNvPr>
          <p:cNvSpPr/>
          <p:nvPr/>
        </p:nvSpPr>
        <p:spPr>
          <a:xfrm>
            <a:off x="6442746" y="-278"/>
            <a:ext cx="252000" cy="68582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DA48E90-416F-2CB4-D853-82BA47115664}"/>
              </a:ext>
            </a:extLst>
          </p:cNvPr>
          <p:cNvSpPr/>
          <p:nvPr/>
        </p:nvSpPr>
        <p:spPr>
          <a:xfrm>
            <a:off x="6308521" y="-279"/>
            <a:ext cx="94531" cy="685827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9E75EB0-0214-6D65-64AA-AD954D6E6212}"/>
              </a:ext>
            </a:extLst>
          </p:cNvPr>
          <p:cNvSpPr txBox="1"/>
          <p:nvPr/>
        </p:nvSpPr>
        <p:spPr>
          <a:xfrm>
            <a:off x="107516" y="444337"/>
            <a:ext cx="3974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noProof="0" dirty="0">
                <a:latin typeface="Britannic Bold" panose="020B0903060703020204" pitchFamily="34" charset="0"/>
              </a:rPr>
              <a:t>Ingrédient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5B84ABC-89FB-BBB2-1D7A-87EC901E9EA8}"/>
              </a:ext>
            </a:extLst>
          </p:cNvPr>
          <p:cNvSpPr txBox="1"/>
          <p:nvPr/>
        </p:nvSpPr>
        <p:spPr>
          <a:xfrm>
            <a:off x="1231439" y="1610686"/>
            <a:ext cx="4597167" cy="4621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CA" noProof="0" dirty="0">
                <a:latin typeface="Book Antiqua" panose="02040602050305030304" pitchFamily="18" charset="0"/>
              </a:rPr>
              <a:t>4 tasses de pommes de terre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CA" noProof="0" dirty="0">
                <a:latin typeface="Book Antiqua" panose="02040602050305030304" pitchFamily="18" charset="0"/>
              </a:rPr>
              <a:t>2 tasses de carottes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CA" noProof="0" dirty="0">
                <a:latin typeface="Book Antiqua" panose="02040602050305030304" pitchFamily="18" charset="0"/>
              </a:rPr>
              <a:t>1 tasse de petits pois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CA" noProof="0" dirty="0">
                <a:latin typeface="Book Antiqua" panose="02040602050305030304" pitchFamily="18" charset="0"/>
              </a:rPr>
              <a:t>2 cuillères de oignon haché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CA" noProof="0" dirty="0">
                <a:latin typeface="Book Antiqua" panose="02040602050305030304" pitchFamily="18" charset="0"/>
              </a:rPr>
              <a:t>2 tasses de pomme verte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CA" dirty="0">
                <a:latin typeface="Book Antiqua" panose="02040602050305030304" pitchFamily="18" charset="0"/>
              </a:rPr>
              <a:t>4 tasses de poulet émincé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CA" noProof="0" dirty="0">
                <a:latin typeface="Book Antiqua" panose="02040602050305030304" pitchFamily="18" charset="0"/>
              </a:rPr>
              <a:t>Sel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CA" dirty="0">
                <a:latin typeface="Book Antiqua" panose="02040602050305030304" pitchFamily="18" charset="0"/>
              </a:rPr>
              <a:t>2 tasses de mayonnaise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CA" noProof="0" dirty="0">
                <a:latin typeface="Book Antiqua" panose="02040602050305030304" pitchFamily="18" charset="0"/>
              </a:rPr>
              <a:t>½ gousse d’ail hachée finement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CA" dirty="0">
                <a:latin typeface="Book Antiqua" panose="02040602050305030304" pitchFamily="18" charset="0"/>
              </a:rPr>
              <a:t>2 cuillères de </a:t>
            </a:r>
            <a:r>
              <a:rPr lang="fr-FR" dirty="0">
                <a:latin typeface="Book Antiqua" panose="02040602050305030304" pitchFamily="18" charset="0"/>
              </a:rPr>
              <a:t>moutarde de D</a:t>
            </a:r>
            <a:r>
              <a:rPr lang="fr-CA" dirty="0" err="1">
                <a:latin typeface="Book Antiqua" panose="02040602050305030304" pitchFamily="18" charset="0"/>
              </a:rPr>
              <a:t>ijon</a:t>
            </a:r>
            <a:endParaRPr lang="fr-CA" dirty="0">
              <a:latin typeface="Book Antiqua" panose="0204060205030503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CA" dirty="0">
                <a:latin typeface="Book Antiqua" panose="02040602050305030304" pitchFamily="18" charset="0"/>
              </a:rPr>
              <a:t>2 cuillères de cassonade</a:t>
            </a:r>
          </a:p>
        </p:txBody>
      </p:sp>
    </p:spTree>
    <p:extLst>
      <p:ext uri="{BB962C8B-B14F-4D97-AF65-F5344CB8AC3E}">
        <p14:creationId xmlns:p14="http://schemas.microsoft.com/office/powerpoint/2010/main" val="4029508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837B7-6F4B-2872-1DE8-15C37DFBB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Ensalada de papa con zanahoria y huevo">
            <a:extLst>
              <a:ext uri="{FF2B5EF4-FFF2-40B4-BE49-F238E27FC236}">
                <a16:creationId xmlns:a16="http://schemas.microsoft.com/office/drawing/2014/main" id="{C4FB2E02-A8BE-6368-AE66-A80D8C782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1" r="4226" b="15459"/>
          <a:stretch>
            <a:fillRect/>
          </a:stretch>
        </p:blipFill>
        <p:spPr bwMode="auto">
          <a:xfrm>
            <a:off x="6708750" y="4778572"/>
            <a:ext cx="5483249" cy="207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324584F-6525-C32E-D1E2-9425F6C664D4}"/>
              </a:ext>
            </a:extLst>
          </p:cNvPr>
          <p:cNvSpPr/>
          <p:nvPr/>
        </p:nvSpPr>
        <p:spPr>
          <a:xfrm>
            <a:off x="6442746" y="-278"/>
            <a:ext cx="252000" cy="68582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67C2BD8-5A6A-0531-5EED-84F2323D0911}"/>
              </a:ext>
            </a:extLst>
          </p:cNvPr>
          <p:cNvSpPr/>
          <p:nvPr/>
        </p:nvSpPr>
        <p:spPr>
          <a:xfrm>
            <a:off x="6308521" y="-279"/>
            <a:ext cx="94531" cy="685827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8BA3FED-55C8-AB74-BA3E-4EF5C54FD500}"/>
              </a:ext>
            </a:extLst>
          </p:cNvPr>
          <p:cNvSpPr txBox="1"/>
          <p:nvPr/>
        </p:nvSpPr>
        <p:spPr>
          <a:xfrm>
            <a:off x="91755" y="272863"/>
            <a:ext cx="3974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noProof="0" dirty="0">
                <a:latin typeface="Britannic Bold" panose="020B0903060703020204" pitchFamily="34" charset="0"/>
              </a:rPr>
              <a:t>Recette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ECC300-BC45-55A8-24E0-2778FB2A64D0}"/>
              </a:ext>
            </a:extLst>
          </p:cNvPr>
          <p:cNvSpPr txBox="1"/>
          <p:nvPr/>
        </p:nvSpPr>
        <p:spPr>
          <a:xfrm>
            <a:off x="641238" y="1501629"/>
            <a:ext cx="5242242" cy="5037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fr-CA" dirty="0">
                <a:latin typeface="Book Antiqua" panose="02040602050305030304" pitchFamily="18" charset="0"/>
              </a:rPr>
              <a:t>Couper  les pommes de terre et les carottes  en petits cubes.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CA" dirty="0">
                <a:latin typeface="Book Antiqua" panose="02040602050305030304" pitchFamily="18" charset="0"/>
              </a:rPr>
              <a:t>Cuire les carottes avec un peu de sel dans une casserole d’eau bouillante jusqu’à </a:t>
            </a:r>
            <a:r>
              <a:rPr lang="fr-FR" dirty="0">
                <a:latin typeface="Book Antiqua" panose="02040602050305030304" pitchFamily="18" charset="0"/>
              </a:rPr>
              <a:t>ce qu’elles soient tendres mais fermes, puis et réserver.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fr-FR" dirty="0">
                <a:latin typeface="Book Antiqua" panose="02040602050305030304" pitchFamily="18" charset="0"/>
              </a:rPr>
              <a:t>Ensuite, retirer les carottes et ajouter les pommes de terre à la même eau. Les cuire </a:t>
            </a:r>
            <a:r>
              <a:rPr lang="fr-CA" dirty="0">
                <a:latin typeface="Book Antiqua" panose="02040602050305030304" pitchFamily="18" charset="0"/>
              </a:rPr>
              <a:t>jusqu’à </a:t>
            </a:r>
            <a:r>
              <a:rPr lang="fr-FR" dirty="0">
                <a:latin typeface="Book Antiqua" panose="02040602050305030304" pitchFamily="18" charset="0"/>
              </a:rPr>
              <a:t>ce qu’elles soient tendres mais fermes, puis réserver.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fr-FR" dirty="0">
                <a:latin typeface="Book Antiqua" panose="02040602050305030304" pitchFamily="18" charset="0"/>
              </a:rPr>
              <a:t>Après, dans un grand bol, mélanger le poulet, les pommes de terre, les carottes, l’oignon et les petits pois.</a:t>
            </a:r>
            <a:endParaRPr lang="fr-CA" dirty="0">
              <a:latin typeface="Book Antiqua" panose="02040602050305030304" pitchFamily="18" charset="0"/>
            </a:endParaRPr>
          </a:p>
        </p:txBody>
      </p:sp>
      <p:pic>
        <p:nvPicPr>
          <p:cNvPr id="3074" name="Picture 2" descr="Zanahoria en cubos">
            <a:extLst>
              <a:ext uri="{FF2B5EF4-FFF2-40B4-BE49-F238E27FC236}">
                <a16:creationId xmlns:a16="http://schemas.microsoft.com/office/drawing/2014/main" id="{582264D6-FADC-FC1B-A8D6-A4C467793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2" t="32679" r="32728" b="32577"/>
          <a:stretch>
            <a:fillRect/>
          </a:stretch>
        </p:blipFill>
        <p:spPr bwMode="auto">
          <a:xfrm>
            <a:off x="6694745" y="-100668"/>
            <a:ext cx="2786567" cy="294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65.600+ Olla Hirviendo Fotografías de stock, fotos e imágenes libres de  derechos - iStock">
            <a:extLst>
              <a:ext uri="{FF2B5EF4-FFF2-40B4-BE49-F238E27FC236}">
                <a16:creationId xmlns:a16="http://schemas.microsoft.com/office/drawing/2014/main" id="{60F3DB16-1722-8EF9-6836-0FA2EBF0D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45" y="2710687"/>
            <a:ext cx="3126804" cy="207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ebolla Picada 500grs – Salmon Marketplace">
            <a:extLst>
              <a:ext uri="{FF2B5EF4-FFF2-40B4-BE49-F238E27FC236}">
                <a16:creationId xmlns:a16="http://schemas.microsoft.com/office/drawing/2014/main" id="{8D525D88-622F-48F2-9165-3D1DB02CF0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50"/>
          <a:stretch>
            <a:fillRect/>
          </a:stretch>
        </p:blipFill>
        <p:spPr bwMode="auto">
          <a:xfrm>
            <a:off x="9821548" y="2139933"/>
            <a:ext cx="2370451" cy="265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apa cubito – Fresco Vegetales">
            <a:extLst>
              <a:ext uri="{FF2B5EF4-FFF2-40B4-BE49-F238E27FC236}">
                <a16:creationId xmlns:a16="http://schemas.microsoft.com/office/drawing/2014/main" id="{40B821D7-EE67-9A5C-7213-151C959B3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313" y="0"/>
            <a:ext cx="2710687" cy="271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21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AF71D-9264-7EAC-EFE1-EA0A7BD93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DECF52C-F979-96E0-F959-9B408B68D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7" b="97683" l="10000" r="90000">
                        <a14:foregroundMark x1="48148" y1="6821" x2="48148" y2="6821"/>
                        <a14:foregroundMark x1="48241" y1="2445" x2="48241" y2="2445"/>
                        <a14:foregroundMark x1="34167" y1="80566" x2="34167" y2="80566"/>
                        <a14:foregroundMark x1="46667" y1="91506" x2="46667" y2="91506"/>
                        <a14:foregroundMark x1="48889" y1="97683" x2="48889" y2="97683"/>
                        <a14:foregroundMark x1="57130" y1="88546" x2="57130" y2="88546"/>
                        <a14:foregroundMark x1="55926" y1="53539" x2="55926" y2="53539"/>
                        <a14:foregroundMark x1="67778" y1="50965" x2="67778" y2="50965"/>
                        <a14:foregroundMark x1="73333" y1="53797" x2="73333" y2="53797"/>
                        <a14:foregroundMark x1="26204" y1="53282" x2="26204" y2="53282"/>
                        <a14:foregroundMark x1="19537" y1="65894" x2="19537" y2="65894"/>
                        <a14:foregroundMark x1="75185" y1="58172" x2="75185" y2="58172"/>
                        <a14:backgroundMark x1="57130" y1="88803" x2="57130" y2="88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96" t="-1" b="-716"/>
          <a:stretch>
            <a:fillRect/>
          </a:stretch>
        </p:blipFill>
        <p:spPr>
          <a:xfrm flipH="1">
            <a:off x="3253378" y="2869598"/>
            <a:ext cx="3055143" cy="3988401"/>
          </a:xfrm>
          <a:prstGeom prst="rect">
            <a:avLst/>
          </a:prstGeom>
        </p:spPr>
      </p:pic>
      <p:pic>
        <p:nvPicPr>
          <p:cNvPr id="4102" name="Picture 6" descr="Ensalada de gallina o pollo. Receta">
            <a:extLst>
              <a:ext uri="{FF2B5EF4-FFF2-40B4-BE49-F238E27FC236}">
                <a16:creationId xmlns:a16="http://schemas.microsoft.com/office/drawing/2014/main" id="{435CA974-B20D-659F-4A2D-E026D704F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31600" b="25988"/>
          <a:stretch>
            <a:fillRect/>
          </a:stretch>
        </p:blipFill>
        <p:spPr bwMode="auto">
          <a:xfrm>
            <a:off x="6493245" y="3624045"/>
            <a:ext cx="5735484" cy="323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695AD45-7AD1-025D-DB3C-90F8853991AD}"/>
              </a:ext>
            </a:extLst>
          </p:cNvPr>
          <p:cNvSpPr/>
          <p:nvPr/>
        </p:nvSpPr>
        <p:spPr>
          <a:xfrm>
            <a:off x="6442746" y="-278"/>
            <a:ext cx="252000" cy="68582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DA4B26A-93D6-F2F7-1280-406BA03071E6}"/>
              </a:ext>
            </a:extLst>
          </p:cNvPr>
          <p:cNvSpPr/>
          <p:nvPr/>
        </p:nvSpPr>
        <p:spPr>
          <a:xfrm>
            <a:off x="6308521" y="-279"/>
            <a:ext cx="94531" cy="685827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C616DDE-0F30-A37D-82D1-476BA2E1BCFE}"/>
              </a:ext>
            </a:extLst>
          </p:cNvPr>
          <p:cNvSpPr txBox="1"/>
          <p:nvPr/>
        </p:nvSpPr>
        <p:spPr>
          <a:xfrm>
            <a:off x="91755" y="272863"/>
            <a:ext cx="3974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noProof="0" dirty="0">
                <a:latin typeface="Britannic Bold" panose="020B0903060703020204" pitchFamily="34" charset="0"/>
              </a:rPr>
              <a:t>Recette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1C1634-5C57-94E1-04A4-4464F441894C}"/>
              </a:ext>
            </a:extLst>
          </p:cNvPr>
          <p:cNvSpPr txBox="1"/>
          <p:nvPr/>
        </p:nvSpPr>
        <p:spPr>
          <a:xfrm>
            <a:off x="641238" y="1501629"/>
            <a:ext cx="5242242" cy="3375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5"/>
            </a:pPr>
            <a:r>
              <a:rPr lang="fr-CA" dirty="0">
                <a:latin typeface="Book Antiqua" panose="02040602050305030304" pitchFamily="18" charset="0"/>
              </a:rPr>
              <a:t>Dans un petit bol, mélanger la mayonnaise, l’ail, la moutarde de Dijon, la cassonade et le sel au goût.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5"/>
            </a:pPr>
            <a:r>
              <a:rPr lang="fr-CA" dirty="0">
                <a:latin typeface="Book Antiqua" panose="02040602050305030304" pitchFamily="18" charset="0"/>
              </a:rPr>
              <a:t>Couper les pommes vertes en petit cubes.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5"/>
            </a:pPr>
            <a:r>
              <a:rPr lang="fr-CA" dirty="0">
                <a:latin typeface="Book Antiqua" panose="02040602050305030304" pitchFamily="18" charset="0"/>
              </a:rPr>
              <a:t>Ajouter les pommes et la préparation de mayonnaise dans le grand bol et mélanger le tout.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5"/>
            </a:pPr>
            <a:r>
              <a:rPr lang="fr-CA" dirty="0">
                <a:latin typeface="Book Antiqua" panose="02040602050305030304" pitchFamily="18" charset="0"/>
              </a:rPr>
              <a:t>Pour finir, décorer avec du persil.</a:t>
            </a:r>
          </a:p>
        </p:txBody>
      </p:sp>
      <p:pic>
        <p:nvPicPr>
          <p:cNvPr id="4098" name="Picture 2" descr="Conoce cuáles son las diferencias entre mayonesa y aderezo">
            <a:extLst>
              <a:ext uri="{FF2B5EF4-FFF2-40B4-BE49-F238E27FC236}">
                <a16:creationId xmlns:a16="http://schemas.microsoft.com/office/drawing/2014/main" id="{D672C587-42A9-372C-7F8D-D8934856F6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20"/>
          <a:stretch>
            <a:fillRect/>
          </a:stretch>
        </p:blipFill>
        <p:spPr bwMode="auto">
          <a:xfrm>
            <a:off x="6694746" y="-279"/>
            <a:ext cx="2793203" cy="368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nzanas en dados congeladas">
            <a:extLst>
              <a:ext uri="{FF2B5EF4-FFF2-40B4-BE49-F238E27FC236}">
                <a16:creationId xmlns:a16="http://schemas.microsoft.com/office/drawing/2014/main" id="{95B9B50E-693D-60DA-8027-BC751A46D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6" r="21402"/>
          <a:stretch>
            <a:fillRect/>
          </a:stretch>
        </p:blipFill>
        <p:spPr bwMode="auto">
          <a:xfrm>
            <a:off x="9188197" y="-70033"/>
            <a:ext cx="3006579" cy="375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389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20F5F-9FD1-53EE-3691-6F53DF3DB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61C64EE-219D-397A-F77E-739B3F5CDE04}"/>
              </a:ext>
            </a:extLst>
          </p:cNvPr>
          <p:cNvSpPr txBox="1"/>
          <p:nvPr/>
        </p:nvSpPr>
        <p:spPr>
          <a:xfrm>
            <a:off x="6479097" y="745518"/>
            <a:ext cx="4932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latin typeface="Britannic Bold" panose="020B0903060703020204" pitchFamily="34" charset="0"/>
              </a:rPr>
              <a:t>Bon pour la santé</a:t>
            </a:r>
            <a:endParaRPr lang="fr-CA" sz="4000" noProof="0" dirty="0">
              <a:latin typeface="Britannic Bold" panose="020B0903060703020204" pitchFamily="34" charset="0"/>
            </a:endParaRPr>
          </a:p>
        </p:txBody>
      </p:sp>
      <p:pic>
        <p:nvPicPr>
          <p:cNvPr id="5122" name="Picture 2" descr="Venezuelan Shredded Beef (Pabellon Criollo)">
            <a:extLst>
              <a:ext uri="{FF2B5EF4-FFF2-40B4-BE49-F238E27FC236}">
                <a16:creationId xmlns:a16="http://schemas.microsoft.com/office/drawing/2014/main" id="{57A882F3-3ADD-E9EA-D721-9360E7203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5" t="25479" r="20910" b="20441"/>
          <a:stretch>
            <a:fillRect/>
          </a:stretch>
        </p:blipFill>
        <p:spPr bwMode="auto">
          <a:xfrm>
            <a:off x="-6828" y="1799503"/>
            <a:ext cx="5301842" cy="368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JUGO SURTIDO DE FRUTAS PERUANO | FACIL Y NUTRITIVO">
            <a:extLst>
              <a:ext uri="{FF2B5EF4-FFF2-40B4-BE49-F238E27FC236}">
                <a16:creationId xmlns:a16="http://schemas.microsoft.com/office/drawing/2014/main" id="{600A2F53-1F12-C702-695A-C919784B9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434" r="1071" b="14668"/>
          <a:stretch>
            <a:fillRect/>
          </a:stretch>
        </p:blipFill>
        <p:spPr bwMode="auto">
          <a:xfrm>
            <a:off x="-75501" y="-78948"/>
            <a:ext cx="5380757" cy="210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merican Consumers Embrace the Arepa - The Food Institute">
            <a:extLst>
              <a:ext uri="{FF2B5EF4-FFF2-40B4-BE49-F238E27FC236}">
                <a16:creationId xmlns:a16="http://schemas.microsoft.com/office/drawing/2014/main" id="{71E387C8-DC03-EBCF-5913-23C7211498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2" t="12376" b="22407"/>
          <a:stretch>
            <a:fillRect/>
          </a:stretch>
        </p:blipFill>
        <p:spPr bwMode="auto">
          <a:xfrm>
            <a:off x="-6829" y="4759200"/>
            <a:ext cx="5301843" cy="2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CF403A26-D9A7-6693-2980-5561B0DF00B4}"/>
              </a:ext>
            </a:extLst>
          </p:cNvPr>
          <p:cNvGrpSpPr/>
          <p:nvPr/>
        </p:nvGrpSpPr>
        <p:grpSpPr>
          <a:xfrm>
            <a:off x="5293453" y="-278"/>
            <a:ext cx="411063" cy="6858556"/>
            <a:chOff x="5301842" y="-278"/>
            <a:chExt cx="411063" cy="6858556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EDC59AEC-4579-1566-CE55-CF5A1D6FAC83}"/>
                </a:ext>
              </a:extLst>
            </p:cNvPr>
            <p:cNvSpPr/>
            <p:nvPr/>
          </p:nvSpPr>
          <p:spPr>
            <a:xfrm>
              <a:off x="5301842" y="0"/>
              <a:ext cx="137021" cy="685827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noProof="0" dirty="0"/>
            </a:p>
          </p:txBody>
        </p:sp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D09558F-5D8F-6F14-8067-B583B9EA6CFB}"/>
                </a:ext>
              </a:extLst>
            </p:cNvPr>
            <p:cNvSpPr/>
            <p:nvPr/>
          </p:nvSpPr>
          <p:spPr>
            <a:xfrm>
              <a:off x="5438863" y="-278"/>
              <a:ext cx="137021" cy="685827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noProof="0" dirty="0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6377E88-555B-87FB-2D4B-312895505863}"/>
                </a:ext>
              </a:extLst>
            </p:cNvPr>
            <p:cNvSpPr/>
            <p:nvPr/>
          </p:nvSpPr>
          <p:spPr>
            <a:xfrm>
              <a:off x="5575884" y="0"/>
              <a:ext cx="137021" cy="68582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noProof="0" dirty="0"/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15F0ED6-C821-FF66-CF29-5A969F9FD9C5}"/>
              </a:ext>
            </a:extLst>
          </p:cNvPr>
          <p:cNvSpPr txBox="1"/>
          <p:nvPr/>
        </p:nvSpPr>
        <p:spPr>
          <a:xfrm>
            <a:off x="6277760" y="2130870"/>
            <a:ext cx="5340991" cy="2959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1" dirty="0">
                <a:latin typeface="Book Antiqua" panose="02040602050305030304" pitchFamily="18" charset="0"/>
              </a:rPr>
              <a:t>Grains: </a:t>
            </a:r>
            <a:r>
              <a:rPr lang="fr-FR" dirty="0">
                <a:latin typeface="Book Antiqua" panose="02040602050305030304" pitchFamily="18" charset="0"/>
              </a:rPr>
              <a:t>Donnent de l’énergie et aident la digestion.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dirty="0">
              <a:latin typeface="Book Antiqua" panose="0204060205030503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1" dirty="0">
                <a:latin typeface="Book Antiqua" panose="02040602050305030304" pitchFamily="18" charset="0"/>
              </a:rPr>
              <a:t>Fruits: </a:t>
            </a:r>
            <a:r>
              <a:rPr lang="fr-FR" dirty="0">
                <a:latin typeface="Book Antiqua" panose="02040602050305030304" pitchFamily="18" charset="0"/>
              </a:rPr>
              <a:t>Apportent des vitamines pour rester en bonne santé.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dirty="0">
              <a:latin typeface="Book Antiqua" panose="0204060205030503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1" dirty="0">
                <a:latin typeface="Book Antiqua" panose="02040602050305030304" pitchFamily="18" charset="0"/>
              </a:rPr>
              <a:t>Protéine animale: </a:t>
            </a:r>
            <a:r>
              <a:rPr lang="fr-FR" dirty="0">
                <a:latin typeface="Book Antiqua" panose="02040602050305030304" pitchFamily="18" charset="0"/>
              </a:rPr>
              <a:t>aide à renforcer les muscles.</a:t>
            </a:r>
            <a:endParaRPr lang="es-ES" dirty="0">
              <a:latin typeface="Book Antiqua" panose="02040602050305030304" pitchFamily="18" charset="0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EA50DD7E-571A-D582-74F1-8141E179A958}"/>
              </a:ext>
            </a:extLst>
          </p:cNvPr>
          <p:cNvGrpSpPr/>
          <p:nvPr/>
        </p:nvGrpSpPr>
        <p:grpSpPr>
          <a:xfrm>
            <a:off x="5462984" y="2157993"/>
            <a:ext cx="72000" cy="2541735"/>
            <a:chOff x="7657051" y="4977990"/>
            <a:chExt cx="72000" cy="2541735"/>
          </a:xfrm>
          <a:solidFill>
            <a:schemeClr val="bg1"/>
          </a:solidFill>
        </p:grpSpPr>
        <p:sp>
          <p:nvSpPr>
            <p:cNvPr id="22" name="Estrella: 5 puntas 21">
              <a:extLst>
                <a:ext uri="{FF2B5EF4-FFF2-40B4-BE49-F238E27FC236}">
                  <a16:creationId xmlns:a16="http://schemas.microsoft.com/office/drawing/2014/main" id="{F9D279FE-567D-80FD-B1ED-8F7286E142F5}"/>
                </a:ext>
              </a:extLst>
            </p:cNvPr>
            <p:cNvSpPr/>
            <p:nvPr/>
          </p:nvSpPr>
          <p:spPr>
            <a:xfrm>
              <a:off x="7657051" y="5318850"/>
              <a:ext cx="72000" cy="72000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Estrella: 5 puntas 22">
              <a:extLst>
                <a:ext uri="{FF2B5EF4-FFF2-40B4-BE49-F238E27FC236}">
                  <a16:creationId xmlns:a16="http://schemas.microsoft.com/office/drawing/2014/main" id="{0B202D5F-E245-B8A7-6758-C6A0407C26DA}"/>
                </a:ext>
              </a:extLst>
            </p:cNvPr>
            <p:cNvSpPr/>
            <p:nvPr/>
          </p:nvSpPr>
          <p:spPr>
            <a:xfrm>
              <a:off x="7657051" y="5694491"/>
              <a:ext cx="72000" cy="72000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Estrella: 5 puntas 23">
              <a:extLst>
                <a:ext uri="{FF2B5EF4-FFF2-40B4-BE49-F238E27FC236}">
                  <a16:creationId xmlns:a16="http://schemas.microsoft.com/office/drawing/2014/main" id="{18A22DFE-BEE5-3E18-1477-FF74B9BA556D}"/>
                </a:ext>
              </a:extLst>
            </p:cNvPr>
            <p:cNvSpPr/>
            <p:nvPr/>
          </p:nvSpPr>
          <p:spPr>
            <a:xfrm>
              <a:off x="7657051" y="6051514"/>
              <a:ext cx="72000" cy="72000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Estrella: 5 puntas 24">
              <a:extLst>
                <a:ext uri="{FF2B5EF4-FFF2-40B4-BE49-F238E27FC236}">
                  <a16:creationId xmlns:a16="http://schemas.microsoft.com/office/drawing/2014/main" id="{44D2BE0A-19DE-80A6-367A-F4EAAC215273}"/>
                </a:ext>
              </a:extLst>
            </p:cNvPr>
            <p:cNvSpPr/>
            <p:nvPr/>
          </p:nvSpPr>
          <p:spPr>
            <a:xfrm>
              <a:off x="7657051" y="4977990"/>
              <a:ext cx="72000" cy="72000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Estrella: 5 puntas 25">
              <a:extLst>
                <a:ext uri="{FF2B5EF4-FFF2-40B4-BE49-F238E27FC236}">
                  <a16:creationId xmlns:a16="http://schemas.microsoft.com/office/drawing/2014/main" id="{9CCAAF6C-C5BC-ED10-2FE0-088C1620195F}"/>
                </a:ext>
              </a:extLst>
            </p:cNvPr>
            <p:cNvSpPr/>
            <p:nvPr/>
          </p:nvSpPr>
          <p:spPr>
            <a:xfrm>
              <a:off x="7657051" y="6423171"/>
              <a:ext cx="72000" cy="72000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Estrella: 5 puntas 26">
              <a:extLst>
                <a:ext uri="{FF2B5EF4-FFF2-40B4-BE49-F238E27FC236}">
                  <a16:creationId xmlns:a16="http://schemas.microsoft.com/office/drawing/2014/main" id="{6167D113-5F52-F9E7-3340-497277642EC2}"/>
                </a:ext>
              </a:extLst>
            </p:cNvPr>
            <p:cNvSpPr/>
            <p:nvPr/>
          </p:nvSpPr>
          <p:spPr>
            <a:xfrm>
              <a:off x="7657051" y="6752791"/>
              <a:ext cx="72000" cy="72000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Estrella: 5 puntas 27">
              <a:extLst>
                <a:ext uri="{FF2B5EF4-FFF2-40B4-BE49-F238E27FC236}">
                  <a16:creationId xmlns:a16="http://schemas.microsoft.com/office/drawing/2014/main" id="{D61044DC-15F7-3470-AB06-5747E3599630}"/>
                </a:ext>
              </a:extLst>
            </p:cNvPr>
            <p:cNvSpPr/>
            <p:nvPr/>
          </p:nvSpPr>
          <p:spPr>
            <a:xfrm>
              <a:off x="7657051" y="7447725"/>
              <a:ext cx="72000" cy="72000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Estrella: 5 puntas 28">
              <a:extLst>
                <a:ext uri="{FF2B5EF4-FFF2-40B4-BE49-F238E27FC236}">
                  <a16:creationId xmlns:a16="http://schemas.microsoft.com/office/drawing/2014/main" id="{FA55265C-B635-AA6B-C0C9-9FB36181FB77}"/>
                </a:ext>
              </a:extLst>
            </p:cNvPr>
            <p:cNvSpPr/>
            <p:nvPr/>
          </p:nvSpPr>
          <p:spPr>
            <a:xfrm>
              <a:off x="7657051" y="7100258"/>
              <a:ext cx="72000" cy="72000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319970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245</Words>
  <Application>Microsoft Office PowerPoint</Application>
  <PresentationFormat>Panorámica</PresentationFormat>
  <Paragraphs>30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Book Antiqua</vt:lpstr>
      <vt:lpstr>Britannic Bold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indatech</dc:creator>
  <cp:lastModifiedBy>indatech</cp:lastModifiedBy>
  <cp:revision>3</cp:revision>
  <dcterms:created xsi:type="dcterms:W3CDTF">2025-11-10T17:59:10Z</dcterms:created>
  <dcterms:modified xsi:type="dcterms:W3CDTF">2025-11-10T22:54:20Z</dcterms:modified>
</cp:coreProperties>
</file>