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83" r:id="rId6"/>
    <p:sldId id="284" r:id="rId7"/>
    <p:sldId id="285" r:id="rId8"/>
    <p:sldId id="286" r:id="rId9"/>
    <p:sldId id="287" r:id="rId10"/>
    <p:sldId id="288" r:id="rId11"/>
    <p:sldId id="261" r:id="rId12"/>
    <p:sldId id="289" r:id="rId13"/>
    <p:sldId id="290" r:id="rId14"/>
    <p:sldId id="291" r:id="rId15"/>
  </p:sldIdLst>
  <p:sldSz cx="9144000" cy="5143500" type="screen16x9"/>
  <p:notesSz cx="6858000" cy="9144000"/>
  <p:embeddedFontLst>
    <p:embeddedFont>
      <p:font typeface="Barlow Light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otype Corsiva" panose="03010101010201010101" pitchFamily="66" charset="0"/>
      <p:italic r:id="rId25"/>
    </p:embeddedFont>
    <p:embeddedFont>
      <p:font typeface="Miriam Libre" panose="020B0604020202020204" charset="-79"/>
      <p:regular r:id="rId26"/>
      <p:bold r:id="rId27"/>
    </p:embeddedFont>
    <p:embeddedFont>
      <p:font typeface="Work Sans" panose="020B0604020202020204" charset="0"/>
      <p:regular r:id="rId28"/>
      <p:bold r:id="rId29"/>
      <p:italic r:id="rId30"/>
      <p:boldItalic r:id="rId31"/>
    </p:embeddedFont>
    <p:embeddedFont>
      <p:font typeface="Barlow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1EB244-DFB0-4992-9DA5-529B2A45CE42}">
  <a:tblStyle styleId="{041EB244-DFB0-4992-9DA5-529B2A45CE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49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181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888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52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75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982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5716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576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76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63" name="Google Shape;63;p4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sz="7200" b="1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4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Google Shape;65;p4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Google Shape;66;p4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Google Shape;79;p4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ctrTitle"/>
          </p:nvPr>
        </p:nvSpPr>
        <p:spPr>
          <a:xfrm>
            <a:off x="1953825" y="1654473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Monotype Corsiva" panose="03010101010201010101" pitchFamily="66" charset="0"/>
              </a:rPr>
              <a:t>“</a:t>
            </a:r>
            <a:r>
              <a:rPr lang="ru-RU" b="1" dirty="0" smtClean="0">
                <a:latin typeface="Monotype Corsiva" panose="03010101010201010101" pitchFamily="66" charset="0"/>
              </a:rPr>
              <a:t>ЦИФРОВОЙ ПОРТФЕЛЬ  УЧИТЕЛЯ</a:t>
            </a:r>
            <a:r>
              <a:rPr lang="en-US" b="1" dirty="0" smtClean="0">
                <a:latin typeface="Monotype Corsiva" panose="03010101010201010101" pitchFamily="66" charset="0"/>
              </a:rPr>
              <a:t>”</a:t>
            </a:r>
            <a:endParaRPr b="1" dirty="0">
              <a:latin typeface="Monotype Corsiva" panose="03010101010201010101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1371" y="506027"/>
            <a:ext cx="218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ВЕБИНАР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798" y="4580876"/>
            <a:ext cx="2405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anose="03010101010201010101" pitchFamily="66" charset="0"/>
              </a:rPr>
              <a:t>15 ИЮЛЯ 2020 ГОДА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5455" y="4163627"/>
            <a:ext cx="4243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Monotype Corsiva" panose="03010101010201010101" pitchFamily="66" charset="0"/>
              </a:rPr>
              <a:t>@ </a:t>
            </a:r>
            <a:r>
              <a:rPr lang="ru-RU" sz="2800" b="1" dirty="0" smtClean="0">
                <a:latin typeface="Monotype Corsiva" panose="03010101010201010101" pitchFamily="66" charset="0"/>
              </a:rPr>
              <a:t>ЕЛЕНА ТЕРЕШКОВА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"/>
          <p:cNvSpPr/>
          <p:nvPr/>
        </p:nvSpPr>
        <p:spPr>
          <a:xfrm>
            <a:off x="3879542" y="725225"/>
            <a:ext cx="4621407" cy="3742732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A5B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dirty="0"/>
          </a:p>
        </p:txBody>
      </p:sp>
      <p:sp>
        <p:nvSpPr>
          <p:cNvPr id="478" name="Google Shape;478;p35"/>
          <p:cNvSpPr txBox="1">
            <a:spLocks noGrp="1"/>
          </p:cNvSpPr>
          <p:nvPr>
            <p:ph type="body" idx="4294967295"/>
          </p:nvPr>
        </p:nvSpPr>
        <p:spPr>
          <a:xfrm>
            <a:off x="1" y="115410"/>
            <a:ext cx="3009529" cy="4607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latin typeface="Monotype Corsiva" panose="03010101010201010101" pitchFamily="66" charset="0"/>
              </a:rPr>
              <a:t>Редактор </a:t>
            </a:r>
            <a:r>
              <a:rPr lang="ru-RU" sz="2200" b="1" dirty="0" smtClean="0">
                <a:latin typeface="Monotype Corsiva" panose="03010101010201010101" pitchFamily="66" charset="0"/>
              </a:rPr>
              <a:t>интерфейса</a:t>
            </a:r>
            <a:endParaRPr lang="ru-RU" sz="2200" b="1" dirty="0" smtClean="0">
              <a:latin typeface="Monotype Corsiva" panose="03010101010201010101" pitchFamily="66" charset="0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Monotype Corsiva" panose="03010101010201010101" pitchFamily="66" charset="0"/>
              </a:rPr>
              <a:t>Можно </a:t>
            </a:r>
            <a:r>
              <a:rPr lang="ru-RU" sz="2200" b="1" dirty="0" smtClean="0">
                <a:latin typeface="Monotype Corsiva" panose="03010101010201010101" pitchFamily="66" charset="0"/>
              </a:rPr>
              <a:t>добавлять ссылки, текст, видео, документы,  </a:t>
            </a:r>
            <a:r>
              <a:rPr lang="ru-RU" sz="2200" b="1" dirty="0" smtClean="0">
                <a:latin typeface="Monotype Corsiva" panose="03010101010201010101" pitchFamily="66" charset="0"/>
              </a:rPr>
              <a:t>изображения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latin typeface="Monotype Corsiva" panose="03010101010201010101" pitchFamily="66" charset="0"/>
              </a:rPr>
              <a:t>Есть редактор </a:t>
            </a:r>
            <a:r>
              <a:rPr lang="ru-RU" sz="2200" b="1" dirty="0" smtClean="0">
                <a:latin typeface="Monotype Corsiva" panose="03010101010201010101" pitchFamily="66" charset="0"/>
              </a:rPr>
              <a:t>текста</a:t>
            </a:r>
            <a:endParaRPr lang="en-US" sz="2200" b="1" dirty="0" smtClean="0">
              <a:latin typeface="Monotype Corsiva" panose="03010101010201010101" pitchFamily="66" charset="0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Monotype Corsiva" panose="03010101010201010101" pitchFamily="66" charset="0"/>
              </a:rPr>
              <a:t>Материалы можно встраивать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Monotype Corsiva" panose="03010101010201010101" pitchFamily="66" charset="0"/>
              </a:rPr>
              <a:t>Совместная </a:t>
            </a:r>
            <a:r>
              <a:rPr lang="ru-RU" sz="2200" b="1" dirty="0" smtClean="0">
                <a:latin typeface="Monotype Corsiva" panose="03010101010201010101" pitchFamily="66" charset="0"/>
              </a:rPr>
              <a:t>работа без регистрации по ссылке</a:t>
            </a:r>
            <a:endParaRPr lang="en-US" sz="2200" b="1" dirty="0" smtClean="0">
              <a:latin typeface="Monotype Corsiva" panose="03010101010201010101" pitchFamily="66" charset="0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Monotype Corsiva" panose="03010101010201010101" pitchFamily="66" charset="0"/>
              </a:rPr>
              <a:t>Полноценный блог или сайт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Monotype Corsiva" panose="03010101010201010101" pitchFamily="66" charset="0"/>
              </a:rPr>
              <a:t>Есть обучение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</a:pPr>
            <a:endParaRPr sz="2200" b="1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5378" y="1167976"/>
            <a:ext cx="2186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Google-blogger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29" y="1963593"/>
            <a:ext cx="2031338" cy="971782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10" y="2557947"/>
            <a:ext cx="1999031" cy="100121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371315" y="1684955"/>
            <a:ext cx="198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Google-sites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03134" y="4754534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@ </a:t>
            </a:r>
            <a:r>
              <a:rPr lang="ru-RU" b="1" dirty="0">
                <a:latin typeface="Monotype Corsiva" panose="03010101010201010101" pitchFamily="66" charset="0"/>
              </a:rPr>
              <a:t>Елена Терешкова</a:t>
            </a:r>
          </a:p>
        </p:txBody>
      </p:sp>
    </p:spTree>
    <p:extLst>
      <p:ext uri="{BB962C8B-B14F-4D97-AF65-F5344CB8AC3E}">
        <p14:creationId xmlns:p14="http://schemas.microsoft.com/office/powerpoint/2010/main" val="1929339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>
            <a:spLocks noGrp="1"/>
          </p:cNvSpPr>
          <p:nvPr>
            <p:ph type="body" idx="1"/>
          </p:nvPr>
        </p:nvSpPr>
        <p:spPr>
          <a:xfrm>
            <a:off x="2423605" y="646773"/>
            <a:ext cx="4261280" cy="19444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b="1" i="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Плюсы и минусы платформ для создания цифрового портфеля учителя</a:t>
            </a:r>
            <a:endParaRPr sz="3200" b="1" i="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275" name="Google Shape;275;p18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752078" y="3083095"/>
            <a:ext cx="3773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Работа в группах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(5 минут)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Monotype Corsiva" panose="03010101010201010101" pitchFamily="66" charset="0"/>
              </a:rPr>
              <a:t>Обсуждени</a:t>
            </a:r>
            <a:r>
              <a:rPr lang="ru-RU" sz="2000" b="1" dirty="0">
                <a:latin typeface="Monotype Corsiva" panose="03010101010201010101" pitchFamily="66" charset="0"/>
              </a:rPr>
              <a:t>е</a:t>
            </a:r>
            <a:r>
              <a:rPr lang="ru-RU" sz="2000" b="1" dirty="0" smtClean="0">
                <a:latin typeface="Monotype Corsiva" panose="03010101010201010101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Monotype Corsiva" panose="03010101010201010101" pitchFamily="66" charset="0"/>
              </a:rPr>
              <a:t>Запись на онлайн-доске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Monotype Corsiva" panose="03010101010201010101" pitchFamily="66" charset="0"/>
              </a:rPr>
              <a:t>Выступление от </a:t>
            </a:r>
            <a:r>
              <a:rPr lang="ru-RU" sz="2000" b="1" dirty="0">
                <a:latin typeface="Monotype Corsiva" panose="03010101010201010101" pitchFamily="66" charset="0"/>
              </a:rPr>
              <a:t>г</a:t>
            </a:r>
            <a:r>
              <a:rPr lang="ru-RU" sz="2000" b="1" dirty="0" smtClean="0">
                <a:latin typeface="Monotype Corsiva" panose="03010101010201010101" pitchFamily="66" charset="0"/>
              </a:rPr>
              <a:t>руппы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grpSp>
        <p:nvGrpSpPr>
          <p:cNvPr id="5" name="Google Shape;530;p39"/>
          <p:cNvGrpSpPr/>
          <p:nvPr/>
        </p:nvGrpSpPr>
        <p:grpSpPr>
          <a:xfrm rot="5400000">
            <a:off x="-91041" y="3677215"/>
            <a:ext cx="1362282" cy="1180199"/>
            <a:chOff x="3305175" y="4144963"/>
            <a:chExt cx="2149388" cy="1862100"/>
          </a:xfrm>
        </p:grpSpPr>
        <p:sp>
          <p:nvSpPr>
            <p:cNvPr id="6" name="Google Shape;531;p39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532;p39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533;p39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534;p39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535;p39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536;p39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537;p39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38;p39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39;p39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554;p39"/>
          <p:cNvGrpSpPr/>
          <p:nvPr/>
        </p:nvGrpSpPr>
        <p:grpSpPr>
          <a:xfrm rot="10800000">
            <a:off x="7187164" y="225161"/>
            <a:ext cx="1488099" cy="1438821"/>
            <a:chOff x="6545263" y="855663"/>
            <a:chExt cx="2347900" cy="2270150"/>
          </a:xfrm>
        </p:grpSpPr>
        <p:sp>
          <p:nvSpPr>
            <p:cNvPr id="16" name="Google Shape;555;p39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56;p39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557;p39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58;p39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59;p39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60;p39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561;p39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562;p39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563;p39"/>
            <p:cNvSpPr/>
            <p:nvPr/>
          </p:nvSpPr>
          <p:spPr>
            <a:xfrm>
              <a:off x="8234363" y="2009775"/>
              <a:ext cx="658800" cy="54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564;p39"/>
            <p:cNvSpPr/>
            <p:nvPr/>
          </p:nvSpPr>
          <p:spPr>
            <a:xfrm>
              <a:off x="8320088" y="2133600"/>
              <a:ext cx="27000" cy="3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565;p39"/>
            <p:cNvSpPr/>
            <p:nvPr/>
          </p:nvSpPr>
          <p:spPr>
            <a:xfrm>
              <a:off x="8389938" y="2620963"/>
              <a:ext cx="81000" cy="4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66;p39"/>
            <p:cNvSpPr/>
            <p:nvPr/>
          </p:nvSpPr>
          <p:spPr>
            <a:xfrm>
              <a:off x="8518525" y="2620963"/>
              <a:ext cx="58800" cy="25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567;p39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684885" y="4794566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@ </a:t>
            </a:r>
            <a:r>
              <a:rPr lang="ru-RU" b="1" dirty="0">
                <a:latin typeface="Monotype Corsiva" panose="03010101010201010101" pitchFamily="66" charset="0"/>
              </a:rPr>
              <a:t>Елена Терешкова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124289" y="0"/>
            <a:ext cx="5894772" cy="9044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ЦИФРОВОЙ ПОРТФЕЛЬ УЧИТЕЛЯ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249"/>
            <a:ext cx="1676190" cy="1180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027" y="1118586"/>
            <a:ext cx="51756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Monotype Corsiva" panose="03010101010201010101" pitchFamily="66" charset="0"/>
              </a:rPr>
              <a:t>Что такое цифровой портфель учителя?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Monotype Corsiva" panose="03010101010201010101" pitchFamily="66" charset="0"/>
              </a:rPr>
              <a:t>Что можно положить в цифровой портфель учителя?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Monotype Corsiva" panose="03010101010201010101" pitchFamily="66" charset="0"/>
              </a:rPr>
              <a:t>Как и где можно использовать цифровой портфель учителя?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2226" y="4769424"/>
            <a:ext cx="2059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Monotype Corsiva" panose="03010101010201010101" pitchFamily="66" charset="0"/>
              </a:rPr>
              <a:t>@ </a:t>
            </a:r>
            <a:r>
              <a:rPr lang="ru-RU" b="1" dirty="0" smtClean="0">
                <a:latin typeface="Monotype Corsiva" panose="03010101010201010101" pitchFamily="66" charset="0"/>
              </a:rPr>
              <a:t>Елена Терешкова</a:t>
            </a:r>
            <a:endParaRPr lang="ru-RU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83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124289" y="0"/>
            <a:ext cx="5894772" cy="9044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ЦИФРОВОЙ ПОРТФЕЛЬ УЧИТЕЛЯ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249"/>
            <a:ext cx="1676190" cy="1180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027" y="1118586"/>
            <a:ext cx="5175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Monotype Corsiva" panose="03010101010201010101" pitchFamily="66" charset="0"/>
              </a:rPr>
              <a:t>Какой из ресурсов для создания цифрового портфеля понравился Вам больше всего???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2226" y="4769424"/>
            <a:ext cx="2059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Monotype Corsiva" panose="03010101010201010101" pitchFamily="66" charset="0"/>
              </a:rPr>
              <a:t>@ </a:t>
            </a:r>
            <a:r>
              <a:rPr lang="ru-RU" b="1" dirty="0" smtClean="0">
                <a:latin typeface="Monotype Corsiva" panose="03010101010201010101" pitchFamily="66" charset="0"/>
              </a:rPr>
              <a:t>Елена Терешкова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0326" y="2935375"/>
            <a:ext cx="3453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ГОЛОСОВАНИЕ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ОБРАТНАЯ СВЯЗЬ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62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ctrTitle"/>
          </p:nvPr>
        </p:nvSpPr>
        <p:spPr>
          <a:xfrm>
            <a:off x="1953825" y="1654473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Monotype Corsiva" panose="03010101010201010101" pitchFamily="66" charset="0"/>
              </a:rPr>
              <a:t>“</a:t>
            </a:r>
            <a:r>
              <a:rPr lang="ru-RU" b="1" dirty="0" smtClean="0">
                <a:latin typeface="Monotype Corsiva" panose="03010101010201010101" pitchFamily="66" charset="0"/>
              </a:rPr>
              <a:t>ЦИФРОВОЙ ПОРТФЕЛЬ  УЧИТЕЛЯ</a:t>
            </a:r>
            <a:r>
              <a:rPr lang="en-US" b="1" dirty="0" smtClean="0">
                <a:latin typeface="Monotype Corsiva" panose="03010101010201010101" pitchFamily="66" charset="0"/>
              </a:rPr>
              <a:t>”</a:t>
            </a:r>
            <a:endParaRPr b="1" dirty="0">
              <a:latin typeface="Monotype Corsiva" panose="03010101010201010101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1371" y="506027"/>
            <a:ext cx="218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ВЕБИНАР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798" y="4580876"/>
            <a:ext cx="2405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anose="03010101010201010101" pitchFamily="66" charset="0"/>
              </a:rPr>
              <a:t>15 ИЮЛЯ 2020 ГОДА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5455" y="4163627"/>
            <a:ext cx="4243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Monotype Corsiva" panose="03010101010201010101" pitchFamily="66" charset="0"/>
              </a:rPr>
              <a:t>@ </a:t>
            </a:r>
            <a:r>
              <a:rPr lang="ru-RU" sz="2800" b="1" dirty="0" smtClean="0">
                <a:latin typeface="Monotype Corsiva" panose="03010101010201010101" pitchFamily="66" charset="0"/>
              </a:rPr>
              <a:t>ЕЛЕНА ТЕРЕШКОВА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3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124289" y="0"/>
            <a:ext cx="5894772" cy="9044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ЦИФРОВОЙ ПОРТФЕЛЬ УЧИТЕЛЯ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249"/>
            <a:ext cx="1676190" cy="1180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027" y="1118586"/>
            <a:ext cx="51756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Monotype Corsiva" panose="03010101010201010101" pitchFamily="66" charset="0"/>
              </a:rPr>
              <a:t>Что такое цифровой портфель учителя?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Monotype Corsiva" panose="03010101010201010101" pitchFamily="66" charset="0"/>
              </a:rPr>
              <a:t>Что можно положить в цифровой портфель учителя?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Monotype Corsiva" panose="03010101010201010101" pitchFamily="66" charset="0"/>
              </a:rPr>
              <a:t>Как и где можно использовать цифровой портфель учителя?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2226" y="4769424"/>
            <a:ext cx="2059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Monotype Corsiva" panose="03010101010201010101" pitchFamily="66" charset="0"/>
              </a:rPr>
              <a:t>@ </a:t>
            </a:r>
            <a:r>
              <a:rPr lang="ru-RU" b="1" dirty="0" smtClean="0">
                <a:latin typeface="Monotype Corsiva" panose="03010101010201010101" pitchFamily="66" charset="0"/>
              </a:rPr>
              <a:t>Елена Терешкова</a:t>
            </a:r>
            <a:endParaRPr lang="ru-RU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6218049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ЦИФРОВОЙ ПОРТФЕЛЬ УЧИТЕЛЯ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75460" y="594803"/>
            <a:ext cx="5961356" cy="3994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-это </a:t>
            </a:r>
            <a:r>
              <a:rPr lang="ru-RU" sz="2800" b="1" dirty="0" smtClean="0">
                <a:latin typeface="Monotype Corsiva" panose="03010101010201010101" pitchFamily="66" charset="0"/>
              </a:rPr>
              <a:t>способ накопления, фиксирования и оценки педагогических наработок и достижений учителя, регламентирующих профессиональную деятельность и оптимизирующих образовательный </a:t>
            </a:r>
            <a:r>
              <a:rPr lang="ru-RU" sz="2800" b="1" dirty="0" smtClean="0">
                <a:latin typeface="Monotype Corsiva" panose="03010101010201010101" pitchFamily="66" charset="0"/>
              </a:rPr>
              <a:t>процесс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-индивидуальная информационно-              образовательная </a:t>
            </a:r>
            <a:r>
              <a:rPr lang="ru-RU" sz="2800" b="1" dirty="0">
                <a:latin typeface="Monotype Corsiva" panose="03010101010201010101" pitchFamily="66" charset="0"/>
              </a:rPr>
              <a:t>среда</a:t>
            </a:r>
            <a:endParaRPr sz="2800" b="1" dirty="0">
              <a:latin typeface="Monotype Corsiva" panose="03010101010201010101" pitchFamily="66" charset="0"/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6289070" y="4764260"/>
            <a:ext cx="1572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@ </a:t>
            </a:r>
            <a:r>
              <a:rPr lang="ru-RU" b="1" dirty="0">
                <a:latin typeface="Monotype Corsiva" panose="03010101010201010101" pitchFamily="66" charset="0"/>
              </a:rPr>
              <a:t>Елена Терешкова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771" y="3737196"/>
            <a:ext cx="1676190" cy="11809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781235" y="663032"/>
            <a:ext cx="598354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latin typeface="Monotype Corsiva" panose="03010101010201010101" pitchFamily="66" charset="0"/>
              </a:rPr>
              <a:t>ЦИФРОВОЙ ПОРТФЕЛЬ УЧИТЕЛЯ </a:t>
            </a:r>
            <a:endParaRPr sz="3600" b="1" dirty="0">
              <a:latin typeface="Monotype Corsiva" panose="03010101010201010101" pitchFamily="66" charset="0"/>
            </a:endParaRPr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1"/>
          </p:nvPr>
        </p:nvSpPr>
        <p:spPr>
          <a:xfrm>
            <a:off x="211624" y="1611421"/>
            <a:ext cx="3891300" cy="1267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Monotype Corsiva" panose="03010101010201010101" pitchFamily="66" charset="0"/>
              </a:rPr>
              <a:t>э</a:t>
            </a:r>
            <a:r>
              <a:rPr lang="ru-RU" b="1" dirty="0" smtClean="0">
                <a:latin typeface="Monotype Corsiva" panose="03010101010201010101" pitchFamily="66" charset="0"/>
              </a:rPr>
              <a:t>лектронные учебники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Monotype Corsiva" panose="03010101010201010101" pitchFamily="66" charset="0"/>
              </a:rPr>
              <a:t>у</a:t>
            </a:r>
            <a:r>
              <a:rPr lang="ru-RU" b="1" dirty="0" smtClean="0">
                <a:latin typeface="Monotype Corsiva" panose="03010101010201010101" pitchFamily="66" charset="0"/>
              </a:rPr>
              <a:t>чебные пособия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Monotype Corsiva" panose="03010101010201010101" pitchFamily="66" charset="0"/>
              </a:rPr>
              <a:t>м</a:t>
            </a:r>
            <a:r>
              <a:rPr lang="ru-RU" b="1" dirty="0" smtClean="0">
                <a:latin typeface="Monotype Corsiva" panose="03010101010201010101" pitchFamily="66" charset="0"/>
              </a:rPr>
              <a:t>етодические пособия</a:t>
            </a:r>
          </a:p>
          <a:p>
            <a:pPr marL="0" indent="0" algn="l"/>
            <a:r>
              <a:rPr lang="ru-RU" b="1" dirty="0">
                <a:latin typeface="Monotype Corsiva" panose="03010101010201010101" pitchFamily="66" charset="0"/>
              </a:rPr>
              <a:t>рабочие тетради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6938" y="4521869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@ </a:t>
            </a:r>
            <a:r>
              <a:rPr lang="ru-RU" b="1" dirty="0">
                <a:latin typeface="Monotype Corsiva" panose="03010101010201010101" pitchFamily="66" charset="0"/>
              </a:rPr>
              <a:t>Елена Терешкова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6501" y="2201662"/>
            <a:ext cx="351555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Monotype Corsiva" panose="03010101010201010101" pitchFamily="66" charset="0"/>
              </a:rPr>
              <a:t>д</a:t>
            </a:r>
            <a:r>
              <a:rPr lang="ru-RU" sz="2400" b="1" dirty="0" smtClean="0">
                <a:latin typeface="Monotype Corsiva" panose="03010101010201010101" pitchFamily="66" charset="0"/>
              </a:rPr>
              <a:t>иагностические материалы</a:t>
            </a:r>
          </a:p>
          <a:p>
            <a:r>
              <a:rPr lang="ru-RU" sz="2400" b="1" dirty="0">
                <a:latin typeface="Monotype Corsiva" panose="03010101010201010101" pitchFamily="66" charset="0"/>
              </a:rPr>
              <a:t>м</a:t>
            </a:r>
            <a:r>
              <a:rPr lang="ru-RU" sz="2400" b="1" dirty="0" smtClean="0">
                <a:latin typeface="Monotype Corsiva" panose="03010101010201010101" pitchFamily="66" charset="0"/>
              </a:rPr>
              <a:t>етодические материалы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40855" y="3165267"/>
            <a:ext cx="275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Monotype Corsiva" panose="03010101010201010101" pitchFamily="66" charset="0"/>
              </a:rPr>
              <a:t>э</a:t>
            </a:r>
            <a:r>
              <a:rPr lang="ru-RU" sz="2400" b="1" dirty="0" smtClean="0">
                <a:latin typeface="Monotype Corsiva" panose="03010101010201010101" pitchFamily="66" charset="0"/>
              </a:rPr>
              <a:t>лектронные сервисы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5029" y="4145872"/>
            <a:ext cx="4092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Monotype Corsiva" panose="03010101010201010101" pitchFamily="66" charset="0"/>
              </a:rPr>
              <a:t>р</a:t>
            </a:r>
            <a:r>
              <a:rPr lang="ru-RU" sz="2400" b="1" dirty="0" smtClean="0">
                <a:latin typeface="Monotype Corsiva" panose="03010101010201010101" pitchFamily="66" charset="0"/>
              </a:rPr>
              <a:t>есурсы для самообразования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7017" y="3480047"/>
            <a:ext cx="2974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Monotype Corsiva" panose="03010101010201010101" pitchFamily="66" charset="0"/>
              </a:rPr>
              <a:t>и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миджевые</a:t>
            </a:r>
            <a:r>
              <a:rPr lang="ru-RU" sz="2400" b="1" dirty="0" smtClean="0">
                <a:latin typeface="Monotype Corsiva" panose="03010101010201010101" pitchFamily="66" charset="0"/>
              </a:rPr>
              <a:t> материалы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"/>
          <p:cNvSpPr/>
          <p:nvPr/>
        </p:nvSpPr>
        <p:spPr>
          <a:xfrm>
            <a:off x="3879542" y="725225"/>
            <a:ext cx="4621407" cy="3742732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A5B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dirty="0"/>
          </a:p>
        </p:txBody>
      </p:sp>
      <p:sp>
        <p:nvSpPr>
          <p:cNvPr id="478" name="Google Shape;478;p35"/>
          <p:cNvSpPr txBox="1">
            <a:spLocks noGrp="1"/>
          </p:cNvSpPr>
          <p:nvPr>
            <p:ph type="body" idx="4294967295"/>
          </p:nvPr>
        </p:nvSpPr>
        <p:spPr>
          <a:xfrm>
            <a:off x="1" y="115409"/>
            <a:ext cx="3027284" cy="4352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Monotype Corsiva" panose="03010101010201010101" pitchFamily="66" charset="0"/>
              </a:rPr>
              <a:t>Простой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Monotype Corsiva" panose="03010101010201010101" pitchFamily="66" charset="0"/>
              </a:rPr>
              <a:t>Можно добавлять ссылки и текст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Monotype Corsiva" panose="03010101010201010101" pitchFamily="66" charset="0"/>
              </a:rPr>
              <a:t>Легко встраивается в другой ресурс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Monotype Corsiva" panose="03010101010201010101" pitchFamily="66" charset="0"/>
              </a:rPr>
              <a:t>Совместная работа без </a:t>
            </a:r>
            <a:r>
              <a:rPr lang="ru-RU" b="1" dirty="0" smtClean="0">
                <a:latin typeface="Monotype Corsiva" panose="03010101010201010101" pitchFamily="66" charset="0"/>
              </a:rPr>
              <a:t>регистрации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Monotype Corsiva" panose="03010101010201010101" pitchFamily="66" charset="0"/>
              </a:rPr>
              <a:t>Подойдёт для небольшого цифрового портфеля</a:t>
            </a:r>
            <a:endParaRPr b="1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68" y="2037184"/>
            <a:ext cx="1505008" cy="1505008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115380" y="904151"/>
            <a:ext cx="4021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БЛОКНОТ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LEARNING APPS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6433" y="4835723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@ </a:t>
            </a:r>
            <a:r>
              <a:rPr lang="ru-RU" b="1" dirty="0">
                <a:latin typeface="Monotype Corsiva" panose="03010101010201010101" pitchFamily="66" charset="0"/>
              </a:rPr>
              <a:t>Елена Терешкова</a:t>
            </a:r>
          </a:p>
        </p:txBody>
      </p:sp>
    </p:spTree>
    <p:extLst>
      <p:ext uri="{BB962C8B-B14F-4D97-AF65-F5344CB8AC3E}">
        <p14:creationId xmlns:p14="http://schemas.microsoft.com/office/powerpoint/2010/main" val="334362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"/>
          <p:cNvSpPr/>
          <p:nvPr/>
        </p:nvSpPr>
        <p:spPr>
          <a:xfrm>
            <a:off x="3879542" y="725225"/>
            <a:ext cx="4621407" cy="3742732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A5B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dirty="0"/>
          </a:p>
        </p:txBody>
      </p:sp>
      <p:sp>
        <p:nvSpPr>
          <p:cNvPr id="478" name="Google Shape;478;p35"/>
          <p:cNvSpPr txBox="1">
            <a:spLocks noGrp="1"/>
          </p:cNvSpPr>
          <p:nvPr>
            <p:ph type="body" idx="4294967295"/>
          </p:nvPr>
        </p:nvSpPr>
        <p:spPr>
          <a:xfrm>
            <a:off x="1" y="115410"/>
            <a:ext cx="3027284" cy="4944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Monotype Corsiva" panose="03010101010201010101" pitchFamily="66" charset="0"/>
              </a:rPr>
              <a:t>Простой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Monotype Corsiva" panose="03010101010201010101" pitchFamily="66" charset="0"/>
              </a:rPr>
              <a:t>Можно добавлять только материалы, имеющие ссылки 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Monotype Corsiva" panose="03010101010201010101" pitchFamily="66" charset="0"/>
              </a:rPr>
              <a:t>Совместная </a:t>
            </a:r>
            <a:r>
              <a:rPr lang="ru-RU" b="1" dirty="0" smtClean="0">
                <a:latin typeface="Monotype Corsiva" panose="03010101010201010101" pitchFamily="66" charset="0"/>
              </a:rPr>
              <a:t>работа без регистрации по </a:t>
            </a:r>
            <a:r>
              <a:rPr lang="ru-RU" b="1" dirty="0" smtClean="0">
                <a:latin typeface="Monotype Corsiva" panose="03010101010201010101" pitchFamily="66" charset="0"/>
              </a:rPr>
              <a:t>ссылке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latin typeface="Monotype Corsiva" panose="03010101010201010101" pitchFamily="66" charset="0"/>
              </a:rPr>
              <a:t>Есть </a:t>
            </a:r>
            <a:r>
              <a:rPr lang="ru-RU" b="1" dirty="0" smtClean="0">
                <a:latin typeface="Monotype Corsiva" panose="03010101010201010101" pitchFamily="66" charset="0"/>
              </a:rPr>
              <a:t>галерея</a:t>
            </a:r>
            <a:endParaRPr lang="ru-RU" b="1" dirty="0" smtClean="0">
              <a:latin typeface="Monotype Corsiva" panose="03010101010201010101" pitchFamily="66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dirty="0">
                <a:latin typeface="Monotype Corsiva" panose="03010101010201010101" pitchFamily="66" charset="0"/>
              </a:rPr>
              <a:t>Легко встраивается в другой ресурс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ru-RU" b="1" dirty="0" smtClean="0">
              <a:latin typeface="Monotype Corsiva" panose="03010101010201010101" pitchFamily="66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</a:pPr>
            <a:endParaRPr b="1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5378" y="1167976"/>
            <a:ext cx="402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SYMBALOO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8" y="1952949"/>
            <a:ext cx="1515446" cy="1515446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496433" y="4835723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@ </a:t>
            </a:r>
            <a:r>
              <a:rPr lang="ru-RU" b="1" dirty="0">
                <a:latin typeface="Monotype Corsiva" panose="03010101010201010101" pitchFamily="66" charset="0"/>
              </a:rPr>
              <a:t>Елена Терешкова</a:t>
            </a:r>
          </a:p>
        </p:txBody>
      </p:sp>
    </p:spTree>
    <p:extLst>
      <p:ext uri="{BB962C8B-B14F-4D97-AF65-F5344CB8AC3E}">
        <p14:creationId xmlns:p14="http://schemas.microsoft.com/office/powerpoint/2010/main" val="391529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"/>
          <p:cNvSpPr/>
          <p:nvPr/>
        </p:nvSpPr>
        <p:spPr>
          <a:xfrm>
            <a:off x="3879542" y="725225"/>
            <a:ext cx="4621407" cy="3742732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A5B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dirty="0"/>
          </a:p>
        </p:txBody>
      </p:sp>
      <p:sp>
        <p:nvSpPr>
          <p:cNvPr id="478" name="Google Shape;478;p35"/>
          <p:cNvSpPr txBox="1">
            <a:spLocks noGrp="1"/>
          </p:cNvSpPr>
          <p:nvPr>
            <p:ph type="body" idx="4294967295"/>
          </p:nvPr>
        </p:nvSpPr>
        <p:spPr>
          <a:xfrm>
            <a:off x="1" y="-150920"/>
            <a:ext cx="3027284" cy="3417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Monotype Corsiva" panose="03010101010201010101" pitchFamily="66" charset="0"/>
              </a:rPr>
              <a:t>Можно добавлять текст, таблицы, документы, ссылки, изображения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latin typeface="Monotype Corsiva" panose="03010101010201010101" pitchFamily="66" charset="0"/>
              </a:rPr>
              <a:t>Есть редактор </a:t>
            </a:r>
            <a:r>
              <a:rPr lang="ru-RU" sz="2200" b="1" dirty="0" smtClean="0">
                <a:latin typeface="Monotype Corsiva" panose="03010101010201010101" pitchFamily="66" charset="0"/>
              </a:rPr>
              <a:t>текста и таблицы</a:t>
            </a:r>
            <a:endParaRPr lang="ru-RU" sz="2200" b="1" dirty="0" smtClean="0">
              <a:latin typeface="Monotype Corsiva" panose="03010101010201010101" pitchFamily="66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Monotype Corsiva" panose="03010101010201010101" pitchFamily="66" charset="0"/>
              </a:rPr>
              <a:t>Есть поиск</a:t>
            </a:r>
            <a:r>
              <a:rPr lang="en-US" sz="2200" b="1" dirty="0" smtClean="0">
                <a:latin typeface="Monotype Corsiva" panose="03010101010201010101" pitchFamily="66" charset="0"/>
              </a:rPr>
              <a:t> </a:t>
            </a:r>
            <a:r>
              <a:rPr lang="ru-RU" sz="2200" b="1" dirty="0" smtClean="0">
                <a:latin typeface="Monotype Corsiva" panose="03010101010201010101" pitchFamily="66" charset="0"/>
              </a:rPr>
              <a:t>среди своих заметок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Monotype Corsiva" panose="03010101010201010101" pitchFamily="66" charset="0"/>
              </a:rPr>
              <a:t>Легко встраивается в другой ресурс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Monotype Corsiva" panose="03010101010201010101" pitchFamily="66" charset="0"/>
              </a:rPr>
              <a:t>Совместная работа без регистрации по ссылке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Monotype Corsiva" panose="03010101010201010101" pitchFamily="66" charset="0"/>
              </a:rPr>
              <a:t>Можно распечатать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latin typeface="Monotype Corsiva" panose="03010101010201010101" pitchFamily="66" charset="0"/>
              </a:rPr>
              <a:t>Справочный центр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</a:pPr>
            <a:endParaRPr sz="2200" b="1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5378" y="1167976"/>
            <a:ext cx="402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EVERNOTE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99" y="1961548"/>
            <a:ext cx="2397065" cy="1394211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454064" y="4756819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@ </a:t>
            </a:r>
            <a:r>
              <a:rPr lang="ru-RU" b="1" dirty="0">
                <a:latin typeface="Monotype Corsiva" panose="03010101010201010101" pitchFamily="66" charset="0"/>
              </a:rPr>
              <a:t>Елена Терешкова</a:t>
            </a:r>
          </a:p>
        </p:txBody>
      </p:sp>
    </p:spTree>
    <p:extLst>
      <p:ext uri="{BB962C8B-B14F-4D97-AF65-F5344CB8AC3E}">
        <p14:creationId xmlns:p14="http://schemas.microsoft.com/office/powerpoint/2010/main" val="1710058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"/>
          <p:cNvSpPr/>
          <p:nvPr/>
        </p:nvSpPr>
        <p:spPr>
          <a:xfrm>
            <a:off x="3879542" y="725225"/>
            <a:ext cx="4621407" cy="3742732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A5B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dirty="0"/>
          </a:p>
        </p:txBody>
      </p:sp>
      <p:sp>
        <p:nvSpPr>
          <p:cNvPr id="478" name="Google Shape;478;p35"/>
          <p:cNvSpPr txBox="1">
            <a:spLocks noGrp="1"/>
          </p:cNvSpPr>
          <p:nvPr>
            <p:ph type="body" idx="4294967295"/>
          </p:nvPr>
        </p:nvSpPr>
        <p:spPr>
          <a:xfrm>
            <a:off x="1" y="115410"/>
            <a:ext cx="3009529" cy="4110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Monotype Corsiva" panose="03010101010201010101" pitchFamily="66" charset="0"/>
              </a:rPr>
              <a:t>Можно добавлять ссылки, текст, видео, документы,  изображения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latin typeface="Monotype Corsiva" panose="03010101010201010101" pitchFamily="66" charset="0"/>
              </a:rPr>
              <a:t>Есть редактор </a:t>
            </a:r>
            <a:r>
              <a:rPr lang="ru-RU" sz="2200" b="1" dirty="0" smtClean="0">
                <a:latin typeface="Monotype Corsiva" panose="03010101010201010101" pitchFamily="66" charset="0"/>
              </a:rPr>
              <a:t>текста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Monotype Corsiva" panose="03010101010201010101" pitchFamily="66" charset="0"/>
              </a:rPr>
              <a:t>Есть галерея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Monotype Corsiva" panose="03010101010201010101" pitchFamily="66" charset="0"/>
              </a:rPr>
              <a:t>Легко встраивается в другой ресурс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Monotype Corsiva" panose="03010101010201010101" pitchFamily="66" charset="0"/>
              </a:rPr>
              <a:t>Совместная работа без регистрации по ссылке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</a:pPr>
            <a:endParaRPr sz="2200" b="1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5378" y="1167976"/>
            <a:ext cx="402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WAKELET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232" y="1788653"/>
            <a:ext cx="1615875" cy="1615875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403134" y="4756819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@ </a:t>
            </a:r>
            <a:r>
              <a:rPr lang="ru-RU" b="1" dirty="0">
                <a:latin typeface="Monotype Corsiva" panose="03010101010201010101" pitchFamily="66" charset="0"/>
              </a:rPr>
              <a:t>Елена Терешкова</a:t>
            </a:r>
          </a:p>
        </p:txBody>
      </p:sp>
    </p:spTree>
    <p:extLst>
      <p:ext uri="{BB962C8B-B14F-4D97-AF65-F5344CB8AC3E}">
        <p14:creationId xmlns:p14="http://schemas.microsoft.com/office/powerpoint/2010/main" val="98145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"/>
          <p:cNvSpPr/>
          <p:nvPr/>
        </p:nvSpPr>
        <p:spPr>
          <a:xfrm>
            <a:off x="3879542" y="725225"/>
            <a:ext cx="4621407" cy="3742732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A5B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dirty="0"/>
          </a:p>
        </p:txBody>
      </p:sp>
      <p:sp>
        <p:nvSpPr>
          <p:cNvPr id="478" name="Google Shape;478;p35"/>
          <p:cNvSpPr txBox="1">
            <a:spLocks noGrp="1"/>
          </p:cNvSpPr>
          <p:nvPr>
            <p:ph type="body" idx="4294967295"/>
          </p:nvPr>
        </p:nvSpPr>
        <p:spPr>
          <a:xfrm>
            <a:off x="1" y="115410"/>
            <a:ext cx="3009529" cy="4607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latin typeface="Monotype Corsiva" panose="03010101010201010101" pitchFamily="66" charset="0"/>
              </a:rPr>
              <a:t>Редактор интерфейса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Monotype Corsiva" panose="03010101010201010101" pitchFamily="66" charset="0"/>
              </a:rPr>
              <a:t>Можно </a:t>
            </a:r>
            <a:r>
              <a:rPr lang="ru-RU" sz="2200" b="1" dirty="0" smtClean="0">
                <a:latin typeface="Monotype Corsiva" panose="03010101010201010101" pitchFamily="66" charset="0"/>
              </a:rPr>
              <a:t>добавлять ссылки, текст, видео, документы,  </a:t>
            </a:r>
            <a:r>
              <a:rPr lang="ru-RU" sz="2200" b="1" dirty="0" smtClean="0">
                <a:latin typeface="Monotype Corsiva" panose="03010101010201010101" pitchFamily="66" charset="0"/>
              </a:rPr>
              <a:t>изображения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>
                <a:latin typeface="Monotype Corsiva" panose="03010101010201010101" pitchFamily="66" charset="0"/>
              </a:rPr>
              <a:t>Есть редактор </a:t>
            </a:r>
            <a:r>
              <a:rPr lang="ru-RU" sz="2200" b="1" dirty="0" smtClean="0">
                <a:latin typeface="Monotype Corsiva" panose="03010101010201010101" pitchFamily="66" charset="0"/>
              </a:rPr>
              <a:t>текста</a:t>
            </a:r>
            <a:endParaRPr lang="en-US" sz="2200" b="1" dirty="0" smtClean="0">
              <a:latin typeface="Monotype Corsiva" panose="03010101010201010101" pitchFamily="66" charset="0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Monotype Corsiva" panose="03010101010201010101" pitchFamily="66" charset="0"/>
              </a:rPr>
              <a:t>Материалы можно встраивать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Monotype Corsiva" panose="03010101010201010101" pitchFamily="66" charset="0"/>
              </a:rPr>
              <a:t>Совместная </a:t>
            </a:r>
            <a:r>
              <a:rPr lang="ru-RU" sz="2200" b="1" dirty="0" smtClean="0">
                <a:latin typeface="Monotype Corsiva" panose="03010101010201010101" pitchFamily="66" charset="0"/>
              </a:rPr>
              <a:t>работа без регистрации по ссылке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Monotype Corsiva" panose="03010101010201010101" pitchFamily="66" charset="0"/>
              </a:rPr>
              <a:t>Есть обучение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</a:pPr>
            <a:endParaRPr sz="2200" b="1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5378" y="1167976"/>
            <a:ext cx="402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NETBOARD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90" y="1926454"/>
            <a:ext cx="2506310" cy="1411551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443400" y="4756819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@ </a:t>
            </a:r>
            <a:r>
              <a:rPr lang="ru-RU" b="1" dirty="0">
                <a:latin typeface="Monotype Corsiva" panose="03010101010201010101" pitchFamily="66" charset="0"/>
              </a:rPr>
              <a:t>Елена Терешкова</a:t>
            </a:r>
          </a:p>
        </p:txBody>
      </p:sp>
    </p:spTree>
    <p:extLst>
      <p:ext uri="{BB962C8B-B14F-4D97-AF65-F5344CB8AC3E}">
        <p14:creationId xmlns:p14="http://schemas.microsoft.com/office/powerpoint/2010/main" val="821515976"/>
      </p:ext>
    </p:extLst>
  </p:cSld>
  <p:clrMapOvr>
    <a:masterClrMapping/>
  </p:clrMapOvr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388</Words>
  <Application>Microsoft Office PowerPoint</Application>
  <PresentationFormat>Экран (16:9)</PresentationFormat>
  <Paragraphs>106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Barlow Light</vt:lpstr>
      <vt:lpstr>Calibri</vt:lpstr>
      <vt:lpstr>Monotype Corsiva</vt:lpstr>
      <vt:lpstr>Miriam Libre</vt:lpstr>
      <vt:lpstr>Work Sans</vt:lpstr>
      <vt:lpstr>Arial</vt:lpstr>
      <vt:lpstr>Barlow</vt:lpstr>
      <vt:lpstr>Wingdings</vt:lpstr>
      <vt:lpstr>Roderigo template</vt:lpstr>
      <vt:lpstr>“ЦИФРОВОЙ ПОРТФЕЛЬ  УЧИТЕЛЯ”</vt:lpstr>
      <vt:lpstr>ЦИФРОВОЙ ПОРТФЕЛЬ УЧИТЕЛЯ</vt:lpstr>
      <vt:lpstr>ЦИФРОВОЙ ПОРТФЕЛЬ УЧИТЕЛЯ</vt:lpstr>
      <vt:lpstr> ЦИФРОВОЙ ПОРТФЕЛЬ УЧИТЕЛЯ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ЦИФРОВОЙ ПОРТФЕЛЬ УЧИТЕЛЯ</vt:lpstr>
      <vt:lpstr>ЦИФРОВОЙ ПОРТФЕЛЬ УЧИТЕЛЯ</vt:lpstr>
      <vt:lpstr>“ЦИФРОВОЙ ПОРТФЕЛЬ  УЧИТЕЛЯ”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“ЦИФРОВОЙ ПОРТФЕЛЬ  УЧИТЕЛЯ”</dc:title>
  <dc:creator>Пользователь</dc:creator>
  <cp:lastModifiedBy>Пользователь</cp:lastModifiedBy>
  <cp:revision>20</cp:revision>
  <dcterms:modified xsi:type="dcterms:W3CDTF">2020-07-15T12:23:29Z</dcterms:modified>
</cp:coreProperties>
</file>