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71" r:id="rId4"/>
    <p:sldId id="261" r:id="rId5"/>
    <p:sldId id="275" r:id="rId6"/>
    <p:sldId id="256" r:id="rId7"/>
    <p:sldId id="257" r:id="rId8"/>
    <p:sldId id="273" r:id="rId9"/>
    <p:sldId id="266" r:id="rId10"/>
    <p:sldId id="263" r:id="rId11"/>
    <p:sldId id="291" r:id="rId12"/>
    <p:sldId id="264" r:id="rId13"/>
    <p:sldId id="267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65" r:id="rId28"/>
    <p:sldId id="270" r:id="rId29"/>
    <p:sldId id="258" r:id="rId30"/>
    <p:sldId id="293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atherineasquithgallery.com/uploads/posts/2021-02/1612655543_27-p-zelenii-fon-dlya-detskogo-plakata-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3123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entury Schoolbook" pitchFamily="18" charset="0"/>
              </a:rPr>
              <a:t>Развитие креативного мышления </a:t>
            </a:r>
            <a:br>
              <a:rPr lang="ru-RU" sz="48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entury Schoolbook" pitchFamily="18" charset="0"/>
              </a:rPr>
              <a:t>у  детей с помощью </a:t>
            </a:r>
            <a:br>
              <a:rPr lang="ru-RU" sz="48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entury Schoolbook" pitchFamily="18" charset="0"/>
              </a:rPr>
              <a:t>игровой техники </a:t>
            </a:r>
            <a:br>
              <a:rPr lang="ru-RU" sz="48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entury Schoolbook" pitchFamily="18" charset="0"/>
              </a:rPr>
              <a:t>«Друдлы»</a:t>
            </a:r>
            <a:endParaRPr lang="ru-RU" sz="48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4869160"/>
            <a:ext cx="3347864" cy="147302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Подготовила: библиотекарь</a:t>
            </a:r>
          </a:p>
          <a:p>
            <a:pPr>
              <a:buNone/>
            </a:pPr>
            <a:r>
              <a:rPr lang="ru-RU" dirty="0" smtClean="0"/>
              <a:t>      МБОУ НОШ с.Мостовое</a:t>
            </a:r>
          </a:p>
          <a:p>
            <a:pPr>
              <a:buNone/>
            </a:pPr>
            <a:r>
              <a:rPr lang="ru-RU" dirty="0" smtClean="0"/>
              <a:t>      Черемных Светлана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mypresentation.ru/documents_6/97457bf0d7dcd1129742e7cbc9348f43/img21.jpg"/>
          <p:cNvPicPr>
            <a:picLocks noChangeAspect="1" noChangeArrowheads="1"/>
          </p:cNvPicPr>
          <p:nvPr/>
        </p:nvPicPr>
        <p:blipFill>
          <a:blip r:embed="rId3" cstate="print"/>
          <a:srcRect l="7374" b="4141"/>
          <a:stretch>
            <a:fillRect/>
          </a:stretch>
        </p:blipFill>
        <p:spPr bwMode="auto">
          <a:xfrm>
            <a:off x="1043608" y="548680"/>
            <a:ext cx="723629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Ответы детей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библиотека\Desktop\0 001.jpg"/>
          <p:cNvPicPr/>
          <p:nvPr/>
        </p:nvPicPr>
        <p:blipFill>
          <a:blip r:embed="rId3" cstate="print"/>
          <a:srcRect l="4044" t="1305" r="9407" b="49767"/>
          <a:stretch>
            <a:fillRect/>
          </a:stretch>
        </p:blipFill>
        <p:spPr bwMode="auto">
          <a:xfrm>
            <a:off x="323528" y="908720"/>
            <a:ext cx="856895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2127" t="16809" r="31534" b="19373"/>
          <a:stretch>
            <a:fillRect/>
          </a:stretch>
        </p:blipFill>
        <p:spPr bwMode="auto">
          <a:xfrm>
            <a:off x="323528" y="260648"/>
            <a:ext cx="853244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theslide.ru/img/thumbs/2fa461b61ccffbf66819c42dda4c382f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872875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видите вы?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34809" t="33714" r="42705" b="48053"/>
          <a:stretch>
            <a:fillRect/>
          </a:stretch>
        </p:blipFill>
        <p:spPr bwMode="auto">
          <a:xfrm>
            <a:off x="1259632" y="1628800"/>
            <a:ext cx="58326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35161" t="29915" r="42613" b="47417"/>
          <a:stretch>
            <a:fillRect/>
          </a:stretch>
        </p:blipFill>
        <p:spPr bwMode="auto">
          <a:xfrm>
            <a:off x="611560" y="836712"/>
            <a:ext cx="51845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0130" t="57467" r="52671" b="26813"/>
          <a:stretch>
            <a:fillRect/>
          </a:stretch>
        </p:blipFill>
        <p:spPr bwMode="auto">
          <a:xfrm>
            <a:off x="2195736" y="4221088"/>
            <a:ext cx="669674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Варианты ответов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30722" t="29460" r="38919" b="51889"/>
          <a:stretch>
            <a:fillRect/>
          </a:stretch>
        </p:blipFill>
        <p:spPr bwMode="auto">
          <a:xfrm>
            <a:off x="323528" y="188640"/>
            <a:ext cx="619268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0076" t="51327" r="67908" b="31339"/>
          <a:stretch>
            <a:fillRect/>
          </a:stretch>
        </p:blipFill>
        <p:spPr bwMode="auto">
          <a:xfrm>
            <a:off x="4716016" y="3933056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8572" t="20495" r="47658" b="59453"/>
          <a:stretch>
            <a:fillRect/>
          </a:stretch>
        </p:blipFill>
        <p:spPr bwMode="auto">
          <a:xfrm>
            <a:off x="323528" y="188640"/>
            <a:ext cx="54006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9722" t="45585" r="61611" b="38617"/>
          <a:stretch>
            <a:fillRect/>
          </a:stretch>
        </p:blipFill>
        <p:spPr bwMode="auto">
          <a:xfrm>
            <a:off x="3851920" y="4221088"/>
            <a:ext cx="47525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30488" t="23096" r="37400" b="55348"/>
          <a:stretch>
            <a:fillRect/>
          </a:stretch>
        </p:blipFill>
        <p:spPr bwMode="auto">
          <a:xfrm>
            <a:off x="1043608" y="260648"/>
            <a:ext cx="6840760" cy="254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9562" t="47042" r="47659" b="37186"/>
          <a:stretch>
            <a:fillRect/>
          </a:stretch>
        </p:blipFill>
        <p:spPr bwMode="auto">
          <a:xfrm>
            <a:off x="1763688" y="4221088"/>
            <a:ext cx="70567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19081" t="47738" r="62015" b="36198"/>
          <a:stretch>
            <a:fillRect/>
          </a:stretch>
        </p:blipFill>
        <p:spPr bwMode="auto">
          <a:xfrm>
            <a:off x="3491880" y="4005064"/>
            <a:ext cx="518457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0293" t="25071" r="38910" b="55544"/>
          <a:stretch>
            <a:fillRect/>
          </a:stretch>
        </p:blipFill>
        <p:spPr bwMode="auto">
          <a:xfrm>
            <a:off x="1403648" y="260648"/>
            <a:ext cx="72728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20/05/29/s_5ed0a0b3d9c40/img1.jpg"/>
          <p:cNvPicPr/>
          <p:nvPr/>
        </p:nvPicPr>
        <p:blipFill>
          <a:blip r:embed="rId3" cstate="print"/>
          <a:srcRect l="8263" t="2751" r="788" b="9051"/>
          <a:stretch>
            <a:fillRect/>
          </a:stretch>
        </p:blipFill>
        <p:spPr bwMode="auto">
          <a:xfrm>
            <a:off x="179512" y="260648"/>
            <a:ext cx="878497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32896" t="13401" r="50134" b="54266"/>
          <a:stretch>
            <a:fillRect/>
          </a:stretch>
        </p:blipFill>
        <p:spPr bwMode="auto">
          <a:xfrm>
            <a:off x="4716016" y="260648"/>
            <a:ext cx="37444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9562" t="49262" r="41257" b="34714"/>
          <a:stretch>
            <a:fillRect/>
          </a:stretch>
        </p:blipFill>
        <p:spPr bwMode="auto">
          <a:xfrm>
            <a:off x="899592" y="4149080"/>
            <a:ext cx="80294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0397" t="16239" r="39225" b="63969"/>
          <a:stretch>
            <a:fillRect/>
          </a:stretch>
        </p:blipFill>
        <p:spPr bwMode="auto">
          <a:xfrm>
            <a:off x="899592" y="260648"/>
            <a:ext cx="770485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9562" t="39931" r="72710" b="51993"/>
          <a:stretch>
            <a:fillRect/>
          </a:stretch>
        </p:blipFill>
        <p:spPr bwMode="auto">
          <a:xfrm>
            <a:off x="4355976" y="4149080"/>
            <a:ext cx="194421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9562" t="50699" r="62407" b="43020"/>
          <a:stretch>
            <a:fillRect/>
          </a:stretch>
        </p:blipFill>
        <p:spPr bwMode="auto">
          <a:xfrm>
            <a:off x="4283968" y="5445224"/>
            <a:ext cx="453650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0181" t="41903" r="60583" b="41948"/>
          <a:stretch>
            <a:fillRect/>
          </a:stretch>
        </p:blipFill>
        <p:spPr bwMode="auto">
          <a:xfrm>
            <a:off x="3419872" y="4005064"/>
            <a:ext cx="52565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0568" t="20114" r="37306" b="62978"/>
          <a:stretch>
            <a:fillRect/>
          </a:stretch>
        </p:blipFill>
        <p:spPr bwMode="auto">
          <a:xfrm>
            <a:off x="1043608" y="332656"/>
            <a:ext cx="7704856" cy="27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9401" t="43037" r="58740" b="40217"/>
          <a:stretch>
            <a:fillRect/>
          </a:stretch>
        </p:blipFill>
        <p:spPr bwMode="auto">
          <a:xfrm>
            <a:off x="3635896" y="3573016"/>
            <a:ext cx="504056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0214" t="21687" r="37923" b="60467"/>
          <a:stretch>
            <a:fillRect/>
          </a:stretch>
        </p:blipFill>
        <p:spPr bwMode="auto">
          <a:xfrm>
            <a:off x="611560" y="620688"/>
            <a:ext cx="74168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0640" t="23932" r="37306" b="57223"/>
          <a:stretch>
            <a:fillRect/>
          </a:stretch>
        </p:blipFill>
        <p:spPr bwMode="auto">
          <a:xfrm>
            <a:off x="827584" y="404664"/>
            <a:ext cx="799288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9882" t="47624" r="54250" b="36520"/>
          <a:stretch>
            <a:fillRect/>
          </a:stretch>
        </p:blipFill>
        <p:spPr bwMode="auto">
          <a:xfrm>
            <a:off x="2339752" y="3861048"/>
            <a:ext cx="648072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0043" t="36378" r="55688" b="46385"/>
          <a:stretch>
            <a:fillRect/>
          </a:stretch>
        </p:blipFill>
        <p:spPr bwMode="auto">
          <a:xfrm>
            <a:off x="2699792" y="3068960"/>
            <a:ext cx="61206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0795" t="14830" r="38964" b="68461"/>
          <a:stretch>
            <a:fillRect/>
          </a:stretch>
        </p:blipFill>
        <p:spPr bwMode="auto">
          <a:xfrm>
            <a:off x="755576" y="260648"/>
            <a:ext cx="770485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0684" t="25091" r="37378" b="55509"/>
          <a:stretch>
            <a:fillRect/>
          </a:stretch>
        </p:blipFill>
        <p:spPr bwMode="auto">
          <a:xfrm>
            <a:off x="395536" y="404664"/>
            <a:ext cx="835292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0684" t="48802" r="64780" b="33565"/>
          <a:stretch>
            <a:fillRect/>
          </a:stretch>
        </p:blipFill>
        <p:spPr bwMode="auto">
          <a:xfrm>
            <a:off x="3923928" y="3861048"/>
            <a:ext cx="48245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2.bp.blogspot.com/-6ZOlB4qQqWc/XIY4ZgvKk-I/AAAAAAAACw8/qVvYk2EZou8ZPEL28uGFggLea5Im3wxrwCLcBGAs/s1600/%25D0%25A0%25D0%25B8%25D1%2581%25D1%2583%25D0%25BD%25D0%25BE%25D0%25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280920" cy="613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ds04.infourok.ru/uploads/ex/0f8d/0018798c-5842d2b8/img9.jpg"/>
          <p:cNvPicPr>
            <a:picLocks noChangeAspect="1" noChangeArrowheads="1"/>
          </p:cNvPicPr>
          <p:nvPr/>
        </p:nvPicPr>
        <p:blipFill>
          <a:blip r:embed="rId3" cstate="print"/>
          <a:srcRect l="14563" t="6951" r="5113" b="11151"/>
          <a:stretch>
            <a:fillRect/>
          </a:stretch>
        </p:blipFill>
        <p:spPr bwMode="auto">
          <a:xfrm>
            <a:off x="971600" y="620688"/>
            <a:ext cx="734481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ds04.infourok.ru/uploads/ex/0004/000e1d4b-489dc85c/img24.jpg"/>
          <p:cNvPicPr>
            <a:picLocks noChangeAspect="1" noChangeArrowheads="1"/>
          </p:cNvPicPr>
          <p:nvPr/>
        </p:nvPicPr>
        <p:blipFill>
          <a:blip r:embed="rId3" cstate="print"/>
          <a:srcRect l="7704" t="5706" r="6699"/>
          <a:stretch>
            <a:fillRect/>
          </a:stretch>
        </p:blipFill>
        <p:spPr bwMode="auto">
          <a:xfrm>
            <a:off x="971600" y="476672"/>
            <a:ext cx="720080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://player.myshared.ru/6/605842/slides/slide_10.jpg"/>
          <p:cNvPicPr>
            <a:picLocks noChangeAspect="1" noChangeArrowheads="1"/>
          </p:cNvPicPr>
          <p:nvPr/>
        </p:nvPicPr>
        <p:blipFill>
          <a:blip r:embed="rId3" cstate="print"/>
          <a:srcRect l="4137" t="5191" r="10637" b="19025"/>
          <a:stretch>
            <a:fillRect/>
          </a:stretch>
        </p:blipFill>
        <p:spPr bwMode="auto">
          <a:xfrm>
            <a:off x="755576" y="476672"/>
            <a:ext cx="772162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248006.selcdn.ru/main/upload/setka_images/14481407042021_c3d4b76cd89b05f2c8e5da53f69c6d45806e91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6229350" cy="63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3" name="TextShape 1"/>
          <p:cNvSpPr txBox="1"/>
          <p:nvPr/>
        </p:nvSpPr>
        <p:spPr>
          <a:xfrm>
            <a:off x="2699792" y="332656"/>
            <a:ext cx="5885986" cy="3845352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4D2A0B"/>
                </a:solidFill>
                <a:latin typeface="Segoe Print"/>
              </a:rPr>
              <a:t>Учитесь  у детей иногда быть детьми. </a:t>
            </a:r>
            <a:endParaRPr lang="ru-RU" sz="4400" b="1" strike="noStrike" spc="-1" dirty="0" smtClean="0">
              <a:solidFill>
                <a:srgbClr val="4D2A0B"/>
              </a:solidFill>
              <a:latin typeface="Segoe Print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4D2A0B"/>
                </a:solidFill>
                <a:latin typeface="Segoe Print"/>
              </a:rPr>
              <a:t>Дети </a:t>
            </a:r>
            <a:r>
              <a:rPr lang="ru-RU" sz="4400" b="1" strike="noStrike" spc="-1" dirty="0">
                <a:solidFill>
                  <a:srgbClr val="4D2A0B"/>
                </a:solidFill>
                <a:latin typeface="Segoe Print"/>
              </a:rPr>
              <a:t>как никто видят самые оригинальные картины в окружающем нас мире.</a:t>
            </a:r>
            <a:r>
              <a:rPr dirty="0"/>
              <a:t/>
            </a:r>
            <a:br>
              <a:rPr dirty="0"/>
            </a:br>
            <a:endParaRPr lang="ru-RU" sz="4400" b="0" strike="noStrike" spc="-1" dirty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2915816" y="4869160"/>
            <a:ext cx="5832648" cy="914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9A5315"/>
                </a:solidFill>
                <a:latin typeface="Times New Roman"/>
              </a:rPr>
              <a:t>Спасибо за внимание!</a:t>
            </a:r>
            <a:r>
              <a:rPr dirty="0"/>
              <a:t/>
            </a:r>
            <a:br>
              <a:rPr dirty="0"/>
            </a:br>
            <a:endParaRPr lang="ru-RU" sz="4400" b="0" strike="noStrike" spc="-1" dirty="0">
              <a:solidFill>
                <a:srgbClr val="9A5315"/>
              </a:solidFill>
              <a:latin typeface="Segoe Prin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436" name="AutoShape 4" descr="https://s0.slide-share.ru/s_slide/ca9016b32fd1fbe8396058d920c3219b/830269e0-eebb-42aa-bc57-2c6c30bf90f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38" name="AutoShape 6" descr="https://s0.slide-share.ru/s_slide/ca9016b32fd1fbe8396058d920c3219b/830269e0-eebb-42aa-bc57-2c6c30bf90f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7477" t="11111" r="28488" b="24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61299" t="22222" r="14377" b="10826"/>
          <a:stretch>
            <a:fillRect/>
          </a:stretch>
        </p:blipFill>
        <p:spPr bwMode="auto">
          <a:xfrm>
            <a:off x="5436096" y="2636912"/>
            <a:ext cx="288032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36077" t="27192" r="15019" b="31262"/>
          <a:stretch>
            <a:fillRect/>
          </a:stretch>
        </p:blipFill>
        <p:spPr bwMode="auto">
          <a:xfrm>
            <a:off x="683568" y="188640"/>
            <a:ext cx="7668344" cy="240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35596" t="22222" r="38974" b="10826"/>
          <a:stretch>
            <a:fillRect/>
          </a:stretch>
        </p:blipFill>
        <p:spPr bwMode="auto">
          <a:xfrm>
            <a:off x="899592" y="2924944"/>
            <a:ext cx="309634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f.ppt-online.org/files1/slide/w/Wh8aFH5qxIRDUEuyeolQOXrwzk1bmnB4ZYJGcjtTN/slide-19.jpg"/>
          <p:cNvPicPr>
            <a:picLocks noChangeAspect="1" noChangeArrowheads="1"/>
          </p:cNvPicPr>
          <p:nvPr/>
        </p:nvPicPr>
        <p:blipFill>
          <a:blip r:embed="rId3" cstate="print"/>
          <a:srcRect l="2828" t="10811" b="24324"/>
          <a:stretch>
            <a:fillRect/>
          </a:stretch>
        </p:blipFill>
        <p:spPr bwMode="auto">
          <a:xfrm>
            <a:off x="251520" y="1196752"/>
            <a:ext cx="86409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ds04.infourok.ru/uploads/ex/0f8d/0018798c-5842d2b8/img2.jpg"/>
          <p:cNvPicPr>
            <a:picLocks noChangeAspect="1" noChangeArrowheads="1"/>
          </p:cNvPicPr>
          <p:nvPr/>
        </p:nvPicPr>
        <p:blipFill>
          <a:blip r:embed="rId3" cstate="print"/>
          <a:srcRect l="24013" t="3801" r="17713" b="78349"/>
          <a:stretch>
            <a:fillRect/>
          </a:stretch>
        </p:blipFill>
        <p:spPr bwMode="auto">
          <a:xfrm>
            <a:off x="1619672" y="188640"/>
            <a:ext cx="532859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Shape 2"/>
          <p:cNvSpPr txBox="1"/>
          <p:nvPr/>
        </p:nvSpPr>
        <p:spPr>
          <a:xfrm>
            <a:off x="1187624" y="1556792"/>
            <a:ext cx="6984776" cy="293277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7400" indent="-34704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</a:pPr>
            <a:r>
              <a:rPr lang="ru-RU" sz="2400" b="0" strike="noStrike" spc="-1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ru-RU" sz="2400" b="0" strike="noStrike" spc="-1" dirty="0" smtClean="0">
                <a:solidFill>
                  <a:srgbClr val="9A5315"/>
                </a:solidFill>
                <a:latin typeface="Segoe Print"/>
              </a:rPr>
              <a:t>     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Segoe Print"/>
              </a:rPr>
              <a:t>Чем </a:t>
            </a:r>
            <a:r>
              <a:rPr lang="ru-RU" sz="2400" b="1" strike="noStrike" spc="-1" dirty="0">
                <a:solidFill>
                  <a:srgbClr val="C00000"/>
                </a:solidFill>
                <a:latin typeface="Segoe Print"/>
              </a:rPr>
              <a:t>полезна техника </a:t>
            </a:r>
            <a:r>
              <a:rPr lang="ru-RU" sz="2400" b="1" strike="noStrike" spc="-1" dirty="0" err="1">
                <a:solidFill>
                  <a:srgbClr val="C00000"/>
                </a:solidFill>
                <a:latin typeface="Segoe Print"/>
              </a:rPr>
              <a:t>друдлы</a:t>
            </a:r>
            <a:r>
              <a:rPr lang="ru-RU" sz="2400" b="1" strike="noStrike" spc="-1" dirty="0">
                <a:solidFill>
                  <a:srgbClr val="C00000"/>
                </a:solidFill>
                <a:latin typeface="Segoe Print"/>
              </a:rPr>
              <a:t>?</a:t>
            </a:r>
          </a:p>
          <a:p>
            <a:pPr marL="347400" indent="-34704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</a:pPr>
            <a:r>
              <a:rPr lang="ru-RU" sz="2400" b="1" strike="noStrike" spc="-1" dirty="0">
                <a:solidFill>
                  <a:srgbClr val="9A5315"/>
                </a:solidFill>
                <a:latin typeface="Segoe Print"/>
              </a:rPr>
              <a:t>- развитие образного мышления, как у взрослых, так и у детей;</a:t>
            </a:r>
          </a:p>
          <a:p>
            <a:pPr marL="347400" indent="-34704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Tx/>
              <a:buChar char="-"/>
            </a:pPr>
            <a:r>
              <a:rPr lang="ru-RU" sz="2400" b="1" strike="noStrike" spc="-1" dirty="0" smtClean="0">
                <a:solidFill>
                  <a:srgbClr val="9A5315"/>
                </a:solidFill>
                <a:latin typeface="Segoe Print"/>
              </a:rPr>
              <a:t>развитие </a:t>
            </a:r>
            <a:r>
              <a:rPr lang="ru-RU" sz="2400" b="1" strike="noStrike" spc="-1" dirty="0" err="1">
                <a:solidFill>
                  <a:srgbClr val="9A5315"/>
                </a:solidFill>
                <a:latin typeface="Segoe Print"/>
              </a:rPr>
              <a:t>креативного</a:t>
            </a:r>
            <a:r>
              <a:rPr lang="ru-RU" sz="2400" b="1" strike="noStrike" spc="-1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ru-RU" sz="2400" b="1" strike="noStrike" spc="-1" dirty="0" smtClean="0">
                <a:solidFill>
                  <a:srgbClr val="9A5315"/>
                </a:solidFill>
                <a:latin typeface="Segoe Print"/>
              </a:rPr>
              <a:t>воображения</a:t>
            </a:r>
          </a:p>
          <a:p>
            <a:pPr marL="347400" indent="-34704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</a:pPr>
            <a:r>
              <a:rPr lang="ru-RU" sz="2400" b="1" strike="noStrike" spc="-1" dirty="0" smtClean="0">
                <a:solidFill>
                  <a:srgbClr val="9A5315"/>
                </a:solidFill>
                <a:latin typeface="Segoe Print"/>
              </a:rPr>
              <a:t> </a:t>
            </a:r>
            <a:r>
              <a:rPr lang="ru-RU" sz="2400" b="1" strike="noStrike" spc="-1" dirty="0">
                <a:solidFill>
                  <a:srgbClr val="9A5315"/>
                </a:solidFill>
                <a:latin typeface="Segoe Print"/>
              </a:rPr>
              <a:t>«Я учусь видеть необычное в обычном»;</a:t>
            </a:r>
          </a:p>
          <a:p>
            <a:pPr marL="347400" indent="-34704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Tx/>
              <a:buChar char="-"/>
            </a:pPr>
            <a:r>
              <a:rPr lang="ru-RU" sz="2400" b="1" strike="noStrike" spc="-1" dirty="0" smtClean="0">
                <a:solidFill>
                  <a:srgbClr val="9A5315"/>
                </a:solidFill>
                <a:latin typeface="Segoe Print"/>
              </a:rPr>
              <a:t>развитие </a:t>
            </a:r>
            <a:r>
              <a:rPr lang="ru-RU" sz="2400" b="1" strike="noStrike" spc="-1" dirty="0">
                <a:solidFill>
                  <a:srgbClr val="9A5315"/>
                </a:solidFill>
                <a:latin typeface="Segoe Print"/>
              </a:rPr>
              <a:t>речи, когда я рисую, я думаю и проговариваю то, что </a:t>
            </a:r>
            <a:r>
              <a:rPr lang="ru-RU" sz="2400" b="1" strike="noStrike" spc="-1" dirty="0" smtClean="0">
                <a:solidFill>
                  <a:srgbClr val="9A5315"/>
                </a:solidFill>
                <a:latin typeface="Segoe Print"/>
              </a:rPr>
              <a:t>рисую</a:t>
            </a:r>
            <a:r>
              <a:rPr lang="ru-RU" sz="2400" b="1" spc="-1" dirty="0" smtClean="0">
                <a:solidFill>
                  <a:srgbClr val="9A5315"/>
                </a:solidFill>
                <a:latin typeface="Segoe Print"/>
              </a:rPr>
              <a:t>;</a:t>
            </a:r>
          </a:p>
          <a:p>
            <a:pPr marL="347400" indent="-34704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Tx/>
              <a:buChar char="-"/>
            </a:pPr>
            <a:r>
              <a:rPr lang="ru-RU" sz="2400" b="1" spc="-1" dirty="0" smtClean="0">
                <a:solidFill>
                  <a:srgbClr val="9A5315"/>
                </a:solidFill>
                <a:latin typeface="Segoe Print"/>
              </a:rPr>
              <a:t>р</a:t>
            </a:r>
            <a:r>
              <a:rPr lang="ru-RU" sz="2400" b="1" strike="noStrike" spc="-1" dirty="0" smtClean="0">
                <a:solidFill>
                  <a:srgbClr val="9A5315"/>
                </a:solidFill>
                <a:latin typeface="Segoe Print"/>
              </a:rPr>
              <a:t>азвитие памяти</a:t>
            </a:r>
            <a:endParaRPr lang="ru-RU" sz="2400" b="1" strike="noStrike" spc="-1" dirty="0">
              <a:solidFill>
                <a:srgbClr val="9A5315"/>
              </a:solidFill>
              <a:latin typeface="Segoe Prin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36398" t="28775" r="15981" b="13960"/>
          <a:stretch>
            <a:fillRect/>
          </a:stretch>
        </p:blipFill>
        <p:spPr bwMode="auto">
          <a:xfrm>
            <a:off x="899592" y="476672"/>
            <a:ext cx="727280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54740_84-p-fon-dlya-prezentatsii-sportivnii-dlya-dete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cf2.ppt-online.org/files2/slide/q/qIyVZhSTvA3LzUcXng5erENxMlsRm2YDf1i0tbuOKF/slide-25.jpg"/>
          <p:cNvPicPr>
            <a:picLocks noChangeAspect="1" noChangeArrowheads="1"/>
          </p:cNvPicPr>
          <p:nvPr/>
        </p:nvPicPr>
        <p:blipFill>
          <a:blip r:embed="rId3" cstate="print"/>
          <a:srcRect l="8295" t="6153" r="5063" b="8938"/>
          <a:stretch>
            <a:fillRect/>
          </a:stretch>
        </p:blipFill>
        <p:spPr bwMode="auto">
          <a:xfrm>
            <a:off x="1043608" y="692696"/>
            <a:ext cx="706304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96</Words>
  <Application>Microsoft Office PowerPoint</Application>
  <PresentationFormat>Экран (4:3)</PresentationFormat>
  <Paragraphs>16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Развитие креативного мышления  у  детей с помощью  игровой техники  «Друдлы»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Ответы детей</vt:lpstr>
      <vt:lpstr>Слайд 12</vt:lpstr>
      <vt:lpstr>Слайд 13</vt:lpstr>
      <vt:lpstr>Что видите вы?</vt:lpstr>
      <vt:lpstr>Варианты ответов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48</cp:revision>
  <dcterms:created xsi:type="dcterms:W3CDTF">2022-01-31T07:48:35Z</dcterms:created>
  <dcterms:modified xsi:type="dcterms:W3CDTF">2022-03-21T09:22:58Z</dcterms:modified>
</cp:coreProperties>
</file>