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BE34F7-E932-4356-993D-6A36F1EC6E59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6E915B-8E7F-4BF9-8B7F-582B4330B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852DB-5C83-490E-8676-854C8E5DE17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9894E-6F55-4A26-B9E8-58069D369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894E-6F55-4A26-B9E8-58069D369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Презентации\Eko\SkyTitle.jpg"/>
          <p:cNvPicPr>
            <a:picLocks noChangeAspect="1" noChangeArrowheads="1"/>
          </p:cNvPicPr>
          <p:nvPr/>
        </p:nvPicPr>
        <p:blipFill>
          <a:blip r:embed="rId2" cstate="print"/>
          <a:srcRect l="1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2823"/>
          </a:xfr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971560"/>
          </a:xfr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38D30-2334-446A-9E24-C15F20235332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58EC-BF90-4B3C-9C5F-84A7B8BFF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991B-4E57-40E5-812A-1820A7607C1E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99B9-F229-45C7-9451-ED28E77AE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725A-D02B-4D50-B46E-26B8D4CD4AA6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C4FE7-683F-4E69-AF7F-524F0935B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BF7E-3BF0-455E-8FC1-2EBCB99E3A78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F629-B91B-4078-9E36-46D2ADA45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FA0B-29B7-476C-9DB5-52412DDBD3FC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DE15-1E0C-4E4A-B138-8DFEB2411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C8A7-1C21-43ED-855D-45769E949220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DE9E-7844-4504-B349-900325EE1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4FB0-A46A-438E-8B77-FC3E236EC538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A3EA5-66C7-4590-90EF-37978397A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8E05-AEBA-4CC8-9649-65BD08BBCCF7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F89F-485E-41E0-8529-C07D7DAEE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DAB3-C2F1-4392-8481-030D1884E607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565D-2D6F-4FFC-8F72-74A995A0A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142C-F494-4BF1-B699-C86D7CB8EE9C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D310-F34A-4269-A724-2FF537992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75B2-BECE-459D-9159-30034CFFABF0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399B-3A94-4EF8-934C-78624C967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Презентации\Eko\SkySlaid.jpg"/>
          <p:cNvPicPr>
            <a:picLocks noChangeAspect="1" noChangeArrowheads="1"/>
          </p:cNvPicPr>
          <p:nvPr/>
        </p:nvPicPr>
        <p:blipFill>
          <a:blip r:embed="rId13"/>
          <a:srcRect l="1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D7DD1D-4EF9-4E88-B637-B92187DE8DE6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25C86-BC36-4994-BA63-7E8938A65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428604"/>
            <a:ext cx="559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Октябрьская ООШ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357298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00240"/>
            <a:ext cx="8429684" cy="248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FFC000"/>
                </a:solidFill>
                <a:latin typeface="Georgia" pitchFamily="18" charset="0"/>
              </a:rPr>
              <a:t>Развитие </a:t>
            </a:r>
            <a:r>
              <a:rPr lang="ru-RU" sz="3600" b="1" i="1" dirty="0" err="1" smtClean="0">
                <a:solidFill>
                  <a:srgbClr val="FFC000"/>
                </a:solidFill>
                <a:latin typeface="Georgia" pitchFamily="18" charset="0"/>
              </a:rPr>
              <a:t>креативного</a:t>
            </a:r>
            <a:r>
              <a:rPr lang="ru-RU" sz="3600" b="1" i="1" dirty="0" smtClean="0">
                <a:solidFill>
                  <a:srgbClr val="FFC000"/>
                </a:solidFill>
                <a:latin typeface="Georgia" pitchFamily="18" charset="0"/>
              </a:rPr>
              <a:t> мышления на уроках </a:t>
            </a:r>
          </a:p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FFC000"/>
                </a:solidFill>
                <a:latin typeface="Georgia" pitchFamily="18" charset="0"/>
              </a:rPr>
              <a:t>и внеурочной деятельности</a:t>
            </a:r>
            <a:endParaRPr lang="ru-RU" sz="2800" i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4572008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Черникова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428604"/>
            <a:ext cx="3472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«</a:t>
            </a:r>
            <a:r>
              <a:rPr lang="ru-RU" sz="4000" b="1" i="1" dirty="0" err="1" smtClean="0">
                <a:solidFill>
                  <a:srgbClr val="FFC000"/>
                </a:solidFill>
                <a:latin typeface="Georgia" pitchFamily="18" charset="0"/>
              </a:rPr>
              <a:t>Кроссенс</a:t>
            </a:r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»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14422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ЗАДАНИЕ: построить ассоциативную цепочку,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связывающую понятия.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oktja.ru/forum/uploads/profile/photo-162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1714512" cy="1748803"/>
          </a:xfrm>
          <a:prstGeom prst="rect">
            <a:avLst/>
          </a:prstGeom>
          <a:noFill/>
        </p:spPr>
      </p:pic>
      <p:pic>
        <p:nvPicPr>
          <p:cNvPr id="2052" name="Picture 4" descr="http://img.day.az/367x275c/eto_interesno/06/f/kart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14884"/>
            <a:ext cx="2357422" cy="1766461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2071670" y="3000372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214942" y="3000372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786710" y="3571876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https://tnp-production.s3.amazonaws.com/uploads/image_unit/000/047/300/image/base_493a0b0e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21835" y="2393149"/>
            <a:ext cx="1785950" cy="1571636"/>
          </a:xfrm>
          <a:prstGeom prst="rect">
            <a:avLst/>
          </a:prstGeom>
          <a:noFill/>
        </p:spPr>
      </p:pic>
      <p:pic>
        <p:nvPicPr>
          <p:cNvPr id="2058" name="Picture 10" descr="http://s-profi.ru/upload/wa/2.png"/>
          <p:cNvPicPr>
            <a:picLocks noChangeAspect="1" noChangeArrowheads="1"/>
          </p:cNvPicPr>
          <p:nvPr/>
        </p:nvPicPr>
        <p:blipFill>
          <a:blip r:embed="rId5"/>
          <a:srcRect r="47222"/>
          <a:stretch>
            <a:fillRect/>
          </a:stretch>
        </p:blipFill>
        <p:spPr bwMode="auto">
          <a:xfrm>
            <a:off x="6572264" y="2285992"/>
            <a:ext cx="135732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428604"/>
            <a:ext cx="3472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«</a:t>
            </a:r>
            <a:r>
              <a:rPr lang="ru-RU" sz="4000" b="1" i="1" dirty="0" err="1" smtClean="0">
                <a:solidFill>
                  <a:srgbClr val="FFC000"/>
                </a:solidFill>
                <a:latin typeface="Georgia" pitchFamily="18" charset="0"/>
              </a:rPr>
              <a:t>Кроссенс</a:t>
            </a:r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»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14422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ЗАДАНИЕ: построить ассоциативную цепочку,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связывающую понятия.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071670" y="3000372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214942" y="3000372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786710" y="3571876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s://i.ytimg.com/vi/YHsg1rNf4FM/maxresdefault.jpg"/>
          <p:cNvPicPr>
            <a:picLocks noChangeAspect="1" noChangeArrowheads="1"/>
          </p:cNvPicPr>
          <p:nvPr/>
        </p:nvPicPr>
        <p:blipFill>
          <a:blip r:embed="rId2" cstate="print"/>
          <a:srcRect l="27996" r="16011"/>
          <a:stretch>
            <a:fillRect/>
          </a:stretch>
        </p:blipFill>
        <p:spPr bwMode="auto">
          <a:xfrm>
            <a:off x="285720" y="2571744"/>
            <a:ext cx="1714512" cy="1722391"/>
          </a:xfrm>
          <a:prstGeom prst="rect">
            <a:avLst/>
          </a:prstGeom>
          <a:noFill/>
        </p:spPr>
      </p:pic>
      <p:pic>
        <p:nvPicPr>
          <p:cNvPr id="24580" name="Picture 4" descr="http://www.symbolsbook.ru/images/O/Deer.jpg"/>
          <p:cNvPicPr>
            <a:picLocks noChangeAspect="1" noChangeArrowheads="1"/>
          </p:cNvPicPr>
          <p:nvPr/>
        </p:nvPicPr>
        <p:blipFill>
          <a:blip r:embed="rId3"/>
          <a:srcRect l="3750" t="1250" r="9999" b="2499"/>
          <a:stretch>
            <a:fillRect/>
          </a:stretch>
        </p:blipFill>
        <p:spPr bwMode="auto">
          <a:xfrm>
            <a:off x="6857984" y="4944704"/>
            <a:ext cx="2286016" cy="19132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868" y="2285992"/>
            <a:ext cx="10001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35743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3472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«</a:t>
            </a:r>
            <a:r>
              <a:rPr lang="ru-RU" sz="4000" b="1" i="1" dirty="0" err="1" smtClean="0">
                <a:solidFill>
                  <a:srgbClr val="FFC000"/>
                </a:solidFill>
                <a:latin typeface="Georgia" pitchFamily="18" charset="0"/>
              </a:rPr>
              <a:t>Кроссенс</a:t>
            </a:r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» 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6191271" cy="3889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3757"/>
                <a:gridCol w="2063757"/>
                <a:gridCol w="2063757"/>
              </a:tblGrid>
              <a:tr h="1944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44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2" name="Picture 2" descr="http://omgups.ru/pictures/news/2015/2-18-02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2000264" cy="1857388"/>
          </a:xfrm>
          <a:prstGeom prst="rect">
            <a:avLst/>
          </a:prstGeom>
          <a:noFill/>
        </p:spPr>
      </p:pic>
      <p:pic>
        <p:nvPicPr>
          <p:cNvPr id="25604" name="Picture 4" descr="http://detsad118.ru/upload/txt/orig_62d15d0b2ec92e0c47075b4d5d076c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736"/>
            <a:ext cx="2000264" cy="1901754"/>
          </a:xfrm>
          <a:prstGeom prst="rect">
            <a:avLst/>
          </a:prstGeom>
          <a:noFill/>
        </p:spPr>
      </p:pic>
      <p:pic>
        <p:nvPicPr>
          <p:cNvPr id="8" name="Picture 4" descr="http://img.day.az/367x275c/eto_interesno/06/f/kart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428736"/>
            <a:ext cx="2002082" cy="1857388"/>
          </a:xfrm>
          <a:prstGeom prst="rect">
            <a:avLst/>
          </a:prstGeom>
          <a:noFill/>
        </p:spPr>
      </p:pic>
      <p:pic>
        <p:nvPicPr>
          <p:cNvPr id="25606" name="Picture 6" descr="http://arbitrs.com/uploads/posts/2015-04/1429356126_5578717_ozo8iljs363333333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7" y="3357562"/>
            <a:ext cx="2023593" cy="1857388"/>
          </a:xfrm>
          <a:prstGeom prst="rect">
            <a:avLst/>
          </a:prstGeom>
          <a:noFill/>
        </p:spPr>
      </p:pic>
      <p:pic>
        <p:nvPicPr>
          <p:cNvPr id="25608" name="Picture 8" descr="http://lsd.ucoz.org/_nw/1/s477702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357562"/>
            <a:ext cx="2065880" cy="1857388"/>
          </a:xfrm>
          <a:prstGeom prst="rect">
            <a:avLst/>
          </a:prstGeom>
          <a:noFill/>
        </p:spPr>
      </p:pic>
      <p:pic>
        <p:nvPicPr>
          <p:cNvPr id="25610" name="Picture 10" descr="http://domsovetof.ru/_pu/49/81413835.jpg"/>
          <p:cNvPicPr>
            <a:picLocks noChangeAspect="1" noChangeArrowheads="1"/>
          </p:cNvPicPr>
          <p:nvPr/>
        </p:nvPicPr>
        <p:blipFill>
          <a:blip r:embed="rId7"/>
          <a:srcRect l="31875" t="15517" r="28750" b="25000"/>
          <a:stretch>
            <a:fillRect/>
          </a:stretch>
        </p:blipFill>
        <p:spPr bwMode="auto">
          <a:xfrm>
            <a:off x="1571604" y="3357562"/>
            <a:ext cx="192882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357166"/>
            <a:ext cx="55755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Georgia" pitchFamily="18" charset="0"/>
              </a:rPr>
              <a:t>Подобные упражнения </a:t>
            </a:r>
          </a:p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Georgia" pitchFamily="18" charset="0"/>
              </a:rPr>
              <a:t>применяю: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200024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928802"/>
            <a:ext cx="814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 изучении нового материала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выведение  темы урока, установка проблемной ситуации);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при закреплении и обобщении изученного материала;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ри выполнении творческого домашнего задания.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428604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Georgia" pitchFamily="18" charset="0"/>
              </a:rPr>
              <a:t>Спасибо  </a:t>
            </a:r>
          </a:p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Georgia" pitchFamily="18" charset="0"/>
              </a:rPr>
              <a:t>за внимание!</a:t>
            </a:r>
            <a:endParaRPr lang="ru-RU" sz="6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9698" name="Picture 2" descr="http://www.playcast.ru/uploads/2015/05/10/135422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643314"/>
            <a:ext cx="1762124" cy="1718072"/>
          </a:xfrm>
          <a:prstGeom prst="rect">
            <a:avLst/>
          </a:prstGeom>
          <a:noFill/>
        </p:spPr>
      </p:pic>
      <p:pic>
        <p:nvPicPr>
          <p:cNvPr id="29700" name="Picture 4" descr="http://www.playcast.ru/uploads/2015/05/10/135422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488" y="4643446"/>
            <a:ext cx="2019500" cy="1853164"/>
          </a:xfrm>
          <a:prstGeom prst="rect">
            <a:avLst/>
          </a:prstGeom>
          <a:noFill/>
        </p:spPr>
      </p:pic>
      <p:pic>
        <p:nvPicPr>
          <p:cNvPr id="29702" name="Picture 6" descr="http://www.playcast.ru/uploads/2015/05/10/135422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86124"/>
            <a:ext cx="1611922" cy="1571624"/>
          </a:xfrm>
          <a:prstGeom prst="rect">
            <a:avLst/>
          </a:prstGeom>
          <a:noFill/>
        </p:spPr>
      </p:pic>
      <p:pic>
        <p:nvPicPr>
          <p:cNvPr id="29704" name="Picture 8" descr="http://www.playcast.ru/uploads/2015/05/10/135422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00100" y="3571876"/>
            <a:ext cx="1309710" cy="1524714"/>
          </a:xfrm>
          <a:prstGeom prst="rect">
            <a:avLst/>
          </a:prstGeom>
          <a:noFill/>
        </p:spPr>
      </p:pic>
      <p:pic>
        <p:nvPicPr>
          <p:cNvPr id="29706" name="Picture 10" descr="http://www.playcast.ru/uploads/2015/05/10/135422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212" y="2500306"/>
            <a:ext cx="1538664" cy="1500198"/>
          </a:xfrm>
          <a:prstGeom prst="rect">
            <a:avLst/>
          </a:prstGeom>
          <a:noFill/>
        </p:spPr>
      </p:pic>
      <p:pic>
        <p:nvPicPr>
          <p:cNvPr id="29708" name="Picture 12" descr="http://www.playcast.ru/uploads/2015/05/10/135422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28604"/>
            <a:ext cx="805979" cy="785830"/>
          </a:xfrm>
          <a:prstGeom prst="rect">
            <a:avLst/>
          </a:prstGeom>
          <a:noFill/>
        </p:spPr>
      </p:pic>
      <p:pic>
        <p:nvPicPr>
          <p:cNvPr id="29710" name="Picture 14" descr="http://www.playcast.ru/uploads/2015/05/10/135422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42976" y="785794"/>
            <a:ext cx="626465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214422"/>
            <a:ext cx="871543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Цель мастер-класса: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познакомить педагогов с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методическими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приемами технологии развития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креативного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мышления.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714356"/>
            <a:ext cx="85725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Georgia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актуализировать и обобщить имеющиеся у участников знания по данному вопросу;   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стимулировать их интеллектуальный и творческий потенциал;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ызвать устойчивый интерес и побудить участников к активной работе на занятии;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родолжить формирование умений общаться и работать в группах.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285728"/>
            <a:ext cx="835824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Актуальность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	В современных условиях творческая личность становится востребованной обществом на всех ступенях ее развития. Актуальным встает вопрос о развитии и воспитании подрастающего поколения, способного находить нестандартные решения, рождать новые идеи и не бояться искать пути их претворения в жизнь. В связи с этим повышается роль учителя в воспитании активных, инициативных и творчески мыслящих людей.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071546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C000"/>
                </a:solidFill>
                <a:latin typeface="Georgia" pitchFamily="18" charset="0"/>
              </a:rPr>
              <a:t>Креативное</a:t>
            </a:r>
            <a:r>
              <a:rPr lang="ru-RU" sz="2800" b="1" dirty="0">
                <a:solidFill>
                  <a:srgbClr val="FFC000"/>
                </a:solidFill>
                <a:latin typeface="Georgia" pitchFamily="18" charset="0"/>
              </a:rPr>
              <a:t> мышление </a:t>
            </a: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– </a:t>
            </a: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это процесс создания нового, путем объединения и переплетения различных участков знаний.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428604"/>
            <a:ext cx="52501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Упражнение </a:t>
            </a:r>
          </a:p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«Ассоциация 5+5»</a:t>
            </a:r>
            <a:endParaRPr lang="ru-RU" sz="40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3116"/>
            <a:ext cx="2714644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192880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горький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85749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вкусный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71475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ароматный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57200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натуральный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42926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растворимый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192880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летний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271462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солёный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3571876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плюшевый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4500570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загадочный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5286388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стеклянный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000636"/>
            <a:ext cx="1245235" cy="1245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7" name="Группа 56"/>
          <p:cNvGrpSpPr/>
          <p:nvPr/>
        </p:nvGrpSpPr>
        <p:grpSpPr>
          <a:xfrm>
            <a:off x="0" y="4929198"/>
            <a:ext cx="6286512" cy="1644662"/>
            <a:chOff x="0" y="4929198"/>
            <a:chExt cx="6143636" cy="164466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0" y="4929198"/>
              <a:ext cx="6143636" cy="1643074"/>
            </a:xfrm>
            <a:prstGeom prst="rect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-177833" y="5751529"/>
              <a:ext cx="164307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4109241" y="5750735"/>
              <a:ext cx="164307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4752183" y="5750735"/>
              <a:ext cx="164307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Прямоугольник 42"/>
          <p:cNvSpPr/>
          <p:nvPr/>
        </p:nvSpPr>
        <p:spPr>
          <a:xfrm>
            <a:off x="1571604" y="1857364"/>
            <a:ext cx="714380" cy="15716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64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Упражнение </a:t>
            </a:r>
          </a:p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«Безумства архитектора»</a:t>
            </a:r>
            <a:endParaRPr lang="ru-RU" sz="40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150017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апельсин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68" y="185736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стакан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43768" y="214311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луг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68" y="242886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вода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68" y="271462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помидор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768" y="307181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ботинок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3429000"/>
            <a:ext cx="200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подсолнух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371475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стул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68" y="400050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собака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68" y="428625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счастье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4357694"/>
            <a:ext cx="3000396" cy="22145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1500166" y="5000636"/>
            <a:ext cx="1500198" cy="929488"/>
            <a:chOff x="2071670" y="4357694"/>
            <a:chExt cx="1500198" cy="92948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071670" y="4357694"/>
              <a:ext cx="1500198" cy="92869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071670" y="4358488"/>
              <a:ext cx="1500198" cy="928694"/>
              <a:chOff x="2071670" y="4358488"/>
              <a:chExt cx="1500198" cy="928694"/>
            </a:xfrm>
          </p:grpSpPr>
          <p:cxnSp>
            <p:nvCxnSpPr>
              <p:cNvPr id="19" name="Прямая соединительная линия 18"/>
              <p:cNvCxnSpPr>
                <a:stCxn id="17" idx="1"/>
                <a:endCxn id="17" idx="3"/>
              </p:cNvCxnSpPr>
              <p:nvPr/>
            </p:nvCxnSpPr>
            <p:spPr>
              <a:xfrm rot="10800000" flipH="1">
                <a:off x="2071670" y="4822041"/>
                <a:ext cx="150019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>
                <a:stCxn id="17" idx="0"/>
                <a:endCxn id="17" idx="2"/>
              </p:cNvCxnSpPr>
              <p:nvPr/>
            </p:nvCxnSpPr>
            <p:spPr>
              <a:xfrm rot="16200000" flipH="1">
                <a:off x="2357422" y="4822041"/>
                <a:ext cx="92869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Равнобедренный треугольник 39"/>
          <p:cNvSpPr/>
          <p:nvPr/>
        </p:nvSpPr>
        <p:spPr>
          <a:xfrm>
            <a:off x="357158" y="2285992"/>
            <a:ext cx="4643470" cy="2071702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143240" y="4929198"/>
            <a:ext cx="1000132" cy="164307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2357422" y="3143248"/>
            <a:ext cx="785818" cy="785818"/>
            <a:chOff x="2357422" y="3143248"/>
            <a:chExt cx="785818" cy="785818"/>
          </a:xfrm>
        </p:grpSpPr>
        <p:sp>
          <p:nvSpPr>
            <p:cNvPr id="44" name="Овал 43"/>
            <p:cNvSpPr/>
            <p:nvPr/>
          </p:nvSpPr>
          <p:spPr>
            <a:xfrm>
              <a:off x="2357422" y="3143248"/>
              <a:ext cx="785818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500298" y="3286124"/>
              <a:ext cx="500066" cy="5000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Овал 40"/>
          <p:cNvSpPr/>
          <p:nvPr/>
        </p:nvSpPr>
        <p:spPr>
          <a:xfrm>
            <a:off x="4500562" y="6215058"/>
            <a:ext cx="314327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143240" y="5572140"/>
            <a:ext cx="428628" cy="714380"/>
            <a:chOff x="5143504" y="2000240"/>
            <a:chExt cx="642942" cy="1285884"/>
          </a:xfrm>
        </p:grpSpPr>
        <p:sp>
          <p:nvSpPr>
            <p:cNvPr id="48" name="Арка 47"/>
            <p:cNvSpPr/>
            <p:nvPr/>
          </p:nvSpPr>
          <p:spPr>
            <a:xfrm>
              <a:off x="5214942" y="2000240"/>
              <a:ext cx="500066" cy="1285884"/>
            </a:xfrm>
            <a:prstGeom prst="blockArc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5143504" y="2500306"/>
              <a:ext cx="642942" cy="64294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357818" y="2714620"/>
              <a:ext cx="214314" cy="214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6383E-6 L 0.00295 -0.4454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40" grpId="0" animBg="1"/>
      <p:bldP spid="42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Упражнение «Составление загадок»</a:t>
            </a:r>
            <a:endParaRPr lang="ru-RU" sz="40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57430"/>
            <a:ext cx="43957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868" y="3429000"/>
            <a:ext cx="12144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</a:rPr>
              <a:t>как</a:t>
            </a: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</a:rPr>
              <a:t>но не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50017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00034" y="3071810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643570" y="3071810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00034" y="4071942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643570" y="4143380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00034" y="5143512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5715008" y="5214950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43174" y="1428736"/>
            <a:ext cx="3714776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857488" y="4786322"/>
            <a:ext cx="3071834" cy="185738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Зелёная, как трава,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Белая, как вата,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Кудрявая, но не петрушка.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321468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зеленая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5852" y="428625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белая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00100" y="528638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кудрявая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429388" y="321468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трава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500826" y="428625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вата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542926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петрушка</a:t>
            </a:r>
            <a:endParaRPr lang="ru-RU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48" y="2357430"/>
            <a:ext cx="2214578" cy="571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Какая?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428604"/>
            <a:ext cx="3616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 «</a:t>
            </a:r>
            <a:r>
              <a:rPr lang="ru-RU" sz="4000" b="1" i="1" dirty="0" err="1" smtClean="0">
                <a:solidFill>
                  <a:srgbClr val="FFC000"/>
                </a:solidFill>
                <a:latin typeface="Georgia" pitchFamily="18" charset="0"/>
              </a:rPr>
              <a:t>Кроссенс</a:t>
            </a:r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» </a:t>
            </a:r>
            <a:endParaRPr lang="ru-RU" sz="40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500174"/>
            <a:ext cx="82868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Слово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кроссенс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» будет обозначать с английского – пересечение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смыслов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	Этот метод разработан нашими соотечественниками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Сергеем Фединым - писателем, педагогом, математиком и Владимиром </a:t>
            </a:r>
            <a:r>
              <a:rPr kumimoji="0" lang="ru-RU" sz="2800" b="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Бусленко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 - доктором технических наук, художником и философом.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</Template>
  <TotalTime>246</TotalTime>
  <Words>220</Words>
  <Application>Microsoft Office PowerPoint</Application>
  <PresentationFormat>Экран (4:3)</PresentationFormat>
  <Paragraphs>75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Sky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89146006559</dc:creator>
  <cp:lastModifiedBy>Наталья</cp:lastModifiedBy>
  <cp:revision>7</cp:revision>
  <dcterms:created xsi:type="dcterms:W3CDTF">2017-02-22T00:39:51Z</dcterms:created>
  <dcterms:modified xsi:type="dcterms:W3CDTF">2022-05-11T17:46:00Z</dcterms:modified>
</cp:coreProperties>
</file>