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6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19.12.2021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19.12.2021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yshared.ru/slide/1339650/" TargetMode="External"/><Relationship Id="rId2" Type="http://schemas.openxmlformats.org/officeDocument/2006/relationships/hyperlink" Target="http://center11.minobr63.ru/wp-content/uploads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orp-univer.ru/wp-content/uploads/2020/09/&#1060;&#1091;&#1085;&#1082;&#1094;&#1080;&#1086;&#1085;&#1072;&#1083;&#1100;&#1085;&#1072;&#1103;-&#1075;&#1088;&#1072;&#1084;&#1086;&#1090;&#1085;&#1086;&#1089;&#1090;&#1100;_&#1050;&#1072;&#1084;&#1079;&#1077;&#1077;&#1074;&#1072;-&#1045;&#1045;_24-08-2020.pdf" TargetMode="External"/><Relationship Id="rId4" Type="http://schemas.openxmlformats.org/officeDocument/2006/relationships/hyperlink" Target="https://ino.mgpu.ru/notes/chto-takoe-funktsionalnaya-gramotnost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sz="2700" dirty="0" smtClean="0">
                <a:solidFill>
                  <a:srgbClr val="C00000"/>
                </a:solidFill>
              </a:rPr>
              <a:t>МБОУ НОШ с. Северный  </a:t>
            </a:r>
            <a:br>
              <a:rPr lang="ru-RU" sz="2700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Мастерская </a:t>
            </a:r>
            <a:br>
              <a:rPr lang="ru-RU" b="1" dirty="0" smtClean="0">
                <a:solidFill>
                  <a:srgbClr val="C00000"/>
                </a:solidFill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dirty="0" smtClean="0"/>
              <a:t>«Практико-ориентированные задания и методы развития функциональной грамотности»</a:t>
            </a:r>
          </a:p>
          <a:p>
            <a:pPr algn="ctr"/>
            <a:endParaRPr lang="ru-RU" sz="3200" dirty="0" smtClean="0"/>
          </a:p>
          <a:p>
            <a:pPr algn="r"/>
            <a:r>
              <a:rPr lang="ru-RU" sz="1800" dirty="0" smtClean="0"/>
              <a:t>Презентацию подготовила:</a:t>
            </a:r>
          </a:p>
          <a:p>
            <a:pPr algn="r"/>
            <a:r>
              <a:rPr lang="ru-RU" sz="1800" dirty="0" smtClean="0"/>
              <a:t> Заместитель директора по ВР</a:t>
            </a:r>
          </a:p>
          <a:p>
            <a:pPr algn="r"/>
            <a:r>
              <a:rPr lang="ru-RU" sz="1800" dirty="0" smtClean="0"/>
              <a:t>Носкова Т.В.</a:t>
            </a:r>
          </a:p>
          <a:p>
            <a:pPr algn="ctr"/>
            <a:r>
              <a:rPr lang="ru-RU" sz="3200" dirty="0" smtClean="0"/>
              <a:t>2021 </a:t>
            </a:r>
            <a:r>
              <a:rPr lang="ru-RU" sz="3200" dirty="0" smtClean="0"/>
              <a:t>год</a:t>
            </a:r>
            <a:endParaRPr lang="ru-RU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Ключевые характеристики математической грамотности, описанные через способности 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ru-RU" dirty="0" smtClean="0"/>
          </a:p>
          <a:p>
            <a:r>
              <a:rPr lang="ru-RU" dirty="0" smtClean="0"/>
              <a:t>распознавать проблемы, которые возникают в окружающей действительности и могут быть решены средствами математики;</a:t>
            </a:r>
          </a:p>
          <a:p>
            <a:r>
              <a:rPr lang="ru-RU" dirty="0" smtClean="0"/>
              <a:t>формулировать эти проблемы на языке математики;</a:t>
            </a:r>
          </a:p>
          <a:p>
            <a:r>
              <a:rPr lang="ru-RU" dirty="0" smtClean="0"/>
              <a:t>решать проблемы, используя математические факты и методы;</a:t>
            </a:r>
          </a:p>
          <a:p>
            <a:r>
              <a:rPr lang="ru-RU" dirty="0" smtClean="0"/>
              <a:t>анализировать использованные методы решения;</a:t>
            </a:r>
          </a:p>
          <a:p>
            <a:r>
              <a:rPr lang="ru-RU" dirty="0" smtClean="0"/>
              <a:t>интерпретировать полученные результаты с учетом поставленной проблемы;</a:t>
            </a:r>
          </a:p>
          <a:p>
            <a:r>
              <a:rPr lang="ru-RU" dirty="0" smtClean="0"/>
              <a:t>формулировать и записывать результаты решения.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ru-RU" sz="3200" dirty="0" smtClean="0">
                <a:latin typeface="Arial" pitchFamily="34" charset="0"/>
                <a:cs typeface="Arial" pitchFamily="34" charset="0"/>
              </a:rPr>
              <a:t>«Математику уже затем учить надо, что она ум в порядок приводит»</a:t>
            </a:r>
            <a:br>
              <a:rPr lang="ru-RU" sz="3200" dirty="0" smtClean="0">
                <a:latin typeface="Arial" pitchFamily="34" charset="0"/>
                <a:cs typeface="Arial" pitchFamily="34" charset="0"/>
              </a:rPr>
            </a:br>
            <a:r>
              <a:rPr lang="ru-RU" sz="3200" i="1" dirty="0" smtClean="0">
                <a:latin typeface="Arial" pitchFamily="34" charset="0"/>
                <a:cs typeface="Arial" pitchFamily="34" charset="0"/>
              </a:rPr>
              <a:t>М.В. Ломоносов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1447800"/>
            <a:ext cx="8005026" cy="48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Примерная основная образовательная программа дошкольного образования. (Математическое содержание).</a:t>
            </a:r>
          </a:p>
          <a:p>
            <a:pPr algn="ctr">
              <a:buNone/>
            </a:pPr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Развитие у детей 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первоначальных представлений о </a:t>
            </a:r>
            <a:r>
              <a:rPr lang="ru-RU" sz="24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множестве и числе, величине(протяженность: длина, высота, ширина, толщина; время и др.), геометрических фигурах и формах предметов, пространственных отношений, о работе с данными (статистика и вероятность)</a:t>
            </a:r>
            <a:endParaRPr lang="ru-RU" sz="2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Индикаторы функциональной грамотности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ru-RU" dirty="0" smtClean="0"/>
          </a:p>
          <a:p>
            <a:r>
              <a:rPr lang="ru-RU" dirty="0" smtClean="0"/>
              <a:t>владение навыками речевой активности;</a:t>
            </a:r>
          </a:p>
          <a:p>
            <a:r>
              <a:rPr lang="ru-RU" dirty="0" smtClean="0"/>
              <a:t>построение продуктивного речевого взаимодействия со сверстниками и взрослыми;</a:t>
            </a:r>
          </a:p>
          <a:p>
            <a:r>
              <a:rPr lang="ru-RU" dirty="0" smtClean="0"/>
              <a:t>адекватное восприятие устной и письменной речи;</a:t>
            </a:r>
          </a:p>
          <a:p>
            <a:r>
              <a:rPr lang="ru-RU" dirty="0" smtClean="0"/>
              <a:t>точное, правильное, логичное и выразительное изложение своей точки зрения по поставленной проблеме;</a:t>
            </a:r>
          </a:p>
          <a:p>
            <a:r>
              <a:rPr lang="ru-RU" dirty="0" smtClean="0"/>
              <a:t>соблюдение в процессе коммуникации основных норм устной речи и правил речевого этикета.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2547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Числа и вычисления: счет</a:t>
            </a: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5" y="1071546"/>
            <a:ext cx="8020511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51115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Числа и вычисления: числа</a:t>
            </a:r>
            <a:endParaRPr lang="ru-RU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7" y="1000108"/>
            <a:ext cx="7952575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51115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Величины</a:t>
            </a:r>
            <a:endParaRPr lang="ru-RU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857232"/>
            <a:ext cx="8003342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Геометрические фигуры: Тела и формы.</a:t>
            </a:r>
            <a:endParaRPr lang="ru-RU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1500174"/>
            <a:ext cx="8117636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2547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Пространственные отношения</a:t>
            </a:r>
            <a:endParaRPr lang="ru-RU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071546"/>
            <a:ext cx="8863018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65403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Работа с данными.Статистика.</a:t>
            </a:r>
            <a:endParaRPr lang="ru-RU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928670"/>
            <a:ext cx="8810106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58259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Работа с данными. Вероятность.</a:t>
            </a:r>
            <a:endParaRPr lang="ru-RU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19" y="1214422"/>
            <a:ext cx="8706241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74638"/>
            <a:ext cx="8215338" cy="1011222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Что такое современное образование</a:t>
            </a:r>
            <a:r>
              <a:rPr lang="ru-RU" sz="3600" dirty="0" smtClean="0"/>
              <a:t>?</a:t>
            </a:r>
            <a:endParaRPr lang="ru-RU" sz="36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7147" t="8788" r="6646"/>
          <a:stretch>
            <a:fillRect/>
          </a:stretch>
        </p:blipFill>
        <p:spPr bwMode="auto">
          <a:xfrm>
            <a:off x="1142976" y="1500174"/>
            <a:ext cx="7500990" cy="4865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868346"/>
          </a:xfrm>
        </p:spPr>
        <p:txBody>
          <a:bodyPr/>
          <a:lstStyle/>
          <a:p>
            <a:pPr algn="ctr"/>
            <a:r>
              <a:rPr lang="ru-RU" b="1" dirty="0" smtClean="0"/>
              <a:t>Взрослому на заметку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Педагог не должен допускать ошибки в определениях/формулировках/вопросах, связанных с математическими понятиями, адаптируя их под дошкольный возраст</a:t>
            </a:r>
          </a:p>
          <a:p>
            <a:pPr>
              <a:buNone/>
            </a:pPr>
            <a:r>
              <a:rPr lang="ru-RU" i="1" dirty="0" smtClean="0"/>
              <a:t>Формулировки:</a:t>
            </a:r>
          </a:p>
          <a:p>
            <a:pPr>
              <a:buNone/>
            </a:pPr>
            <a:r>
              <a:rPr lang="ru-RU" i="1" dirty="0" smtClean="0"/>
              <a:t>1.Должны быть научно правильными.</a:t>
            </a:r>
          </a:p>
          <a:p>
            <a:pPr>
              <a:buNone/>
            </a:pPr>
            <a:r>
              <a:rPr lang="ru-RU" i="1" dirty="0" smtClean="0"/>
              <a:t>2.Не должны содержать "порочного круга"</a:t>
            </a:r>
          </a:p>
          <a:p>
            <a:pPr>
              <a:buNone/>
            </a:pPr>
            <a:r>
              <a:rPr lang="ru-RU" i="1" dirty="0" smtClean="0"/>
              <a:t>3.Должны содержать указание на ближайшее родовое понятие </a:t>
            </a:r>
          </a:p>
          <a:p>
            <a:pPr>
              <a:buNone/>
            </a:pPr>
            <a:r>
              <a:rPr lang="ru-RU" i="1" dirty="0" smtClean="0"/>
              <a:t>4.Не должны быть тавтологией</a:t>
            </a:r>
          </a:p>
          <a:p>
            <a:pPr>
              <a:buNone/>
            </a:pPr>
            <a:r>
              <a:rPr lang="ru-RU" i="1" dirty="0" smtClean="0"/>
              <a:t>5.Должны быть достаточными</a:t>
            </a:r>
          </a:p>
          <a:p>
            <a:pPr>
              <a:buNone/>
            </a:pPr>
            <a:r>
              <a:rPr lang="ru-RU" i="1" dirty="0" smtClean="0"/>
              <a:t>6.Не должны быть избыточными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Леонардо</a:t>
            </a:r>
            <a:r>
              <a:rPr lang="ru-RU" dirty="0" smtClean="0"/>
              <a:t> </a:t>
            </a:r>
            <a:r>
              <a:rPr lang="ru-RU" b="1" dirty="0" smtClean="0"/>
              <a:t>да</a:t>
            </a:r>
            <a:r>
              <a:rPr lang="ru-RU" dirty="0" smtClean="0"/>
              <a:t> </a:t>
            </a:r>
            <a:r>
              <a:rPr lang="ru-RU" b="1" dirty="0" smtClean="0"/>
              <a:t>Винчи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ru-RU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ru-RU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ru-RU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ru-RU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ru-RU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«Как только ты попробуешь вкус неба, ты всегда будешь смотреть вверх»</a:t>
            </a:r>
            <a:endParaRPr lang="ru-RU" dirty="0" smtClean="0">
              <a:solidFill>
                <a:srgbClr val="C00000"/>
              </a:solidFill>
            </a:endParaRPr>
          </a:p>
        </p:txBody>
      </p:sp>
      <p:pic>
        <p:nvPicPr>
          <p:cNvPr id="2050" name="Picture 2" descr="C:\Users\Notebook\Desktop\scale_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1285860"/>
            <a:ext cx="3603455" cy="34983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Благодарим за внимание!</a:t>
            </a:r>
            <a:br>
              <a:rPr lang="ru-RU" b="1" dirty="0" smtClean="0"/>
            </a:br>
            <a:endParaRPr lang="ru-RU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86615" y="1447800"/>
            <a:ext cx="7196319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Источники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Интернет-ресурсы:</a:t>
            </a:r>
          </a:p>
          <a:p>
            <a:pPr marL="596646" indent="-514350">
              <a:buAutoNum type="arabicPeriod"/>
            </a:pPr>
            <a:r>
              <a:rPr lang="en-US" dirty="0" smtClean="0">
                <a:hlinkClick r:id="rId2"/>
              </a:rPr>
              <a:t>http</a:t>
            </a:r>
            <a:r>
              <a:rPr lang="en-US" dirty="0" smtClean="0">
                <a:hlinkClick r:id="rId2"/>
              </a:rPr>
              <a:t>://center11.minobr63.ru/wp-content/uploads</a:t>
            </a:r>
            <a:r>
              <a:rPr lang="en-US" dirty="0" smtClean="0">
                <a:hlinkClick r:id="rId2"/>
              </a:rPr>
              <a:t>/</a:t>
            </a:r>
            <a:endParaRPr lang="ru-RU" dirty="0" smtClean="0"/>
          </a:p>
          <a:p>
            <a:pPr marL="596646" indent="-514350">
              <a:buAutoNum type="arabicPeriod"/>
            </a:pPr>
            <a:r>
              <a:rPr lang="en-US" dirty="0" smtClean="0">
                <a:hlinkClick r:id="rId3"/>
              </a:rPr>
              <a:t>http://www.myshared.ru/slide/1339650</a:t>
            </a:r>
            <a:r>
              <a:rPr lang="en-US" dirty="0" smtClean="0">
                <a:hlinkClick r:id="rId3"/>
              </a:rPr>
              <a:t>/</a:t>
            </a:r>
            <a:endParaRPr lang="ru-RU" dirty="0" smtClean="0"/>
          </a:p>
          <a:p>
            <a:pPr marL="596646" indent="-514350">
              <a:buAutoNum type="arabicPeriod"/>
            </a:pPr>
            <a:r>
              <a:rPr lang="en-US" dirty="0" smtClean="0">
                <a:hlinkClick r:id="rId4"/>
              </a:rPr>
              <a:t>https://ino.mgpu.ru/notes/chto-takoe-funktsionalnaya-gramotnost</a:t>
            </a:r>
            <a:r>
              <a:rPr lang="en-US" dirty="0" smtClean="0">
                <a:hlinkClick r:id="rId4"/>
              </a:rPr>
              <a:t>/</a:t>
            </a:r>
            <a:r>
              <a:rPr lang="ru-RU" dirty="0" smtClean="0"/>
              <a:t> </a:t>
            </a:r>
          </a:p>
          <a:p>
            <a:pPr marL="596646" indent="-514350">
              <a:buAutoNum type="arabicPeriod"/>
            </a:pPr>
            <a:r>
              <a:rPr lang="en-US" dirty="0" smtClean="0">
                <a:hlinkClick r:id="rId5"/>
              </a:rPr>
              <a:t>https://corp-univer.ru/wp-content/uploads/2020/09/</a:t>
            </a:r>
            <a:r>
              <a:rPr lang="ru-RU" dirty="0" smtClean="0">
                <a:hlinkClick r:id="rId5"/>
              </a:rPr>
              <a:t>Функциональная-грамотность_Камзеева-ЕЕ_24-08-2020.</a:t>
            </a:r>
            <a:r>
              <a:rPr lang="en-US" dirty="0" err="1" smtClean="0">
                <a:hlinkClick r:id="rId5"/>
              </a:rPr>
              <a:t>pdf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Новый взгляд на образование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922" t="2899" r="6863" b="4348"/>
          <a:stretch>
            <a:fillRect/>
          </a:stretch>
        </p:blipFill>
        <p:spPr bwMode="auto">
          <a:xfrm>
            <a:off x="1214413" y="1142984"/>
            <a:ext cx="7821345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dirty="0" smtClean="0"/>
              <a:t>Дошкольное образование как базис формирования функциональной грамотности ребенка в условиях реализации ФГОС ДО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1447800"/>
            <a:ext cx="7790712" cy="4800600"/>
          </a:xfrm>
        </p:spPr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Формирование финансовой и математической грамотности детей дошкольного возраста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Формирование речевой активности дошкольников</a:t>
            </a:r>
          </a:p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Формирование естественнонаучных представлений и основ экологической грамотности у дошкольников</a:t>
            </a:r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Формирование социально-коммуникативной грамотности на уровне дошкольного образования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Функциональная грамотность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214422"/>
            <a:ext cx="7498080" cy="5033978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Функционально грамотный человек </a:t>
            </a:r>
            <a:r>
              <a:rPr lang="ru-RU" b="1" dirty="0" smtClean="0"/>
              <a:t>–</a:t>
            </a:r>
          </a:p>
          <a:p>
            <a:pPr algn="ctr">
              <a:buNone/>
            </a:pPr>
            <a:r>
              <a:rPr lang="ru-RU" b="1" dirty="0" smtClean="0"/>
              <a:t>это человек, способный использовать все, постоянно приобретаемые в течение жизни знания, умения и навыки для решения максимально широкого диапазона жизненных задач в различных сферах человеческой деятельности, общения и социальных отношений. </a:t>
            </a:r>
          </a:p>
          <a:p>
            <a:pPr algn="r">
              <a:buNone/>
            </a:pPr>
            <a:r>
              <a:rPr lang="ru-RU" b="1" i="1" dirty="0" smtClean="0"/>
              <a:t>А.А.Леонтьев</a:t>
            </a:r>
          </a:p>
          <a:p>
            <a:pPr>
              <a:buNone/>
            </a:pPr>
            <a:endParaRPr lang="ru-RU" b="1" i="1" dirty="0" smtClean="0"/>
          </a:p>
          <a:p>
            <a:pPr>
              <a:buNone/>
            </a:pPr>
            <a:r>
              <a:rPr lang="ru-RU" b="1" i="1" dirty="0" smtClean="0"/>
              <a:t>Функциональная грамотность связана с готовностью: </a:t>
            </a:r>
          </a:p>
          <a:p>
            <a:r>
              <a:rPr lang="ru-RU" dirty="0" smtClean="0"/>
              <a:t>добывать знания</a:t>
            </a:r>
          </a:p>
          <a:p>
            <a:r>
              <a:rPr lang="ru-RU" dirty="0" smtClean="0"/>
              <a:t>применять знания и умения</a:t>
            </a:r>
          </a:p>
          <a:p>
            <a:r>
              <a:rPr lang="ru-RU" dirty="0" smtClean="0"/>
              <a:t>оценивать знания и умения</a:t>
            </a:r>
          </a:p>
          <a:p>
            <a:r>
              <a:rPr lang="ru-RU" dirty="0" smtClean="0"/>
              <a:t>осуществлять саморазвитие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14290"/>
            <a:ext cx="7498080" cy="92869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>Чему должны научиться дети ?</a:t>
            </a:r>
            <a:br>
              <a:rPr lang="ru-RU" sz="3100" b="1" dirty="0" smtClean="0"/>
            </a:br>
            <a:r>
              <a:rPr lang="ru-RU" sz="3100" b="1" dirty="0" smtClean="0"/>
              <a:t> Что дети должны изучать?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285992"/>
            <a:ext cx="7499350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Формируем функциональную грамотность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8488" t="33356" r="39119" b="17724"/>
          <a:stretch>
            <a:fillRect/>
          </a:stretch>
        </p:blipFill>
        <p:spPr bwMode="auto">
          <a:xfrm>
            <a:off x="1071538" y="1643050"/>
            <a:ext cx="7858180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85728"/>
            <a:ext cx="749808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ru-RU" b="1" dirty="0" smtClean="0"/>
              <a:t>«</a:t>
            </a:r>
            <a:r>
              <a:rPr lang="ru-RU" sz="4000" b="1" dirty="0" smtClean="0"/>
              <a:t>Разнообразь как только можешь».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 </a:t>
            </a:r>
            <a:r>
              <a:rPr lang="ru-RU" sz="4000" b="1" i="1" dirty="0" smtClean="0"/>
              <a:t>Леонардо да Винчи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0394" t="40104" r="36261" b="29532"/>
          <a:stretch>
            <a:fillRect/>
          </a:stretch>
        </p:blipFill>
        <p:spPr bwMode="auto">
          <a:xfrm>
            <a:off x="1000100" y="1928802"/>
            <a:ext cx="8001056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Математическая грамотность 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1214422"/>
            <a:ext cx="2786082" cy="2347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071538" y="3714752"/>
            <a:ext cx="75724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Способность человека определять и понимать роль математики в мире, в котором он живет, высказывать хорошо обоснованные математические суждения и использовать математику так, чтобы удовлетворять в настоящем и будущем потребности, присущие созидательному, заинтересованному и мыслящему гражданину.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83</TotalTime>
  <Words>471</Words>
  <PresentationFormat>Экран (4:3)</PresentationFormat>
  <Paragraphs>79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Солнцестояние</vt:lpstr>
      <vt:lpstr>       МБОУ НОШ с. Северный   Мастерская  </vt:lpstr>
      <vt:lpstr>Что такое современное образование?</vt:lpstr>
      <vt:lpstr>Новый взгляд на образование</vt:lpstr>
      <vt:lpstr>Дошкольное образование как базис формирования функциональной грамотности ребенка в условиях реализации ФГОС ДО</vt:lpstr>
      <vt:lpstr>Функциональная грамотность</vt:lpstr>
      <vt:lpstr> Чему должны научиться дети ?  Что дети должны изучать? </vt:lpstr>
      <vt:lpstr>Формируем функциональную грамотность</vt:lpstr>
      <vt:lpstr>«Разнообразь как только можешь».  Леонардо да Винчи</vt:lpstr>
      <vt:lpstr>Математическая грамотность </vt:lpstr>
      <vt:lpstr>Ключевые характеристики математической грамотности, описанные через способности </vt:lpstr>
      <vt:lpstr>«Математику уже затем учить надо, что она ум в порядок приводит» М.В. Ломоносов</vt:lpstr>
      <vt:lpstr>Индикаторы функциональной грамотности</vt:lpstr>
      <vt:lpstr>Числа и вычисления: счет</vt:lpstr>
      <vt:lpstr>Числа и вычисления: числа</vt:lpstr>
      <vt:lpstr>Величины</vt:lpstr>
      <vt:lpstr>Геометрические фигуры: Тела и формы.</vt:lpstr>
      <vt:lpstr>Пространственные отношения</vt:lpstr>
      <vt:lpstr>Работа с данными.Статистика.</vt:lpstr>
      <vt:lpstr>Работа с данными. Вероятность.</vt:lpstr>
      <vt:lpstr>Взрослому на заметку</vt:lpstr>
      <vt:lpstr>Леонардо да Винчи </vt:lpstr>
      <vt:lpstr>Благодарим за внимание! </vt:lpstr>
      <vt:lpstr>Источники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Notebook</dc:creator>
  <cp:lastModifiedBy>FUJITSU</cp:lastModifiedBy>
  <cp:revision>32</cp:revision>
  <dcterms:created xsi:type="dcterms:W3CDTF">2021-10-13T05:26:34Z</dcterms:created>
  <dcterms:modified xsi:type="dcterms:W3CDTF">2021-12-19T18:06:10Z</dcterms:modified>
</cp:coreProperties>
</file>