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1" d="100"/>
          <a:sy n="121" d="100"/>
        </p:scale>
        <p:origin x="-7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E7F42-7038-A743-BA08-FDBB4B89B9FB}" type="datetimeFigureOut">
              <a:rPr lang="fr-FR" smtClean="0"/>
              <a:t>26/11/20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333A9-ED22-9546-863D-8920A6630D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79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333A9-ED22-9546-863D-8920A6630D8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6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4827-B065-6C4E-A9CA-54B2AA0442C0}" type="datetimeFigureOut">
              <a:rPr lang="fr-FR" smtClean="0"/>
              <a:t>26/11/20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9BD-0DDF-194D-BDD3-141188571C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08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4827-B065-6C4E-A9CA-54B2AA0442C0}" type="datetimeFigureOut">
              <a:rPr lang="fr-FR" smtClean="0"/>
              <a:t>26/11/20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9BD-0DDF-194D-BDD3-141188571C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8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4827-B065-6C4E-A9CA-54B2AA0442C0}" type="datetimeFigureOut">
              <a:rPr lang="fr-FR" smtClean="0"/>
              <a:t>26/11/20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9BD-0DDF-194D-BDD3-141188571C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40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4827-B065-6C4E-A9CA-54B2AA0442C0}" type="datetimeFigureOut">
              <a:rPr lang="fr-FR" smtClean="0"/>
              <a:t>26/11/20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9BD-0DDF-194D-BDD3-141188571C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63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4827-B065-6C4E-A9CA-54B2AA0442C0}" type="datetimeFigureOut">
              <a:rPr lang="fr-FR" smtClean="0"/>
              <a:t>26/11/20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9BD-0DDF-194D-BDD3-141188571C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82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4827-B065-6C4E-A9CA-54B2AA0442C0}" type="datetimeFigureOut">
              <a:rPr lang="fr-FR" smtClean="0"/>
              <a:t>26/11/20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9BD-0DDF-194D-BDD3-141188571C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34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4827-B065-6C4E-A9CA-54B2AA0442C0}" type="datetimeFigureOut">
              <a:rPr lang="fr-FR" smtClean="0"/>
              <a:t>26/11/20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9BD-0DDF-194D-BDD3-141188571C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52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4827-B065-6C4E-A9CA-54B2AA0442C0}" type="datetimeFigureOut">
              <a:rPr lang="fr-FR" smtClean="0"/>
              <a:t>26/11/20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9BD-0DDF-194D-BDD3-141188571C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17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4827-B065-6C4E-A9CA-54B2AA0442C0}" type="datetimeFigureOut">
              <a:rPr lang="fr-FR" smtClean="0"/>
              <a:t>26/11/20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9BD-0DDF-194D-BDD3-141188571C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53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4827-B065-6C4E-A9CA-54B2AA0442C0}" type="datetimeFigureOut">
              <a:rPr lang="fr-FR" smtClean="0"/>
              <a:t>26/11/20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9BD-0DDF-194D-BDD3-141188571C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83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4827-B065-6C4E-A9CA-54B2AA0442C0}" type="datetimeFigureOut">
              <a:rPr lang="fr-FR" smtClean="0"/>
              <a:t>26/11/20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9BD-0DDF-194D-BDD3-141188571C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19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4827-B065-6C4E-A9CA-54B2AA0442C0}" type="datetimeFigureOut">
              <a:rPr lang="fr-FR" smtClean="0"/>
              <a:t>26/11/20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369BD-0DDF-194D-BDD3-141188571C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78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9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5669901_sa.jpg;maxHeight=640;maxWidth=55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020" y="104551"/>
            <a:ext cx="4702822" cy="6629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à coins arrondis 4"/>
          <p:cNvSpPr/>
          <p:nvPr/>
        </p:nvSpPr>
        <p:spPr>
          <a:xfrm>
            <a:off x="-232331" y="245895"/>
            <a:ext cx="2321551" cy="4995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5251" y="222216"/>
            <a:ext cx="1686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Trebuchet MS"/>
                <a:cs typeface="Trebuchet MS"/>
              </a:rPr>
              <a:t>Séance 8 </a:t>
            </a:r>
            <a:endParaRPr lang="fr-FR" sz="28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5067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82311" y="4879674"/>
            <a:ext cx="8842217" cy="180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-232330" y="90375"/>
            <a:ext cx="4815297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69168" y="32136"/>
            <a:ext cx="4161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COMPARE THE CHARACTERS</a:t>
            </a:r>
            <a:endParaRPr lang="fr-FR" sz="2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6" name="Image 5" descr="3c2bfadd8c812eeed08b28e09bbeb68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3" t="8333" r="14266" b="24074"/>
          <a:stretch/>
        </p:blipFill>
        <p:spPr>
          <a:xfrm>
            <a:off x="82311" y="1154650"/>
            <a:ext cx="1980794" cy="2780730"/>
          </a:xfrm>
          <a:prstGeom prst="rect">
            <a:avLst/>
          </a:prstGeom>
        </p:spPr>
      </p:pic>
      <p:pic>
        <p:nvPicPr>
          <p:cNvPr id="7" name="Image 6" descr="173914_BRbIICFKUT_394d6d3600000578_3832831_image_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t="9028" r="18622" b="23379"/>
          <a:stretch/>
        </p:blipFill>
        <p:spPr>
          <a:xfrm>
            <a:off x="6979544" y="1154650"/>
            <a:ext cx="2104593" cy="2780730"/>
          </a:xfrm>
          <a:prstGeom prst="rect">
            <a:avLst/>
          </a:prstGeom>
        </p:spPr>
      </p:pic>
      <p:pic>
        <p:nvPicPr>
          <p:cNvPr id="8" name="Image 7" descr="c70b85074b8ef9bcc37f770eccf5a20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t="15972" r="5214" b="22685"/>
          <a:stretch/>
        </p:blipFill>
        <p:spPr>
          <a:xfrm>
            <a:off x="2148516" y="1154651"/>
            <a:ext cx="2434451" cy="2780730"/>
          </a:xfrm>
          <a:prstGeom prst="rect">
            <a:avLst/>
          </a:prstGeom>
        </p:spPr>
      </p:pic>
      <p:pic>
        <p:nvPicPr>
          <p:cNvPr id="9" name="Image 8" descr="Fantastic-Beasts-And-Where-To-Find-Them-character-poster-Gnarlak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8" t="21760" b="8565"/>
          <a:stretch/>
        </p:blipFill>
        <p:spPr>
          <a:xfrm>
            <a:off x="4672645" y="1154651"/>
            <a:ext cx="2230683" cy="2780729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199901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492418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926506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7160694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92122" y="911554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NEWT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33623" y="939207"/>
            <a:ext cx="18389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PORPENTINA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93540" y="939207"/>
            <a:ext cx="14414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GNARLAK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364772" y="939206"/>
            <a:ext cx="13242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QUEENIE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99901" y="3983515"/>
            <a:ext cx="1728557" cy="5316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2492418" y="3983515"/>
            <a:ext cx="1728557" cy="5316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4926506" y="3983515"/>
            <a:ext cx="1728557" cy="5316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7195971" y="3977400"/>
            <a:ext cx="1728557" cy="53776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502124" y="5048619"/>
            <a:ext cx="5528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helsea Market"/>
                <a:cs typeface="Chelsea Market"/>
              </a:rPr>
              <a:t>i</a:t>
            </a:r>
            <a:r>
              <a:rPr lang="en-GB" sz="2400" dirty="0" smtClean="0">
                <a:latin typeface="Chelsea Market"/>
                <a:cs typeface="Chelsea Market"/>
              </a:rPr>
              <a:t>s 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more</a:t>
            </a:r>
            <a:r>
              <a:rPr lang="en-GB" sz="2400" dirty="0" smtClean="0">
                <a:latin typeface="Chelsea Market"/>
                <a:cs typeface="Chelsea Market"/>
              </a:rPr>
              <a:t> impatient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Queenie ?</a:t>
            </a:r>
            <a:endParaRPr lang="en-GB" sz="2400" dirty="0">
              <a:latin typeface="Chelsea Market"/>
              <a:cs typeface="Chelsea Market"/>
            </a:endParaRPr>
          </a:p>
        </p:txBody>
      </p:sp>
      <p:grpSp>
        <p:nvGrpSpPr>
          <p:cNvPr id="27" name="Grouper 26"/>
          <p:cNvGrpSpPr/>
          <p:nvPr/>
        </p:nvGrpSpPr>
        <p:grpSpPr>
          <a:xfrm>
            <a:off x="166749" y="5009011"/>
            <a:ext cx="2288339" cy="540882"/>
            <a:chOff x="166749" y="5009011"/>
            <a:chExt cx="2288339" cy="540882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166749" y="5009011"/>
              <a:ext cx="2288339" cy="5408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888638" y="5048157"/>
              <a:ext cx="85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Chelsea Market"/>
                  <a:cs typeface="Chelsea Market"/>
                </a:rPr>
                <a:t>Who</a:t>
              </a:r>
              <a:endParaRPr lang="en-GB" sz="2400" dirty="0">
                <a:latin typeface="Chelsea Market"/>
                <a:cs typeface="Chelsea Market"/>
              </a:endParaRP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107954" y="5734475"/>
            <a:ext cx="717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latin typeface="Chelsea Market"/>
                <a:cs typeface="Chelsea Market"/>
              </a:rPr>
              <a:t>Porpentina</a:t>
            </a:r>
            <a:r>
              <a:rPr lang="en-GB" sz="2400" dirty="0" smtClean="0">
                <a:latin typeface="Chelsea Market"/>
                <a:cs typeface="Chelsea Market"/>
              </a:rPr>
              <a:t> is 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more</a:t>
            </a:r>
            <a:r>
              <a:rPr lang="en-GB" sz="2400" dirty="0" smtClean="0">
                <a:latin typeface="Chelsea Market"/>
                <a:cs typeface="Chelsea Market"/>
              </a:rPr>
              <a:t> impatient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Queenie.</a:t>
            </a:r>
            <a:endParaRPr lang="en-GB" sz="2400" dirty="0">
              <a:latin typeface="Chelsea Market"/>
              <a:cs typeface="Chelsea Market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07954" y="6219656"/>
            <a:ext cx="6726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latin typeface="Chelsea Market"/>
                <a:cs typeface="Chelsea Market"/>
              </a:rPr>
              <a:t>Gnarlak</a:t>
            </a:r>
            <a:r>
              <a:rPr lang="en-GB" sz="2400" dirty="0" smtClean="0">
                <a:latin typeface="Chelsea Market"/>
                <a:cs typeface="Chelsea Market"/>
              </a:rPr>
              <a:t> is 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more</a:t>
            </a:r>
            <a:r>
              <a:rPr lang="en-GB" sz="2400" dirty="0" smtClean="0">
                <a:latin typeface="Chelsea Market"/>
                <a:cs typeface="Chelsea Market"/>
              </a:rPr>
              <a:t> impatient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Queenie.</a:t>
            </a:r>
            <a:endParaRPr lang="en-GB" sz="2400" dirty="0">
              <a:latin typeface="Chelsea Market"/>
              <a:cs typeface="Chelsea Market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809" y="4030549"/>
            <a:ext cx="417786" cy="402313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2624" y="4030549"/>
            <a:ext cx="417786" cy="40231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2169" y="4030549"/>
            <a:ext cx="417786" cy="40231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5266" y="4047950"/>
            <a:ext cx="417786" cy="402313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4811" y="4047950"/>
            <a:ext cx="417786" cy="40231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4535" y="4036192"/>
            <a:ext cx="417786" cy="402313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1085" y="4036190"/>
            <a:ext cx="417786" cy="402313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90" y="4036192"/>
            <a:ext cx="417786" cy="402313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6534" y="4036190"/>
            <a:ext cx="417786" cy="402313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3905" y="4036192"/>
            <a:ext cx="417786" cy="4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6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3c2bfadd8c812eeed08b28e09bbeb68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3" t="8333" r="14266" b="24074"/>
          <a:stretch/>
        </p:blipFill>
        <p:spPr>
          <a:xfrm>
            <a:off x="2069687" y="578506"/>
            <a:ext cx="1246318" cy="1749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 descr="173914_BRbIICFKUT_394d6d3600000578_3832831_image_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t="9028" r="18622" b="23379"/>
          <a:stretch/>
        </p:blipFill>
        <p:spPr>
          <a:xfrm>
            <a:off x="7335575" y="603066"/>
            <a:ext cx="1310468" cy="1731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 descr="c70b85074b8ef9bcc37f770eccf5a204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t="15972" r="5214" b="22685"/>
          <a:stretch/>
        </p:blipFill>
        <p:spPr>
          <a:xfrm>
            <a:off x="3701936" y="578506"/>
            <a:ext cx="1531759" cy="1749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 descr="Fantastic-Beasts-And-Where-To-Find-Them-character-poster-Gnarlak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8" t="21760" b="8565"/>
          <a:stretch/>
        </p:blipFill>
        <p:spPr>
          <a:xfrm>
            <a:off x="5542803" y="584907"/>
            <a:ext cx="1403548" cy="1749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à coins arrondis 9"/>
          <p:cNvSpPr/>
          <p:nvPr/>
        </p:nvSpPr>
        <p:spPr>
          <a:xfrm>
            <a:off x="2069688" y="2524343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844813" y="2524343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652997" y="2524343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7364448" y="2524343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117589" y="2524343"/>
            <a:ext cx="1728092" cy="3502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117589" y="3205509"/>
            <a:ext cx="1728092" cy="3502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117589" y="3886675"/>
            <a:ext cx="1728092" cy="3502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117589" y="4567840"/>
            <a:ext cx="1728092" cy="3502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117589" y="5249005"/>
            <a:ext cx="1728092" cy="3502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94071" y="2490754"/>
            <a:ext cx="1776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Trebuchet MS"/>
                <a:cs typeface="Trebuchet MS"/>
              </a:rPr>
              <a:t>OLD / YOUNG</a:t>
            </a:r>
            <a:endParaRPr lang="fr-FR" sz="2000" b="1" dirty="0">
              <a:latin typeface="Trebuchet MS"/>
              <a:cs typeface="Trebuchet M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17589" y="3188805"/>
            <a:ext cx="1779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Trebuchet MS"/>
                <a:cs typeface="Trebuchet MS"/>
              </a:rPr>
              <a:t>TALL / SMALL</a:t>
            </a:r>
            <a:endParaRPr lang="fr-FR" sz="2000" b="1" dirty="0">
              <a:latin typeface="Trebuchet MS"/>
              <a:cs typeface="Trebuchet MS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00210" y="3872104"/>
            <a:ext cx="7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Trebuchet MS"/>
                <a:cs typeface="Trebuchet MS"/>
              </a:rPr>
              <a:t>NICE</a:t>
            </a:r>
            <a:endParaRPr lang="fr-FR" sz="2000" b="1" dirty="0">
              <a:latin typeface="Trebuchet MS"/>
              <a:cs typeface="Trebuchet M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64567" y="4544684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Trebuchet MS"/>
                <a:cs typeface="Trebuchet MS"/>
              </a:rPr>
              <a:t>GRUMPY</a:t>
            </a:r>
            <a:endParaRPr lang="fr-FR" sz="2000" b="1" dirty="0">
              <a:latin typeface="Trebuchet MS"/>
              <a:cs typeface="Trebuchet MS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117589" y="5907009"/>
            <a:ext cx="1728092" cy="3502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2069687" y="3205509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3844812" y="3205509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5652996" y="3205509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7364447" y="3205509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2069687" y="3886675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3844812" y="3886675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5652996" y="3886675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7364447" y="3886675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2069687" y="4556442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3844812" y="4556442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5652996" y="4556442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à coins arrondis 34"/>
          <p:cNvSpPr/>
          <p:nvPr/>
        </p:nvSpPr>
        <p:spPr>
          <a:xfrm>
            <a:off x="7364447" y="4556442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2069687" y="5249005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3844812" y="5249005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5652996" y="5249005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7364447" y="5249005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2069687" y="5907009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3844812" y="5907009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5652996" y="5907009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7364447" y="5907009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-232329" y="78617"/>
            <a:ext cx="1826112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369168" y="20378"/>
            <a:ext cx="1224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RECAP!</a:t>
            </a:r>
            <a:endParaRPr lang="fr-FR" sz="2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105830" y="6458591"/>
            <a:ext cx="1728092" cy="3502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à coins arrondis 46"/>
          <p:cNvSpPr/>
          <p:nvPr/>
        </p:nvSpPr>
        <p:spPr>
          <a:xfrm>
            <a:off x="2057928" y="6458591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à coins arrondis 47"/>
          <p:cNvSpPr/>
          <p:nvPr/>
        </p:nvSpPr>
        <p:spPr>
          <a:xfrm>
            <a:off x="3833053" y="6458591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>
            <a:off x="5641237" y="6458591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à coins arrondis 49"/>
          <p:cNvSpPr/>
          <p:nvPr/>
        </p:nvSpPr>
        <p:spPr>
          <a:xfrm>
            <a:off x="7352688" y="6458591"/>
            <a:ext cx="1246318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79192" y="5228219"/>
            <a:ext cx="1818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Trebuchet MS"/>
                <a:cs typeface="Trebuchet MS"/>
              </a:rPr>
              <a:t>COURAGEOUS</a:t>
            </a:r>
            <a:endParaRPr lang="fr-FR" sz="2000" b="1" dirty="0">
              <a:latin typeface="Trebuchet MS"/>
              <a:cs typeface="Trebuchet MS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11661" y="5883493"/>
            <a:ext cx="1522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Trebuchet MS"/>
                <a:cs typeface="Trebuchet MS"/>
              </a:rPr>
              <a:t>OPTIMISTIC</a:t>
            </a:r>
            <a:endParaRPr lang="fr-FR" sz="2000" b="1" dirty="0">
              <a:latin typeface="Trebuchet MS"/>
              <a:cs typeface="Trebuchet M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71975" y="6432262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Trebuchet MS"/>
                <a:cs typeface="Trebuchet MS"/>
              </a:rPr>
              <a:t>IMPATIENT</a:t>
            </a:r>
            <a:endParaRPr lang="fr-FR" sz="2000" b="1" dirty="0">
              <a:latin typeface="Trebuchet MS"/>
              <a:cs typeface="Trebuchet M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457731" y="2478187"/>
            <a:ext cx="58419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latin typeface="Trebuchet MS"/>
                <a:cs typeface="Trebuchet MS"/>
              </a:rPr>
              <a:t>29                 28 </a:t>
            </a:r>
            <a:r>
              <a:rPr lang="en-GB" sz="2200" b="1" dirty="0" smtClean="0">
                <a:latin typeface="Trebuchet MS"/>
                <a:cs typeface="Trebuchet MS"/>
              </a:rPr>
              <a:t>                </a:t>
            </a:r>
            <a:r>
              <a:rPr lang="en-GB" sz="2200" b="1" dirty="0" smtClean="0">
                <a:latin typeface="Trebuchet MS"/>
                <a:cs typeface="Trebuchet MS"/>
              </a:rPr>
              <a:t>56                 25</a:t>
            </a:r>
            <a:endParaRPr lang="en-GB" sz="2200" b="1" dirty="0">
              <a:latin typeface="Trebuchet MS"/>
              <a:cs typeface="Trebuchet M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869784" y="3158028"/>
            <a:ext cx="68780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latin typeface="Trebuchet MS"/>
                <a:cs typeface="Trebuchet MS"/>
              </a:rPr>
              <a:t>    1m 90           </a:t>
            </a:r>
            <a:r>
              <a:rPr lang="en-GB" sz="2200" b="1" dirty="0" smtClean="0">
                <a:latin typeface="Trebuchet MS"/>
                <a:cs typeface="Trebuchet MS"/>
              </a:rPr>
              <a:t>1m </a:t>
            </a:r>
            <a:r>
              <a:rPr lang="en-GB" sz="2200" b="1" dirty="0" smtClean="0">
                <a:latin typeface="Trebuchet MS"/>
                <a:cs typeface="Trebuchet MS"/>
              </a:rPr>
              <a:t>70            </a:t>
            </a:r>
            <a:r>
              <a:rPr lang="en-GB" sz="2200" b="1" dirty="0" smtClean="0">
                <a:latin typeface="Trebuchet MS"/>
                <a:cs typeface="Trebuchet MS"/>
              </a:rPr>
              <a:t>1m </a:t>
            </a:r>
            <a:r>
              <a:rPr lang="en-GB" sz="2200" b="1" dirty="0" smtClean="0">
                <a:latin typeface="Trebuchet MS"/>
                <a:cs typeface="Trebuchet MS"/>
              </a:rPr>
              <a:t>32           </a:t>
            </a:r>
            <a:r>
              <a:rPr lang="en-GB" sz="2200" b="1" dirty="0" smtClean="0">
                <a:latin typeface="Trebuchet MS"/>
                <a:cs typeface="Trebuchet MS"/>
              </a:rPr>
              <a:t>1m </a:t>
            </a:r>
            <a:r>
              <a:rPr lang="en-GB" sz="2200" b="1" dirty="0" smtClean="0">
                <a:latin typeface="Trebuchet MS"/>
                <a:cs typeface="Trebuchet MS"/>
              </a:rPr>
              <a:t>76</a:t>
            </a:r>
            <a:endParaRPr lang="en-GB" sz="2200" b="1" dirty="0">
              <a:latin typeface="Trebuchet MS"/>
              <a:cs typeface="Trebuchet MS"/>
            </a:endParaRP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8016" y="6521601"/>
            <a:ext cx="251885" cy="242556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7668" y="6521601"/>
            <a:ext cx="251885" cy="242556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3855" y="6521601"/>
            <a:ext cx="251885" cy="24255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8523" y="6521601"/>
            <a:ext cx="251885" cy="242556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7650" y="6501143"/>
            <a:ext cx="251885" cy="242556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7302" y="6501143"/>
            <a:ext cx="251885" cy="242556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7857" y="6501143"/>
            <a:ext cx="251885" cy="242556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7509" y="6501143"/>
            <a:ext cx="251885" cy="242556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3696" y="6501143"/>
            <a:ext cx="251885" cy="242556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5235" y="6501143"/>
            <a:ext cx="251885" cy="242556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4623" y="5961754"/>
            <a:ext cx="251885" cy="242556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275" y="5961754"/>
            <a:ext cx="251885" cy="242556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462" y="5961754"/>
            <a:ext cx="251885" cy="242556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5130" y="5961754"/>
            <a:ext cx="251885" cy="242556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8016" y="5972703"/>
            <a:ext cx="251885" cy="242556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5608" y="5961754"/>
            <a:ext cx="251885" cy="242556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5260" y="5961754"/>
            <a:ext cx="251885" cy="242556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0497" y="5950805"/>
            <a:ext cx="251885" cy="242556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0149" y="5950805"/>
            <a:ext cx="251885" cy="242556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6336" y="5950805"/>
            <a:ext cx="251885" cy="242556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393" y="5302506"/>
            <a:ext cx="251885" cy="242556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2045" y="5302506"/>
            <a:ext cx="251885" cy="242556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8232" y="5302506"/>
            <a:ext cx="251885" cy="242556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2900" y="5302506"/>
            <a:ext cx="251885" cy="242556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1079" y="5297116"/>
            <a:ext cx="251885" cy="242556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0731" y="5297116"/>
            <a:ext cx="251885" cy="242556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6918" y="5297116"/>
            <a:ext cx="251885" cy="242556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3544" y="5282557"/>
            <a:ext cx="251885" cy="242556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3450" y="5289896"/>
            <a:ext cx="251885" cy="242556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3102" y="5289896"/>
            <a:ext cx="251885" cy="242556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9289" y="5289896"/>
            <a:ext cx="251885" cy="242556"/>
          </a:xfrm>
          <a:prstGeom prst="rect">
            <a:avLst/>
          </a:prstGeom>
        </p:spPr>
      </p:pic>
      <p:pic>
        <p:nvPicPr>
          <p:cNvPr id="94" name="Image 93" descr="1f6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430" y="3931977"/>
            <a:ext cx="251905" cy="251905"/>
          </a:xfrm>
          <a:prstGeom prst="rect">
            <a:avLst/>
          </a:prstGeom>
        </p:spPr>
      </p:pic>
      <p:pic>
        <p:nvPicPr>
          <p:cNvPr id="95" name="Image 94" descr="1f6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02" y="3931977"/>
            <a:ext cx="251905" cy="251905"/>
          </a:xfrm>
          <a:prstGeom prst="rect">
            <a:avLst/>
          </a:prstGeom>
        </p:spPr>
      </p:pic>
      <p:pic>
        <p:nvPicPr>
          <p:cNvPr id="96" name="Image 95" descr="1f6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37" y="3931977"/>
            <a:ext cx="251905" cy="251905"/>
          </a:xfrm>
          <a:prstGeom prst="rect">
            <a:avLst/>
          </a:prstGeom>
        </p:spPr>
      </p:pic>
      <p:pic>
        <p:nvPicPr>
          <p:cNvPr id="97" name="Image 96" descr="1f6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10" y="3931977"/>
            <a:ext cx="251905" cy="251905"/>
          </a:xfrm>
          <a:prstGeom prst="rect">
            <a:avLst/>
          </a:prstGeom>
        </p:spPr>
      </p:pic>
      <p:pic>
        <p:nvPicPr>
          <p:cNvPr id="98" name="Image 97" descr="1f6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188" y="3931977"/>
            <a:ext cx="251905" cy="251905"/>
          </a:xfrm>
          <a:prstGeom prst="rect">
            <a:avLst/>
          </a:prstGeom>
        </p:spPr>
      </p:pic>
      <p:pic>
        <p:nvPicPr>
          <p:cNvPr id="99" name="Image 98" descr="1f6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60" y="3931977"/>
            <a:ext cx="251905" cy="251905"/>
          </a:xfrm>
          <a:prstGeom prst="rect">
            <a:avLst/>
          </a:prstGeom>
        </p:spPr>
      </p:pic>
      <p:pic>
        <p:nvPicPr>
          <p:cNvPr id="100" name="Image 99" descr="1f6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95" y="3931977"/>
            <a:ext cx="251905" cy="251905"/>
          </a:xfrm>
          <a:prstGeom prst="rect">
            <a:avLst/>
          </a:prstGeom>
        </p:spPr>
      </p:pic>
      <p:pic>
        <p:nvPicPr>
          <p:cNvPr id="101" name="Image 100" descr="1f6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821" y="3931977"/>
            <a:ext cx="251905" cy="251905"/>
          </a:xfrm>
          <a:prstGeom prst="rect">
            <a:avLst/>
          </a:prstGeom>
        </p:spPr>
      </p:pic>
      <p:pic>
        <p:nvPicPr>
          <p:cNvPr id="102" name="Image 101" descr="1f6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93" y="3931977"/>
            <a:ext cx="251905" cy="251905"/>
          </a:xfrm>
          <a:prstGeom prst="rect">
            <a:avLst/>
          </a:prstGeom>
        </p:spPr>
      </p:pic>
      <p:pic>
        <p:nvPicPr>
          <p:cNvPr id="104" name="Image 103" descr="1f6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95" y="3931977"/>
            <a:ext cx="251905" cy="251905"/>
          </a:xfrm>
          <a:prstGeom prst="rect">
            <a:avLst/>
          </a:prstGeom>
        </p:spPr>
      </p:pic>
      <p:pic>
        <p:nvPicPr>
          <p:cNvPr id="107" name="Image 106" descr="grumpy-emoticon-vector-2584797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79" y="4605947"/>
            <a:ext cx="260350" cy="259035"/>
          </a:xfrm>
          <a:prstGeom prst="rect">
            <a:avLst/>
          </a:prstGeom>
        </p:spPr>
      </p:pic>
      <p:pic>
        <p:nvPicPr>
          <p:cNvPr id="108" name="Image 107" descr="grumpy-emoticon-vector-2584797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523" y="4605947"/>
            <a:ext cx="260350" cy="259035"/>
          </a:xfrm>
          <a:prstGeom prst="rect">
            <a:avLst/>
          </a:prstGeom>
        </p:spPr>
      </p:pic>
      <p:pic>
        <p:nvPicPr>
          <p:cNvPr id="109" name="Image 108" descr="grumpy-emoticon-vector-2584797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75" y="4605947"/>
            <a:ext cx="260350" cy="259035"/>
          </a:xfrm>
          <a:prstGeom prst="rect">
            <a:avLst/>
          </a:prstGeom>
        </p:spPr>
      </p:pic>
      <p:pic>
        <p:nvPicPr>
          <p:cNvPr id="110" name="Image 109" descr="grumpy-emoticon-vector-2584797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00" y="4605947"/>
            <a:ext cx="260350" cy="259035"/>
          </a:xfrm>
          <a:prstGeom prst="rect">
            <a:avLst/>
          </a:prstGeom>
        </p:spPr>
      </p:pic>
      <p:pic>
        <p:nvPicPr>
          <p:cNvPr id="111" name="Image 110" descr="grumpy-emoticon-vector-2584797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77" y="4605947"/>
            <a:ext cx="260350" cy="259035"/>
          </a:xfrm>
          <a:prstGeom prst="rect">
            <a:avLst/>
          </a:prstGeom>
        </p:spPr>
      </p:pic>
      <p:pic>
        <p:nvPicPr>
          <p:cNvPr id="112" name="Image 111" descr="grumpy-emoticon-vector-2584797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66" y="4605947"/>
            <a:ext cx="260350" cy="259035"/>
          </a:xfrm>
          <a:prstGeom prst="rect">
            <a:avLst/>
          </a:prstGeom>
        </p:spPr>
      </p:pic>
      <p:pic>
        <p:nvPicPr>
          <p:cNvPr id="113" name="Image 112" descr="grumpy-emoticon-vector-2584797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62" y="4605947"/>
            <a:ext cx="260350" cy="259035"/>
          </a:xfrm>
          <a:prstGeom prst="rect">
            <a:avLst/>
          </a:prstGeom>
        </p:spPr>
      </p:pic>
      <p:pic>
        <p:nvPicPr>
          <p:cNvPr id="114" name="Image 113" descr="grumpy-emoticon-vector-2584797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587" y="4605947"/>
            <a:ext cx="260350" cy="259035"/>
          </a:xfrm>
          <a:prstGeom prst="rect">
            <a:avLst/>
          </a:prstGeom>
        </p:spPr>
      </p:pic>
      <p:pic>
        <p:nvPicPr>
          <p:cNvPr id="115" name="Image 114" descr="grumpy-emoticon-vector-2584797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63" y="4605947"/>
            <a:ext cx="260350" cy="259035"/>
          </a:xfrm>
          <a:prstGeom prst="rect">
            <a:avLst/>
          </a:prstGeom>
        </p:spPr>
      </p:pic>
      <p:pic>
        <p:nvPicPr>
          <p:cNvPr id="117" name="Image 116" descr="grumpy-emoticon-vector-2584797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84" y="4605947"/>
            <a:ext cx="260350" cy="25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0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82311" y="4879674"/>
            <a:ext cx="8842217" cy="180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-232330" y="90375"/>
            <a:ext cx="4815297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69168" y="32136"/>
            <a:ext cx="4161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COMPARE THE CHARACTERS</a:t>
            </a:r>
            <a:endParaRPr lang="fr-FR" sz="2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6" name="Image 5" descr="3c2bfadd8c812eeed08b28e09bbeb68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3" t="8333" r="14266" b="24074"/>
          <a:stretch/>
        </p:blipFill>
        <p:spPr>
          <a:xfrm>
            <a:off x="82311" y="1154650"/>
            <a:ext cx="1980794" cy="2780730"/>
          </a:xfrm>
          <a:prstGeom prst="rect">
            <a:avLst/>
          </a:prstGeom>
        </p:spPr>
      </p:pic>
      <p:pic>
        <p:nvPicPr>
          <p:cNvPr id="7" name="Image 6" descr="173914_BRbIICFKUT_394d6d3600000578_3832831_image_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t="9028" r="18622" b="23379"/>
          <a:stretch/>
        </p:blipFill>
        <p:spPr>
          <a:xfrm>
            <a:off x="6979544" y="1154650"/>
            <a:ext cx="2104593" cy="2780730"/>
          </a:xfrm>
          <a:prstGeom prst="rect">
            <a:avLst/>
          </a:prstGeom>
        </p:spPr>
      </p:pic>
      <p:pic>
        <p:nvPicPr>
          <p:cNvPr id="8" name="Image 7" descr="c70b85074b8ef9bcc37f770eccf5a20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t="15972" r="5214" b="22685"/>
          <a:stretch/>
        </p:blipFill>
        <p:spPr>
          <a:xfrm>
            <a:off x="2148516" y="1154651"/>
            <a:ext cx="2434451" cy="2780730"/>
          </a:xfrm>
          <a:prstGeom prst="rect">
            <a:avLst/>
          </a:prstGeom>
        </p:spPr>
      </p:pic>
      <p:pic>
        <p:nvPicPr>
          <p:cNvPr id="9" name="Image 8" descr="Fantastic-Beasts-And-Where-To-Find-Them-character-poster-Gnarlak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8" t="21760" b="8565"/>
          <a:stretch/>
        </p:blipFill>
        <p:spPr>
          <a:xfrm>
            <a:off x="4672645" y="1154651"/>
            <a:ext cx="2230683" cy="2780729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199901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492418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926506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7160694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92122" y="911554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NEWT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33623" y="939207"/>
            <a:ext cx="18389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PORPENTINA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93540" y="939207"/>
            <a:ext cx="14414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GNARLAK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364772" y="939206"/>
            <a:ext cx="13242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QUEENIE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99901" y="3983515"/>
            <a:ext cx="1728557" cy="3502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2492418" y="3983515"/>
            <a:ext cx="1728557" cy="3502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4926506" y="3983515"/>
            <a:ext cx="1728557" cy="3502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7195971" y="3977400"/>
            <a:ext cx="1728557" cy="3502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166749" y="3920362"/>
            <a:ext cx="8928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latin typeface="Trebuchet MS"/>
                <a:cs typeface="Trebuchet MS"/>
              </a:rPr>
              <a:t>29 years old        28 years old          56 years old        25 years old</a:t>
            </a:r>
            <a:endParaRPr lang="en-GB" sz="2200" b="1" dirty="0">
              <a:latin typeface="Trebuchet MS"/>
              <a:cs typeface="Trebuchet M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502124" y="5048619"/>
            <a:ext cx="4275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helsea Market"/>
                <a:cs typeface="Chelsea Market"/>
              </a:rPr>
              <a:t>is old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er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err="1" smtClean="0">
                <a:latin typeface="Chelsea Market"/>
                <a:cs typeface="Chelsea Market"/>
              </a:rPr>
              <a:t>Porpentina</a:t>
            </a:r>
            <a:r>
              <a:rPr lang="en-GB" sz="2400" dirty="0" smtClean="0">
                <a:latin typeface="Chelsea Market"/>
                <a:cs typeface="Chelsea Market"/>
              </a:rPr>
              <a:t> ?</a:t>
            </a:r>
            <a:endParaRPr lang="en-GB" sz="2400" dirty="0">
              <a:latin typeface="Chelsea Market"/>
              <a:cs typeface="Chelsea Market"/>
            </a:endParaRPr>
          </a:p>
        </p:txBody>
      </p:sp>
      <p:grpSp>
        <p:nvGrpSpPr>
          <p:cNvPr id="27" name="Grouper 26"/>
          <p:cNvGrpSpPr/>
          <p:nvPr/>
        </p:nvGrpSpPr>
        <p:grpSpPr>
          <a:xfrm>
            <a:off x="166749" y="5009011"/>
            <a:ext cx="2288339" cy="540882"/>
            <a:chOff x="166749" y="5009011"/>
            <a:chExt cx="2288339" cy="540882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166749" y="5009011"/>
              <a:ext cx="2288339" cy="5408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888638" y="5048157"/>
              <a:ext cx="85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Chelsea Market"/>
                  <a:cs typeface="Chelsea Market"/>
                </a:rPr>
                <a:t>Who</a:t>
              </a:r>
              <a:endParaRPr lang="en-GB" sz="2400" dirty="0">
                <a:latin typeface="Chelsea Market"/>
                <a:cs typeface="Chelsea Market"/>
              </a:endParaRP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107954" y="5734475"/>
            <a:ext cx="502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helsea Market"/>
                <a:cs typeface="Chelsea Market"/>
              </a:rPr>
              <a:t>Newt is old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er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err="1" smtClean="0">
                <a:latin typeface="Chelsea Market"/>
                <a:cs typeface="Chelsea Market"/>
              </a:rPr>
              <a:t>Porpentina</a:t>
            </a:r>
            <a:r>
              <a:rPr lang="en-GB" sz="2400" dirty="0">
                <a:latin typeface="Chelsea Market"/>
                <a:cs typeface="Chelsea Market"/>
              </a:rPr>
              <a:t>.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07954" y="6219656"/>
            <a:ext cx="5473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latin typeface="Chelsea Market"/>
                <a:cs typeface="Chelsea Market"/>
              </a:rPr>
              <a:t>Gnarlak</a:t>
            </a:r>
            <a:r>
              <a:rPr lang="en-GB" sz="2400" dirty="0" smtClean="0">
                <a:latin typeface="Chelsea Market"/>
                <a:cs typeface="Chelsea Market"/>
              </a:rPr>
              <a:t> is old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er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err="1" smtClean="0">
                <a:latin typeface="Chelsea Market"/>
                <a:cs typeface="Chelsea Market"/>
              </a:rPr>
              <a:t>Porpentina</a:t>
            </a:r>
            <a:r>
              <a:rPr lang="en-GB" sz="2400" dirty="0">
                <a:latin typeface="Chelsea Market"/>
                <a:cs typeface="Chelsea Marke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243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82311" y="4879674"/>
            <a:ext cx="8842217" cy="180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-232330" y="90375"/>
            <a:ext cx="4815297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69168" y="32136"/>
            <a:ext cx="4161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COMPARE THE CHARACTERS</a:t>
            </a:r>
            <a:endParaRPr lang="fr-FR" sz="2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6" name="Image 5" descr="3c2bfadd8c812eeed08b28e09bbeb68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3" t="8333" r="14266" b="24074"/>
          <a:stretch/>
        </p:blipFill>
        <p:spPr>
          <a:xfrm>
            <a:off x="82311" y="1154650"/>
            <a:ext cx="1980794" cy="2780730"/>
          </a:xfrm>
          <a:prstGeom prst="rect">
            <a:avLst/>
          </a:prstGeom>
        </p:spPr>
      </p:pic>
      <p:pic>
        <p:nvPicPr>
          <p:cNvPr id="7" name="Image 6" descr="173914_BRbIICFKUT_394d6d3600000578_3832831_image_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t="9028" r="18622" b="23379"/>
          <a:stretch/>
        </p:blipFill>
        <p:spPr>
          <a:xfrm>
            <a:off x="6979544" y="1154650"/>
            <a:ext cx="2104593" cy="2780730"/>
          </a:xfrm>
          <a:prstGeom prst="rect">
            <a:avLst/>
          </a:prstGeom>
        </p:spPr>
      </p:pic>
      <p:pic>
        <p:nvPicPr>
          <p:cNvPr id="8" name="Image 7" descr="c70b85074b8ef9bcc37f770eccf5a20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t="15972" r="5214" b="22685"/>
          <a:stretch/>
        </p:blipFill>
        <p:spPr>
          <a:xfrm>
            <a:off x="2148516" y="1154651"/>
            <a:ext cx="2434451" cy="2780730"/>
          </a:xfrm>
          <a:prstGeom prst="rect">
            <a:avLst/>
          </a:prstGeom>
        </p:spPr>
      </p:pic>
      <p:pic>
        <p:nvPicPr>
          <p:cNvPr id="9" name="Image 8" descr="Fantastic-Beasts-And-Where-To-Find-Them-character-poster-Gnarlak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8" t="21760" b="8565"/>
          <a:stretch/>
        </p:blipFill>
        <p:spPr>
          <a:xfrm>
            <a:off x="4672645" y="1154651"/>
            <a:ext cx="2230683" cy="2780729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199901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492418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926506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7160694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92122" y="911554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NEWT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33623" y="939207"/>
            <a:ext cx="18389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PORPENTINA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93540" y="939207"/>
            <a:ext cx="14414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GNARLAK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364772" y="939206"/>
            <a:ext cx="13242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QUEENIE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99901" y="3983515"/>
            <a:ext cx="1728557" cy="3502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2492418" y="3983515"/>
            <a:ext cx="1728557" cy="3502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4926506" y="3983515"/>
            <a:ext cx="1728557" cy="3502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7195971" y="3977400"/>
            <a:ext cx="1728557" cy="3502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166749" y="3920362"/>
            <a:ext cx="8928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latin typeface="Trebuchet MS"/>
                <a:cs typeface="Trebuchet MS"/>
              </a:rPr>
              <a:t>29 years old        28 years old          56 years old        25 years old</a:t>
            </a:r>
            <a:endParaRPr lang="en-GB" sz="2200" b="1" dirty="0">
              <a:latin typeface="Trebuchet MS"/>
              <a:cs typeface="Trebuchet M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502124" y="5048619"/>
            <a:ext cx="3855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helsea Market"/>
                <a:cs typeface="Chelsea Market"/>
              </a:rPr>
              <a:t>i</a:t>
            </a:r>
            <a:r>
              <a:rPr lang="en-GB" sz="2400" dirty="0" smtClean="0">
                <a:latin typeface="Chelsea Market"/>
                <a:cs typeface="Chelsea Market"/>
              </a:rPr>
              <a:t>s young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er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Newt ?</a:t>
            </a:r>
            <a:endParaRPr lang="en-GB" sz="2400" dirty="0">
              <a:latin typeface="Chelsea Market"/>
              <a:cs typeface="Chelsea Market"/>
            </a:endParaRPr>
          </a:p>
        </p:txBody>
      </p:sp>
      <p:grpSp>
        <p:nvGrpSpPr>
          <p:cNvPr id="27" name="Grouper 26"/>
          <p:cNvGrpSpPr/>
          <p:nvPr/>
        </p:nvGrpSpPr>
        <p:grpSpPr>
          <a:xfrm>
            <a:off x="166749" y="5009011"/>
            <a:ext cx="2288339" cy="540882"/>
            <a:chOff x="166749" y="5009011"/>
            <a:chExt cx="2288339" cy="540882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166749" y="5009011"/>
              <a:ext cx="2288339" cy="5408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888638" y="5048157"/>
              <a:ext cx="85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Chelsea Market"/>
                  <a:cs typeface="Chelsea Market"/>
                </a:rPr>
                <a:t>Who</a:t>
              </a:r>
              <a:endParaRPr lang="en-GB" sz="2400" dirty="0">
                <a:latin typeface="Chelsea Market"/>
                <a:cs typeface="Chelsea Market"/>
              </a:endParaRP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107954" y="5734475"/>
            <a:ext cx="5498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latin typeface="Chelsea Market"/>
                <a:cs typeface="Chelsea Market"/>
              </a:rPr>
              <a:t>Porpentina</a:t>
            </a:r>
            <a:r>
              <a:rPr lang="en-GB" sz="2400" dirty="0" smtClean="0">
                <a:latin typeface="Chelsea Market"/>
                <a:cs typeface="Chelsea Market"/>
              </a:rPr>
              <a:t> is young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er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Newt.</a:t>
            </a:r>
            <a:endParaRPr lang="en-GB" sz="2400" dirty="0">
              <a:latin typeface="Chelsea Market"/>
              <a:cs typeface="Chelsea Market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07954" y="6219656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helsea Market"/>
                <a:cs typeface="Chelsea Market"/>
              </a:rPr>
              <a:t>Queenie is young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er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Newt.</a:t>
            </a:r>
            <a:endParaRPr lang="en-GB" sz="2400" dirty="0">
              <a:latin typeface="Chelsea Market"/>
              <a:cs typeface="Chelsea Market"/>
            </a:endParaRPr>
          </a:p>
        </p:txBody>
      </p:sp>
    </p:spTree>
    <p:extLst>
      <p:ext uri="{BB962C8B-B14F-4D97-AF65-F5344CB8AC3E}">
        <p14:creationId xmlns:p14="http://schemas.microsoft.com/office/powerpoint/2010/main" val="226413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82311" y="4879674"/>
            <a:ext cx="8842217" cy="180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-232330" y="90375"/>
            <a:ext cx="4815297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69168" y="32136"/>
            <a:ext cx="4161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COMPARE THE CHARACTERS</a:t>
            </a:r>
            <a:endParaRPr lang="fr-FR" sz="2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6" name="Image 5" descr="3c2bfadd8c812eeed08b28e09bbeb68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3" t="8333" r="14266" b="24074"/>
          <a:stretch/>
        </p:blipFill>
        <p:spPr>
          <a:xfrm>
            <a:off x="82311" y="1154650"/>
            <a:ext cx="1980794" cy="2780730"/>
          </a:xfrm>
          <a:prstGeom prst="rect">
            <a:avLst/>
          </a:prstGeom>
        </p:spPr>
      </p:pic>
      <p:pic>
        <p:nvPicPr>
          <p:cNvPr id="7" name="Image 6" descr="173914_BRbIICFKUT_394d6d3600000578_3832831_image_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t="9028" r="18622" b="23379"/>
          <a:stretch/>
        </p:blipFill>
        <p:spPr>
          <a:xfrm>
            <a:off x="6979544" y="1154650"/>
            <a:ext cx="2104593" cy="2780730"/>
          </a:xfrm>
          <a:prstGeom prst="rect">
            <a:avLst/>
          </a:prstGeom>
        </p:spPr>
      </p:pic>
      <p:pic>
        <p:nvPicPr>
          <p:cNvPr id="8" name="Image 7" descr="c70b85074b8ef9bcc37f770eccf5a20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t="15972" r="5214" b="22685"/>
          <a:stretch/>
        </p:blipFill>
        <p:spPr>
          <a:xfrm>
            <a:off x="2148516" y="1154651"/>
            <a:ext cx="2434451" cy="2780730"/>
          </a:xfrm>
          <a:prstGeom prst="rect">
            <a:avLst/>
          </a:prstGeom>
        </p:spPr>
      </p:pic>
      <p:pic>
        <p:nvPicPr>
          <p:cNvPr id="9" name="Image 8" descr="Fantastic-Beasts-And-Where-To-Find-Them-character-poster-Gnarlak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8" t="21760" b="8565"/>
          <a:stretch/>
        </p:blipFill>
        <p:spPr>
          <a:xfrm>
            <a:off x="4672645" y="1154651"/>
            <a:ext cx="2230683" cy="2780729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199901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492418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926506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7160694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92122" y="911554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NEWT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33623" y="939207"/>
            <a:ext cx="18389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PORPENTINA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93540" y="939207"/>
            <a:ext cx="14414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GNARLAK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364772" y="939206"/>
            <a:ext cx="13242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QUEENIE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99901" y="3983515"/>
            <a:ext cx="1728557" cy="3502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2492418" y="3983515"/>
            <a:ext cx="1728557" cy="3502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4926506" y="3983515"/>
            <a:ext cx="1728557" cy="3502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7195971" y="3977400"/>
            <a:ext cx="1728557" cy="3502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166749" y="3920362"/>
            <a:ext cx="85779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latin typeface="Trebuchet MS"/>
                <a:cs typeface="Trebuchet MS"/>
              </a:rPr>
              <a:t>    1m 90                  1m 70                   1m 32                  1m 76</a:t>
            </a:r>
            <a:endParaRPr lang="en-GB" sz="2200" b="1" dirty="0">
              <a:latin typeface="Trebuchet MS"/>
              <a:cs typeface="Trebuchet M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502124" y="5048619"/>
            <a:ext cx="4278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helsea Market"/>
                <a:cs typeface="Chelsea Market"/>
              </a:rPr>
              <a:t>i</a:t>
            </a:r>
            <a:r>
              <a:rPr lang="en-GB" sz="2400" dirty="0" smtClean="0">
                <a:latin typeface="Chelsea Market"/>
                <a:cs typeface="Chelsea Market"/>
              </a:rPr>
              <a:t>s tall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er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err="1" smtClean="0">
                <a:latin typeface="Chelsea Market"/>
                <a:cs typeface="Chelsea Market"/>
              </a:rPr>
              <a:t>Porpentina</a:t>
            </a:r>
            <a:r>
              <a:rPr lang="en-GB" sz="2400" dirty="0" smtClean="0">
                <a:latin typeface="Chelsea Market"/>
                <a:cs typeface="Chelsea Market"/>
              </a:rPr>
              <a:t> ?</a:t>
            </a:r>
            <a:endParaRPr lang="en-GB" sz="2400" dirty="0">
              <a:latin typeface="Chelsea Market"/>
              <a:cs typeface="Chelsea Market"/>
            </a:endParaRPr>
          </a:p>
        </p:txBody>
      </p:sp>
      <p:grpSp>
        <p:nvGrpSpPr>
          <p:cNvPr id="27" name="Grouper 26"/>
          <p:cNvGrpSpPr/>
          <p:nvPr/>
        </p:nvGrpSpPr>
        <p:grpSpPr>
          <a:xfrm>
            <a:off x="166749" y="5009011"/>
            <a:ext cx="2288339" cy="540882"/>
            <a:chOff x="166749" y="5009011"/>
            <a:chExt cx="2288339" cy="540882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166749" y="5009011"/>
              <a:ext cx="2288339" cy="5408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888638" y="5048157"/>
              <a:ext cx="85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Chelsea Market"/>
                  <a:cs typeface="Chelsea Market"/>
                </a:rPr>
                <a:t>Who</a:t>
              </a:r>
              <a:endParaRPr lang="en-GB" sz="2400" dirty="0">
                <a:latin typeface="Chelsea Market"/>
                <a:cs typeface="Chelsea Market"/>
              </a:endParaRP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107954" y="5734475"/>
            <a:ext cx="5032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helsea Market"/>
                <a:cs typeface="Chelsea Market"/>
              </a:rPr>
              <a:t>Newt is tall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er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err="1" smtClean="0">
                <a:latin typeface="Chelsea Market"/>
                <a:cs typeface="Chelsea Market"/>
              </a:rPr>
              <a:t>Porpentina</a:t>
            </a:r>
            <a:r>
              <a:rPr lang="en-GB" sz="2400" dirty="0">
                <a:latin typeface="Chelsea Market"/>
                <a:cs typeface="Chelsea Market"/>
              </a:rPr>
              <a:t>.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07954" y="6219656"/>
            <a:ext cx="5532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helsea Market"/>
                <a:cs typeface="Chelsea Market"/>
              </a:rPr>
              <a:t>Queenie is tall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er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err="1" smtClean="0">
                <a:latin typeface="Chelsea Market"/>
                <a:cs typeface="Chelsea Market"/>
              </a:rPr>
              <a:t>Porpentina</a:t>
            </a:r>
            <a:r>
              <a:rPr lang="en-GB" sz="2400" dirty="0">
                <a:latin typeface="Chelsea Market"/>
                <a:cs typeface="Chelsea Marke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398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82311" y="4879674"/>
            <a:ext cx="8842217" cy="180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-232330" y="90375"/>
            <a:ext cx="4815297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69168" y="32136"/>
            <a:ext cx="4161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COMPARE THE CHARACTERS</a:t>
            </a:r>
            <a:endParaRPr lang="fr-FR" sz="2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6" name="Image 5" descr="3c2bfadd8c812eeed08b28e09bbeb68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3" t="8333" r="14266" b="24074"/>
          <a:stretch/>
        </p:blipFill>
        <p:spPr>
          <a:xfrm>
            <a:off x="82311" y="1154650"/>
            <a:ext cx="1980794" cy="2780730"/>
          </a:xfrm>
          <a:prstGeom prst="rect">
            <a:avLst/>
          </a:prstGeom>
        </p:spPr>
      </p:pic>
      <p:pic>
        <p:nvPicPr>
          <p:cNvPr id="7" name="Image 6" descr="173914_BRbIICFKUT_394d6d3600000578_3832831_image_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t="9028" r="18622" b="23379"/>
          <a:stretch/>
        </p:blipFill>
        <p:spPr>
          <a:xfrm>
            <a:off x="6979544" y="1154650"/>
            <a:ext cx="2104593" cy="2780730"/>
          </a:xfrm>
          <a:prstGeom prst="rect">
            <a:avLst/>
          </a:prstGeom>
        </p:spPr>
      </p:pic>
      <p:pic>
        <p:nvPicPr>
          <p:cNvPr id="8" name="Image 7" descr="c70b85074b8ef9bcc37f770eccf5a20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t="15972" r="5214" b="22685"/>
          <a:stretch/>
        </p:blipFill>
        <p:spPr>
          <a:xfrm>
            <a:off x="2148516" y="1154651"/>
            <a:ext cx="2434451" cy="2780730"/>
          </a:xfrm>
          <a:prstGeom prst="rect">
            <a:avLst/>
          </a:prstGeom>
        </p:spPr>
      </p:pic>
      <p:pic>
        <p:nvPicPr>
          <p:cNvPr id="9" name="Image 8" descr="Fantastic-Beasts-And-Where-To-Find-Them-character-poster-Gnarlak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8" t="21760" b="8565"/>
          <a:stretch/>
        </p:blipFill>
        <p:spPr>
          <a:xfrm>
            <a:off x="4672645" y="1154651"/>
            <a:ext cx="2230683" cy="2780729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199901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492418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926506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7160694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92122" y="911554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NEWT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33623" y="939207"/>
            <a:ext cx="18389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PORPENTINA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93540" y="939207"/>
            <a:ext cx="14414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GNARLAK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364772" y="939206"/>
            <a:ext cx="13242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QUEENIE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99901" y="3983515"/>
            <a:ext cx="1728557" cy="3502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2492418" y="3983515"/>
            <a:ext cx="1728557" cy="3502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4926506" y="3983515"/>
            <a:ext cx="1728557" cy="3502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7195971" y="3977400"/>
            <a:ext cx="1728557" cy="3502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166749" y="3920362"/>
            <a:ext cx="85779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latin typeface="Trebuchet MS"/>
                <a:cs typeface="Trebuchet MS"/>
              </a:rPr>
              <a:t>    1m 90                  1m 70                   1m 32                  1m 76</a:t>
            </a:r>
            <a:endParaRPr lang="en-GB" sz="2200" b="1" dirty="0">
              <a:latin typeface="Trebuchet MS"/>
              <a:cs typeface="Trebuchet M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502124" y="5048619"/>
            <a:ext cx="4204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helsea Market"/>
                <a:cs typeface="Chelsea Market"/>
              </a:rPr>
              <a:t>i</a:t>
            </a:r>
            <a:r>
              <a:rPr lang="en-GB" sz="2400" dirty="0" smtClean="0">
                <a:latin typeface="Chelsea Market"/>
                <a:cs typeface="Chelsea Market"/>
              </a:rPr>
              <a:t>s small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er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Queenie ?</a:t>
            </a:r>
            <a:endParaRPr lang="en-GB" sz="2400" dirty="0">
              <a:latin typeface="Chelsea Market"/>
              <a:cs typeface="Chelsea Market"/>
            </a:endParaRPr>
          </a:p>
        </p:txBody>
      </p:sp>
      <p:grpSp>
        <p:nvGrpSpPr>
          <p:cNvPr id="27" name="Grouper 26"/>
          <p:cNvGrpSpPr/>
          <p:nvPr/>
        </p:nvGrpSpPr>
        <p:grpSpPr>
          <a:xfrm>
            <a:off x="166749" y="5009011"/>
            <a:ext cx="2288339" cy="540882"/>
            <a:chOff x="166749" y="5009011"/>
            <a:chExt cx="2288339" cy="540882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166749" y="5009011"/>
              <a:ext cx="2288339" cy="5408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888638" y="5048157"/>
              <a:ext cx="85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Chelsea Market"/>
                  <a:cs typeface="Chelsea Market"/>
                </a:rPr>
                <a:t>Who</a:t>
              </a:r>
              <a:endParaRPr lang="en-GB" sz="2400" dirty="0">
                <a:latin typeface="Chelsea Market"/>
                <a:cs typeface="Chelsea Market"/>
              </a:endParaRP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107954" y="5734475"/>
            <a:ext cx="585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latin typeface="Chelsea Market"/>
                <a:cs typeface="Chelsea Market"/>
              </a:rPr>
              <a:t>Porpentina</a:t>
            </a:r>
            <a:r>
              <a:rPr lang="en-GB" sz="2400" dirty="0" smtClean="0">
                <a:latin typeface="Chelsea Market"/>
                <a:cs typeface="Chelsea Market"/>
              </a:rPr>
              <a:t> is small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er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Queenie.</a:t>
            </a:r>
            <a:endParaRPr lang="en-GB" sz="2400" dirty="0">
              <a:latin typeface="Chelsea Market"/>
              <a:cs typeface="Chelsea Market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07954" y="6219656"/>
            <a:ext cx="5404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latin typeface="Chelsea Market"/>
                <a:cs typeface="Chelsea Market"/>
              </a:rPr>
              <a:t>Gnarlak</a:t>
            </a:r>
            <a:r>
              <a:rPr lang="en-GB" sz="2400" dirty="0" smtClean="0">
                <a:latin typeface="Chelsea Market"/>
                <a:cs typeface="Chelsea Market"/>
              </a:rPr>
              <a:t> is small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er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Queenie.</a:t>
            </a:r>
            <a:endParaRPr lang="en-GB" sz="2400" dirty="0">
              <a:latin typeface="Chelsea Market"/>
              <a:cs typeface="Chelsea Market"/>
            </a:endParaRPr>
          </a:p>
        </p:txBody>
      </p:sp>
    </p:spTree>
    <p:extLst>
      <p:ext uri="{BB962C8B-B14F-4D97-AF65-F5344CB8AC3E}">
        <p14:creationId xmlns:p14="http://schemas.microsoft.com/office/powerpoint/2010/main" val="173457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82311" y="4879674"/>
            <a:ext cx="8842217" cy="180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-232330" y="90375"/>
            <a:ext cx="4815297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69168" y="32136"/>
            <a:ext cx="4161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COMPARE THE CHARACTERS</a:t>
            </a:r>
            <a:endParaRPr lang="fr-FR" sz="2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6" name="Image 5" descr="3c2bfadd8c812eeed08b28e09bbeb68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3" t="8333" r="14266" b="24074"/>
          <a:stretch/>
        </p:blipFill>
        <p:spPr>
          <a:xfrm>
            <a:off x="82311" y="1154650"/>
            <a:ext cx="1980794" cy="2780730"/>
          </a:xfrm>
          <a:prstGeom prst="rect">
            <a:avLst/>
          </a:prstGeom>
        </p:spPr>
      </p:pic>
      <p:pic>
        <p:nvPicPr>
          <p:cNvPr id="7" name="Image 6" descr="173914_BRbIICFKUT_394d6d3600000578_3832831_image_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t="9028" r="18622" b="23379"/>
          <a:stretch/>
        </p:blipFill>
        <p:spPr>
          <a:xfrm>
            <a:off x="6979544" y="1154650"/>
            <a:ext cx="2104593" cy="2780730"/>
          </a:xfrm>
          <a:prstGeom prst="rect">
            <a:avLst/>
          </a:prstGeom>
        </p:spPr>
      </p:pic>
      <p:pic>
        <p:nvPicPr>
          <p:cNvPr id="8" name="Image 7" descr="c70b85074b8ef9bcc37f770eccf5a20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t="15972" r="5214" b="22685"/>
          <a:stretch/>
        </p:blipFill>
        <p:spPr>
          <a:xfrm>
            <a:off x="2148516" y="1154651"/>
            <a:ext cx="2434451" cy="2780730"/>
          </a:xfrm>
          <a:prstGeom prst="rect">
            <a:avLst/>
          </a:prstGeom>
        </p:spPr>
      </p:pic>
      <p:pic>
        <p:nvPicPr>
          <p:cNvPr id="9" name="Image 8" descr="Fantastic-Beasts-And-Where-To-Find-Them-character-poster-Gnarlak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8" t="21760" b="8565"/>
          <a:stretch/>
        </p:blipFill>
        <p:spPr>
          <a:xfrm>
            <a:off x="4672645" y="1154651"/>
            <a:ext cx="2230683" cy="2780729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199901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492418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926506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7160694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92122" y="911554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NEWT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33623" y="939207"/>
            <a:ext cx="18389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PORPENTINA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93540" y="939207"/>
            <a:ext cx="14414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GNARLAK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364772" y="939206"/>
            <a:ext cx="13242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QUEENIE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99901" y="3983515"/>
            <a:ext cx="1728557" cy="5316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2492418" y="3983515"/>
            <a:ext cx="1728557" cy="5316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4926506" y="3983515"/>
            <a:ext cx="1728557" cy="5316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7195971" y="3977400"/>
            <a:ext cx="1728557" cy="53776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502124" y="5048619"/>
            <a:ext cx="4248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helsea Market"/>
                <a:cs typeface="Chelsea Market"/>
              </a:rPr>
              <a:t>i</a:t>
            </a:r>
            <a:r>
              <a:rPr lang="en-GB" sz="2400" dirty="0" smtClean="0">
                <a:latin typeface="Chelsea Market"/>
                <a:cs typeface="Chelsea Market"/>
              </a:rPr>
              <a:t>s nic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er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err="1" smtClean="0">
                <a:latin typeface="Chelsea Market"/>
                <a:cs typeface="Chelsea Market"/>
              </a:rPr>
              <a:t>Porpentina</a:t>
            </a:r>
            <a:r>
              <a:rPr lang="en-GB" sz="2400" dirty="0" smtClean="0">
                <a:latin typeface="Chelsea Market"/>
                <a:cs typeface="Chelsea Market"/>
              </a:rPr>
              <a:t> ?</a:t>
            </a:r>
            <a:endParaRPr lang="en-GB" sz="2400" dirty="0">
              <a:latin typeface="Chelsea Market"/>
              <a:cs typeface="Chelsea Market"/>
            </a:endParaRPr>
          </a:p>
        </p:txBody>
      </p:sp>
      <p:grpSp>
        <p:nvGrpSpPr>
          <p:cNvPr id="27" name="Grouper 26"/>
          <p:cNvGrpSpPr/>
          <p:nvPr/>
        </p:nvGrpSpPr>
        <p:grpSpPr>
          <a:xfrm>
            <a:off x="166749" y="5009011"/>
            <a:ext cx="2288339" cy="540882"/>
            <a:chOff x="166749" y="5009011"/>
            <a:chExt cx="2288339" cy="540882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166749" y="5009011"/>
              <a:ext cx="2288339" cy="5408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888638" y="5048157"/>
              <a:ext cx="85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Chelsea Market"/>
                  <a:cs typeface="Chelsea Market"/>
                </a:rPr>
                <a:t>Who</a:t>
              </a:r>
              <a:endParaRPr lang="en-GB" sz="2400" dirty="0">
                <a:latin typeface="Chelsea Market"/>
                <a:cs typeface="Chelsea Market"/>
              </a:endParaRP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107954" y="5734475"/>
            <a:ext cx="4998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helsea Market"/>
                <a:cs typeface="Chelsea Market"/>
              </a:rPr>
              <a:t>Newt is nic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er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err="1" smtClean="0">
                <a:latin typeface="Chelsea Market"/>
                <a:cs typeface="Chelsea Market"/>
              </a:rPr>
              <a:t>Porpentina</a:t>
            </a:r>
            <a:r>
              <a:rPr lang="en-GB" sz="2400" dirty="0" smtClean="0">
                <a:latin typeface="Chelsea Market"/>
                <a:cs typeface="Chelsea Market"/>
              </a:rPr>
              <a:t>.</a:t>
            </a:r>
            <a:endParaRPr lang="en-GB" sz="2400" dirty="0">
              <a:latin typeface="Chelsea Market"/>
              <a:cs typeface="Chelsea Market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07954" y="6219656"/>
            <a:ext cx="5506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helsea Market"/>
                <a:cs typeface="Chelsea Market"/>
              </a:rPr>
              <a:t>Queenie is nic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er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err="1" smtClean="0">
                <a:latin typeface="Chelsea Market"/>
                <a:cs typeface="Chelsea Market"/>
              </a:rPr>
              <a:t>Porpentina</a:t>
            </a:r>
            <a:r>
              <a:rPr lang="en-GB" sz="2400" dirty="0" smtClean="0">
                <a:latin typeface="Chelsea Market"/>
                <a:cs typeface="Chelsea Market"/>
              </a:rPr>
              <a:t>.</a:t>
            </a:r>
            <a:endParaRPr lang="en-GB" sz="2400" dirty="0">
              <a:latin typeface="Chelsea Market"/>
              <a:cs typeface="Chelsea Market"/>
            </a:endParaRPr>
          </a:p>
        </p:txBody>
      </p:sp>
      <p:pic>
        <p:nvPicPr>
          <p:cNvPr id="2" name="Image 1" descr="1f6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5" y="4054063"/>
            <a:ext cx="381558" cy="381558"/>
          </a:xfrm>
          <a:prstGeom prst="rect">
            <a:avLst/>
          </a:prstGeom>
        </p:spPr>
      </p:pic>
      <p:pic>
        <p:nvPicPr>
          <p:cNvPr id="29" name="Image 28" descr="1f6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3" y="4054063"/>
            <a:ext cx="381558" cy="381558"/>
          </a:xfrm>
          <a:prstGeom prst="rect">
            <a:avLst/>
          </a:prstGeom>
        </p:spPr>
      </p:pic>
      <p:pic>
        <p:nvPicPr>
          <p:cNvPr id="30" name="Image 29" descr="1f6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97" y="4054063"/>
            <a:ext cx="381558" cy="381558"/>
          </a:xfrm>
          <a:prstGeom prst="rect">
            <a:avLst/>
          </a:prstGeom>
        </p:spPr>
      </p:pic>
      <p:pic>
        <p:nvPicPr>
          <p:cNvPr id="31" name="Image 30" descr="1f6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67" y="4054063"/>
            <a:ext cx="381558" cy="381558"/>
          </a:xfrm>
          <a:prstGeom prst="rect">
            <a:avLst/>
          </a:prstGeom>
        </p:spPr>
      </p:pic>
      <p:pic>
        <p:nvPicPr>
          <p:cNvPr id="32" name="Image 31" descr="1f6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255" y="4054063"/>
            <a:ext cx="381558" cy="381558"/>
          </a:xfrm>
          <a:prstGeom prst="rect">
            <a:avLst/>
          </a:prstGeom>
        </p:spPr>
      </p:pic>
      <p:pic>
        <p:nvPicPr>
          <p:cNvPr id="33" name="Image 32" descr="1f6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809" y="4054063"/>
            <a:ext cx="381558" cy="381558"/>
          </a:xfrm>
          <a:prstGeom prst="rect">
            <a:avLst/>
          </a:prstGeom>
        </p:spPr>
      </p:pic>
      <p:pic>
        <p:nvPicPr>
          <p:cNvPr id="34" name="Image 33" descr="1f6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61" y="4057930"/>
            <a:ext cx="381558" cy="381558"/>
          </a:xfrm>
          <a:prstGeom prst="rect">
            <a:avLst/>
          </a:prstGeom>
        </p:spPr>
      </p:pic>
      <p:pic>
        <p:nvPicPr>
          <p:cNvPr id="35" name="Image 34" descr="1f6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49" y="4057930"/>
            <a:ext cx="381558" cy="381558"/>
          </a:xfrm>
          <a:prstGeom prst="rect">
            <a:avLst/>
          </a:prstGeom>
        </p:spPr>
      </p:pic>
      <p:pic>
        <p:nvPicPr>
          <p:cNvPr id="36" name="Image 35" descr="1f6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34" y="4057930"/>
            <a:ext cx="381558" cy="381558"/>
          </a:xfrm>
          <a:prstGeom prst="rect">
            <a:avLst/>
          </a:prstGeom>
        </p:spPr>
      </p:pic>
      <p:pic>
        <p:nvPicPr>
          <p:cNvPr id="37" name="Image 36" descr="1f6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20" y="4057930"/>
            <a:ext cx="381558" cy="38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3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82311" y="4879674"/>
            <a:ext cx="8842217" cy="180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-232330" y="90375"/>
            <a:ext cx="4815297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69168" y="32136"/>
            <a:ext cx="4161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COMPARE THE CHARACTERS</a:t>
            </a:r>
            <a:endParaRPr lang="fr-FR" sz="2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6" name="Image 5" descr="3c2bfadd8c812eeed08b28e09bbeb68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3" t="8333" r="14266" b="24074"/>
          <a:stretch/>
        </p:blipFill>
        <p:spPr>
          <a:xfrm>
            <a:off x="82311" y="1154650"/>
            <a:ext cx="1980794" cy="2780730"/>
          </a:xfrm>
          <a:prstGeom prst="rect">
            <a:avLst/>
          </a:prstGeom>
        </p:spPr>
      </p:pic>
      <p:pic>
        <p:nvPicPr>
          <p:cNvPr id="7" name="Image 6" descr="173914_BRbIICFKUT_394d6d3600000578_3832831_image_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t="9028" r="18622" b="23379"/>
          <a:stretch/>
        </p:blipFill>
        <p:spPr>
          <a:xfrm>
            <a:off x="6979544" y="1154650"/>
            <a:ext cx="2104593" cy="2780730"/>
          </a:xfrm>
          <a:prstGeom prst="rect">
            <a:avLst/>
          </a:prstGeom>
        </p:spPr>
      </p:pic>
      <p:pic>
        <p:nvPicPr>
          <p:cNvPr id="8" name="Image 7" descr="c70b85074b8ef9bcc37f770eccf5a20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t="15972" r="5214" b="22685"/>
          <a:stretch/>
        </p:blipFill>
        <p:spPr>
          <a:xfrm>
            <a:off x="2148516" y="1154651"/>
            <a:ext cx="2434451" cy="2780730"/>
          </a:xfrm>
          <a:prstGeom prst="rect">
            <a:avLst/>
          </a:prstGeom>
        </p:spPr>
      </p:pic>
      <p:pic>
        <p:nvPicPr>
          <p:cNvPr id="9" name="Image 8" descr="Fantastic-Beasts-And-Where-To-Find-Them-character-poster-Gnarlak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8" t="21760" b="8565"/>
          <a:stretch/>
        </p:blipFill>
        <p:spPr>
          <a:xfrm>
            <a:off x="4672645" y="1154651"/>
            <a:ext cx="2230683" cy="2780729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199901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492418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926506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7160694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92122" y="911554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NEWT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33623" y="939207"/>
            <a:ext cx="18389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PORPENTINA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93540" y="939207"/>
            <a:ext cx="14414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GNARLAK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364772" y="939206"/>
            <a:ext cx="13242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QUEENIE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99901" y="3983515"/>
            <a:ext cx="1728557" cy="5316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2492418" y="3983515"/>
            <a:ext cx="1728557" cy="5316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4926506" y="3983515"/>
            <a:ext cx="1728557" cy="5316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7195971" y="3977400"/>
            <a:ext cx="1728557" cy="53776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502124" y="5048619"/>
            <a:ext cx="4035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helsea Market"/>
                <a:cs typeface="Chelsea Market"/>
              </a:rPr>
              <a:t>i</a:t>
            </a:r>
            <a:r>
              <a:rPr lang="en-GB" sz="2400" dirty="0" smtClean="0">
                <a:latin typeface="Chelsea Market"/>
                <a:cs typeface="Chelsea Market"/>
              </a:rPr>
              <a:t>s grumpi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er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Newt ?</a:t>
            </a:r>
            <a:endParaRPr lang="en-GB" sz="2400" dirty="0">
              <a:latin typeface="Chelsea Market"/>
              <a:cs typeface="Chelsea Market"/>
            </a:endParaRPr>
          </a:p>
        </p:txBody>
      </p:sp>
      <p:grpSp>
        <p:nvGrpSpPr>
          <p:cNvPr id="27" name="Grouper 26"/>
          <p:cNvGrpSpPr/>
          <p:nvPr/>
        </p:nvGrpSpPr>
        <p:grpSpPr>
          <a:xfrm>
            <a:off x="166749" y="5009011"/>
            <a:ext cx="2288339" cy="540882"/>
            <a:chOff x="166749" y="5009011"/>
            <a:chExt cx="2288339" cy="540882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166749" y="5009011"/>
              <a:ext cx="2288339" cy="5408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888638" y="5048157"/>
              <a:ext cx="85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Chelsea Market"/>
                  <a:cs typeface="Chelsea Market"/>
                </a:rPr>
                <a:t>Who</a:t>
              </a:r>
              <a:endParaRPr lang="en-GB" sz="2400" dirty="0">
                <a:latin typeface="Chelsea Market"/>
                <a:cs typeface="Chelsea Market"/>
              </a:endParaRP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107954" y="5734475"/>
            <a:ext cx="5678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latin typeface="Chelsea Market"/>
                <a:cs typeface="Chelsea Market"/>
              </a:rPr>
              <a:t>Porpentina</a:t>
            </a:r>
            <a:r>
              <a:rPr lang="en-GB" sz="2400" dirty="0" smtClean="0">
                <a:latin typeface="Chelsea Market"/>
                <a:cs typeface="Chelsea Market"/>
              </a:rPr>
              <a:t> is grumpi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er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Newt.</a:t>
            </a:r>
            <a:endParaRPr lang="en-GB" sz="2400" dirty="0">
              <a:latin typeface="Chelsea Market"/>
              <a:cs typeface="Chelsea Market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07954" y="6219656"/>
            <a:ext cx="5237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latin typeface="Chelsea Market"/>
                <a:cs typeface="Chelsea Market"/>
              </a:rPr>
              <a:t>Gnarlak</a:t>
            </a:r>
            <a:r>
              <a:rPr lang="en-GB" sz="2400" dirty="0" smtClean="0">
                <a:latin typeface="Chelsea Market"/>
                <a:cs typeface="Chelsea Market"/>
              </a:rPr>
              <a:t> is grumpi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er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Newt.</a:t>
            </a:r>
            <a:endParaRPr lang="en-GB" sz="2400" dirty="0">
              <a:latin typeface="Chelsea Market"/>
              <a:cs typeface="Chelsea Market"/>
            </a:endParaRPr>
          </a:p>
        </p:txBody>
      </p:sp>
      <p:pic>
        <p:nvPicPr>
          <p:cNvPr id="3" name="Image 2" descr="grumpy-emoticon-vector-2584797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0" y="4060232"/>
            <a:ext cx="374522" cy="372630"/>
          </a:xfrm>
          <a:prstGeom prst="rect">
            <a:avLst/>
          </a:prstGeom>
        </p:spPr>
      </p:pic>
      <p:pic>
        <p:nvPicPr>
          <p:cNvPr id="39" name="Image 38" descr="grumpy-emoticon-vector-2584797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1" y="4060232"/>
            <a:ext cx="374522" cy="372630"/>
          </a:xfrm>
          <a:prstGeom prst="rect">
            <a:avLst/>
          </a:prstGeom>
        </p:spPr>
      </p:pic>
      <p:pic>
        <p:nvPicPr>
          <p:cNvPr id="42" name="Image 41" descr="grumpy-emoticon-vector-2584797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37" y="4060232"/>
            <a:ext cx="374522" cy="372630"/>
          </a:xfrm>
          <a:prstGeom prst="rect">
            <a:avLst/>
          </a:prstGeom>
        </p:spPr>
      </p:pic>
      <p:pic>
        <p:nvPicPr>
          <p:cNvPr id="43" name="Image 42" descr="grumpy-emoticon-vector-2584797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18" y="4060232"/>
            <a:ext cx="374522" cy="372630"/>
          </a:xfrm>
          <a:prstGeom prst="rect">
            <a:avLst/>
          </a:prstGeom>
        </p:spPr>
      </p:pic>
      <p:pic>
        <p:nvPicPr>
          <p:cNvPr id="44" name="Image 43" descr="grumpy-emoticon-vector-2584797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55" y="4060232"/>
            <a:ext cx="374522" cy="372630"/>
          </a:xfrm>
          <a:prstGeom prst="rect">
            <a:avLst/>
          </a:prstGeom>
        </p:spPr>
      </p:pic>
      <p:pic>
        <p:nvPicPr>
          <p:cNvPr id="45" name="Image 44" descr="grumpy-emoticon-vector-2584797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536" y="4060232"/>
            <a:ext cx="374522" cy="372630"/>
          </a:xfrm>
          <a:prstGeom prst="rect">
            <a:avLst/>
          </a:prstGeom>
        </p:spPr>
      </p:pic>
      <p:pic>
        <p:nvPicPr>
          <p:cNvPr id="46" name="Image 45" descr="grumpy-emoticon-vector-2584797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34" y="4060232"/>
            <a:ext cx="374522" cy="372630"/>
          </a:xfrm>
          <a:prstGeom prst="rect">
            <a:avLst/>
          </a:prstGeom>
        </p:spPr>
      </p:pic>
      <p:pic>
        <p:nvPicPr>
          <p:cNvPr id="50" name="Image 49" descr="grumpy-emoticon-vector-2584797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348" y="4060232"/>
            <a:ext cx="374522" cy="372630"/>
          </a:xfrm>
          <a:prstGeom prst="rect">
            <a:avLst/>
          </a:prstGeom>
        </p:spPr>
      </p:pic>
      <p:pic>
        <p:nvPicPr>
          <p:cNvPr id="51" name="Image 50" descr="grumpy-emoticon-vector-2584797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29" y="4060232"/>
            <a:ext cx="374522" cy="372630"/>
          </a:xfrm>
          <a:prstGeom prst="rect">
            <a:avLst/>
          </a:prstGeom>
        </p:spPr>
      </p:pic>
      <p:pic>
        <p:nvPicPr>
          <p:cNvPr id="52" name="Image 51" descr="grumpy-emoticon-vector-2584797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66" y="4060232"/>
            <a:ext cx="374522" cy="37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7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82311" y="4879674"/>
            <a:ext cx="8842217" cy="180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-232330" y="90375"/>
            <a:ext cx="4815297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69168" y="32136"/>
            <a:ext cx="4161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COMPARE THE CHARACTERS</a:t>
            </a:r>
            <a:endParaRPr lang="fr-FR" sz="2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6" name="Image 5" descr="3c2bfadd8c812eeed08b28e09bbeb68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3" t="8333" r="14266" b="24074"/>
          <a:stretch/>
        </p:blipFill>
        <p:spPr>
          <a:xfrm>
            <a:off x="82311" y="1154650"/>
            <a:ext cx="1980794" cy="2780730"/>
          </a:xfrm>
          <a:prstGeom prst="rect">
            <a:avLst/>
          </a:prstGeom>
        </p:spPr>
      </p:pic>
      <p:pic>
        <p:nvPicPr>
          <p:cNvPr id="7" name="Image 6" descr="173914_BRbIICFKUT_394d6d3600000578_3832831_image_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t="9028" r="18622" b="23379"/>
          <a:stretch/>
        </p:blipFill>
        <p:spPr>
          <a:xfrm>
            <a:off x="6979544" y="1154650"/>
            <a:ext cx="2104593" cy="2780730"/>
          </a:xfrm>
          <a:prstGeom prst="rect">
            <a:avLst/>
          </a:prstGeom>
        </p:spPr>
      </p:pic>
      <p:pic>
        <p:nvPicPr>
          <p:cNvPr id="8" name="Image 7" descr="c70b85074b8ef9bcc37f770eccf5a20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t="15972" r="5214" b="22685"/>
          <a:stretch/>
        </p:blipFill>
        <p:spPr>
          <a:xfrm>
            <a:off x="2148516" y="1154651"/>
            <a:ext cx="2434451" cy="2780730"/>
          </a:xfrm>
          <a:prstGeom prst="rect">
            <a:avLst/>
          </a:prstGeom>
        </p:spPr>
      </p:pic>
      <p:pic>
        <p:nvPicPr>
          <p:cNvPr id="9" name="Image 8" descr="Fantastic-Beasts-And-Where-To-Find-Them-character-poster-Gnarlak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8" t="21760" b="8565"/>
          <a:stretch/>
        </p:blipFill>
        <p:spPr>
          <a:xfrm>
            <a:off x="4672645" y="1154651"/>
            <a:ext cx="2230683" cy="2780729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199901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492418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926506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7160694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92122" y="911554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NEWT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33623" y="939207"/>
            <a:ext cx="18389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PORPENTINA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93540" y="939207"/>
            <a:ext cx="14414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GNARLAK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364772" y="939206"/>
            <a:ext cx="13242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QUEENIE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99901" y="3983515"/>
            <a:ext cx="1728557" cy="5316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2492418" y="3983515"/>
            <a:ext cx="1728557" cy="5316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4926506" y="3983515"/>
            <a:ext cx="1728557" cy="5316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7195971" y="3977400"/>
            <a:ext cx="1728557" cy="53776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502124" y="5048619"/>
            <a:ext cx="5820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helsea Market"/>
                <a:cs typeface="Chelsea Market"/>
              </a:rPr>
              <a:t>i</a:t>
            </a:r>
            <a:r>
              <a:rPr lang="en-GB" sz="2400" dirty="0" smtClean="0">
                <a:latin typeface="Chelsea Market"/>
                <a:cs typeface="Chelsea Market"/>
              </a:rPr>
              <a:t>s 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more</a:t>
            </a:r>
            <a:r>
              <a:rPr lang="en-GB" sz="2400" dirty="0" smtClean="0">
                <a:latin typeface="Chelsea Market"/>
                <a:cs typeface="Chelsea Market"/>
              </a:rPr>
              <a:t> courageous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err="1" smtClean="0">
                <a:latin typeface="Chelsea Market"/>
                <a:cs typeface="Chelsea Market"/>
              </a:rPr>
              <a:t>Gnarlak</a:t>
            </a:r>
            <a:r>
              <a:rPr lang="en-GB" sz="2400" dirty="0" smtClean="0">
                <a:latin typeface="Chelsea Market"/>
                <a:cs typeface="Chelsea Market"/>
              </a:rPr>
              <a:t> ?</a:t>
            </a:r>
            <a:endParaRPr lang="en-GB" sz="2400" dirty="0">
              <a:latin typeface="Chelsea Market"/>
              <a:cs typeface="Chelsea Market"/>
            </a:endParaRPr>
          </a:p>
        </p:txBody>
      </p:sp>
      <p:grpSp>
        <p:nvGrpSpPr>
          <p:cNvPr id="27" name="Grouper 26"/>
          <p:cNvGrpSpPr/>
          <p:nvPr/>
        </p:nvGrpSpPr>
        <p:grpSpPr>
          <a:xfrm>
            <a:off x="166749" y="5009011"/>
            <a:ext cx="2288339" cy="540882"/>
            <a:chOff x="166749" y="5009011"/>
            <a:chExt cx="2288339" cy="540882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166749" y="5009011"/>
              <a:ext cx="2288339" cy="5408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888638" y="5048157"/>
              <a:ext cx="85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Chelsea Market"/>
                  <a:cs typeface="Chelsea Market"/>
                </a:rPr>
                <a:t>Who</a:t>
              </a:r>
              <a:endParaRPr lang="en-GB" sz="2400" dirty="0">
                <a:latin typeface="Chelsea Market"/>
                <a:cs typeface="Chelsea Market"/>
              </a:endParaRP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107954" y="5734475"/>
            <a:ext cx="657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helsea Market"/>
                <a:cs typeface="Chelsea Market"/>
              </a:rPr>
              <a:t>N</a:t>
            </a:r>
            <a:r>
              <a:rPr lang="en-GB" sz="2400" dirty="0" smtClean="0">
                <a:latin typeface="Chelsea Market"/>
                <a:cs typeface="Chelsea Market"/>
              </a:rPr>
              <a:t>ewt is 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more</a:t>
            </a:r>
            <a:r>
              <a:rPr lang="en-GB" sz="2400" dirty="0" smtClean="0">
                <a:latin typeface="Chelsea Market"/>
                <a:cs typeface="Chelsea Market"/>
              </a:rPr>
              <a:t> courageous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err="1" smtClean="0">
                <a:latin typeface="Chelsea Market"/>
                <a:cs typeface="Chelsea Market"/>
              </a:rPr>
              <a:t>Gnarlak</a:t>
            </a:r>
            <a:r>
              <a:rPr lang="en-GB" sz="2400" dirty="0" smtClean="0">
                <a:latin typeface="Chelsea Market"/>
                <a:cs typeface="Chelsea Market"/>
              </a:rPr>
              <a:t>.</a:t>
            </a:r>
            <a:endParaRPr lang="en-GB" sz="2400" dirty="0">
              <a:latin typeface="Chelsea Market"/>
              <a:cs typeface="Chelsea Market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07954" y="6219656"/>
            <a:ext cx="707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helsea Market"/>
                <a:cs typeface="Chelsea Market"/>
              </a:rPr>
              <a:t>Queenie is 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more</a:t>
            </a:r>
            <a:r>
              <a:rPr lang="en-GB" sz="2400" dirty="0" smtClean="0">
                <a:latin typeface="Chelsea Market"/>
                <a:cs typeface="Chelsea Market"/>
              </a:rPr>
              <a:t> courageous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err="1" smtClean="0">
                <a:latin typeface="Chelsea Market"/>
                <a:cs typeface="Chelsea Market"/>
              </a:rPr>
              <a:t>Gnarlak</a:t>
            </a:r>
            <a:r>
              <a:rPr lang="en-GB" sz="2400" dirty="0" smtClean="0">
                <a:latin typeface="Chelsea Market"/>
                <a:cs typeface="Chelsea Market"/>
              </a:rPr>
              <a:t>.</a:t>
            </a:r>
            <a:endParaRPr lang="en-GB" sz="2400" dirty="0">
              <a:latin typeface="Chelsea Market"/>
              <a:cs typeface="Chelsea Market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809" y="4030549"/>
            <a:ext cx="417786" cy="402313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014" y="4030551"/>
            <a:ext cx="417786" cy="402313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559" y="4030551"/>
            <a:ext cx="417786" cy="402313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0764" y="4030553"/>
            <a:ext cx="417786" cy="402313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2624" y="4030549"/>
            <a:ext cx="417786" cy="40231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2169" y="4030549"/>
            <a:ext cx="417786" cy="40231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374" y="4030551"/>
            <a:ext cx="417786" cy="40231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5266" y="4047950"/>
            <a:ext cx="417786" cy="402313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4811" y="4047950"/>
            <a:ext cx="417786" cy="40231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016" y="4047952"/>
            <a:ext cx="417786" cy="40231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4535" y="4036192"/>
            <a:ext cx="417786" cy="4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2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82311" y="4879674"/>
            <a:ext cx="8842217" cy="180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-232330" y="90375"/>
            <a:ext cx="4815297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69168" y="32136"/>
            <a:ext cx="4161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COMPARE THE CHARACTERS</a:t>
            </a:r>
            <a:endParaRPr lang="fr-FR" sz="2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6" name="Image 5" descr="3c2bfadd8c812eeed08b28e09bbeb68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3" t="8333" r="14266" b="24074"/>
          <a:stretch/>
        </p:blipFill>
        <p:spPr>
          <a:xfrm>
            <a:off x="82311" y="1154650"/>
            <a:ext cx="1980794" cy="2780730"/>
          </a:xfrm>
          <a:prstGeom prst="rect">
            <a:avLst/>
          </a:prstGeom>
        </p:spPr>
      </p:pic>
      <p:pic>
        <p:nvPicPr>
          <p:cNvPr id="7" name="Image 6" descr="173914_BRbIICFKUT_394d6d3600000578_3832831_image_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t="9028" r="18622" b="23379"/>
          <a:stretch/>
        </p:blipFill>
        <p:spPr>
          <a:xfrm>
            <a:off x="6979544" y="1154650"/>
            <a:ext cx="2104593" cy="2780730"/>
          </a:xfrm>
          <a:prstGeom prst="rect">
            <a:avLst/>
          </a:prstGeom>
        </p:spPr>
      </p:pic>
      <p:pic>
        <p:nvPicPr>
          <p:cNvPr id="8" name="Image 7" descr="c70b85074b8ef9bcc37f770eccf5a20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t="15972" r="5214" b="22685"/>
          <a:stretch/>
        </p:blipFill>
        <p:spPr>
          <a:xfrm>
            <a:off x="2148516" y="1154651"/>
            <a:ext cx="2434451" cy="2780730"/>
          </a:xfrm>
          <a:prstGeom prst="rect">
            <a:avLst/>
          </a:prstGeom>
        </p:spPr>
      </p:pic>
      <p:pic>
        <p:nvPicPr>
          <p:cNvPr id="9" name="Image 8" descr="Fantastic-Beasts-And-Where-To-Find-Them-character-poster-Gnarlak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8" t="21760" b="8565"/>
          <a:stretch/>
        </p:blipFill>
        <p:spPr>
          <a:xfrm>
            <a:off x="4672645" y="1154651"/>
            <a:ext cx="2230683" cy="2780729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199901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492418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926506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7160694" y="979518"/>
            <a:ext cx="1728557" cy="35026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92122" y="911554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NEWT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33623" y="939207"/>
            <a:ext cx="18389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PORPENTINA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93540" y="939207"/>
            <a:ext cx="14414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GNARLAK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364772" y="939206"/>
            <a:ext cx="13242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QUEENIE</a:t>
            </a:r>
            <a:endParaRPr lang="fr-FR" sz="2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99901" y="3983515"/>
            <a:ext cx="1728557" cy="5316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2492418" y="3983515"/>
            <a:ext cx="1728557" cy="5316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4926506" y="3983515"/>
            <a:ext cx="1728557" cy="5316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7195971" y="3977400"/>
            <a:ext cx="1728557" cy="53776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502124" y="5048619"/>
            <a:ext cx="5924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helsea Market"/>
                <a:cs typeface="Chelsea Market"/>
              </a:rPr>
              <a:t>i</a:t>
            </a:r>
            <a:r>
              <a:rPr lang="en-GB" sz="2400" dirty="0" smtClean="0">
                <a:latin typeface="Chelsea Market"/>
                <a:cs typeface="Chelsea Market"/>
              </a:rPr>
              <a:t>s 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more</a:t>
            </a:r>
            <a:r>
              <a:rPr lang="en-GB" sz="2400" dirty="0" smtClean="0">
                <a:latin typeface="Chelsea Market"/>
                <a:cs typeface="Chelsea Market"/>
              </a:rPr>
              <a:t> optimistic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err="1" smtClean="0">
                <a:latin typeface="Chelsea Market"/>
                <a:cs typeface="Chelsea Market"/>
              </a:rPr>
              <a:t>Porpentina</a:t>
            </a:r>
            <a:r>
              <a:rPr lang="en-GB" sz="2400" dirty="0" smtClean="0">
                <a:latin typeface="Chelsea Market"/>
                <a:cs typeface="Chelsea Market"/>
              </a:rPr>
              <a:t> ?</a:t>
            </a:r>
            <a:endParaRPr lang="en-GB" sz="2400" dirty="0">
              <a:latin typeface="Chelsea Market"/>
              <a:cs typeface="Chelsea Market"/>
            </a:endParaRPr>
          </a:p>
        </p:txBody>
      </p:sp>
      <p:grpSp>
        <p:nvGrpSpPr>
          <p:cNvPr id="27" name="Grouper 26"/>
          <p:cNvGrpSpPr/>
          <p:nvPr/>
        </p:nvGrpSpPr>
        <p:grpSpPr>
          <a:xfrm>
            <a:off x="166749" y="5009011"/>
            <a:ext cx="2288339" cy="540882"/>
            <a:chOff x="166749" y="5009011"/>
            <a:chExt cx="2288339" cy="540882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166749" y="5009011"/>
              <a:ext cx="2288339" cy="5408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888638" y="5048157"/>
              <a:ext cx="85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Chelsea Market"/>
                  <a:cs typeface="Chelsea Market"/>
                </a:rPr>
                <a:t>Who</a:t>
              </a:r>
              <a:endParaRPr lang="en-GB" sz="2400" dirty="0">
                <a:latin typeface="Chelsea Market"/>
                <a:cs typeface="Chelsea Market"/>
              </a:endParaRP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107954" y="5734475"/>
            <a:ext cx="6674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helsea Market"/>
                <a:cs typeface="Chelsea Market"/>
              </a:rPr>
              <a:t>N</a:t>
            </a:r>
            <a:r>
              <a:rPr lang="en-GB" sz="2400" dirty="0" smtClean="0">
                <a:latin typeface="Chelsea Market"/>
                <a:cs typeface="Chelsea Market"/>
              </a:rPr>
              <a:t>ewt is 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more</a:t>
            </a:r>
            <a:r>
              <a:rPr lang="en-GB" sz="2400" dirty="0" smtClean="0">
                <a:latin typeface="Chelsea Market"/>
                <a:cs typeface="Chelsea Market"/>
              </a:rPr>
              <a:t> optimistic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err="1" smtClean="0">
                <a:latin typeface="Chelsea Market"/>
                <a:cs typeface="Chelsea Market"/>
              </a:rPr>
              <a:t>Porpentina</a:t>
            </a:r>
            <a:r>
              <a:rPr lang="en-GB" sz="2400" dirty="0" smtClean="0">
                <a:latin typeface="Chelsea Market"/>
                <a:cs typeface="Chelsea Market"/>
              </a:rPr>
              <a:t>.</a:t>
            </a:r>
            <a:endParaRPr lang="en-GB" sz="2400" dirty="0">
              <a:latin typeface="Chelsea Market"/>
              <a:cs typeface="Chelsea Market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07954" y="6219656"/>
            <a:ext cx="7176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helsea Market"/>
                <a:cs typeface="Chelsea Market"/>
              </a:rPr>
              <a:t>Queenie is </a:t>
            </a:r>
            <a:r>
              <a:rPr lang="en-GB" sz="2400" dirty="0" smtClean="0">
                <a:solidFill>
                  <a:srgbClr val="FF0000"/>
                </a:solidFill>
                <a:latin typeface="Chelsea Market"/>
                <a:cs typeface="Chelsea Market"/>
              </a:rPr>
              <a:t>more</a:t>
            </a:r>
            <a:r>
              <a:rPr lang="en-GB" sz="2400" dirty="0" smtClean="0">
                <a:latin typeface="Chelsea Market"/>
                <a:cs typeface="Chelsea Market"/>
              </a:rPr>
              <a:t> optimistic </a:t>
            </a:r>
            <a:r>
              <a:rPr lang="en-GB" sz="2400" dirty="0" smtClean="0">
                <a:solidFill>
                  <a:srgbClr val="008000"/>
                </a:solidFill>
                <a:latin typeface="Chelsea Market"/>
                <a:cs typeface="Chelsea Market"/>
              </a:rPr>
              <a:t>than</a:t>
            </a:r>
            <a:r>
              <a:rPr lang="en-GB" sz="2400" dirty="0" smtClean="0">
                <a:latin typeface="Chelsea Market"/>
                <a:cs typeface="Chelsea Market"/>
              </a:rPr>
              <a:t> </a:t>
            </a:r>
            <a:r>
              <a:rPr lang="en-GB" sz="2400" dirty="0" err="1" smtClean="0">
                <a:latin typeface="Chelsea Market"/>
                <a:cs typeface="Chelsea Market"/>
              </a:rPr>
              <a:t>Porpentina</a:t>
            </a:r>
            <a:r>
              <a:rPr lang="en-GB" sz="2400" dirty="0" smtClean="0">
                <a:latin typeface="Chelsea Market"/>
                <a:cs typeface="Chelsea Market"/>
              </a:rPr>
              <a:t>.</a:t>
            </a:r>
            <a:endParaRPr lang="en-GB" sz="2400" dirty="0">
              <a:latin typeface="Chelsea Market"/>
              <a:cs typeface="Chelsea Market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809" y="4030549"/>
            <a:ext cx="417786" cy="402313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014" y="4030551"/>
            <a:ext cx="417786" cy="402313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559" y="4030551"/>
            <a:ext cx="417786" cy="402313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2624" y="4030549"/>
            <a:ext cx="417786" cy="40231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2169" y="4030549"/>
            <a:ext cx="417786" cy="40231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5266" y="4047950"/>
            <a:ext cx="417786" cy="402313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4811" y="4047950"/>
            <a:ext cx="417786" cy="40231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016" y="4047952"/>
            <a:ext cx="417786" cy="40231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4535" y="4036192"/>
            <a:ext cx="417786" cy="402313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0260" y="4047950"/>
            <a:ext cx="417786" cy="4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2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305</Words>
  <Application>Microsoft Macintosh PowerPoint</Application>
  <PresentationFormat>Présentation à l'écran (4:3)</PresentationFormat>
  <Paragraphs>97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Beaubreuil</dc:creator>
  <cp:lastModifiedBy>Isabelle Beaubreuil</cp:lastModifiedBy>
  <cp:revision>27</cp:revision>
  <dcterms:created xsi:type="dcterms:W3CDTF">2020-11-25T17:43:33Z</dcterms:created>
  <dcterms:modified xsi:type="dcterms:W3CDTF">2020-11-26T20:01:13Z</dcterms:modified>
</cp:coreProperties>
</file>