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660"/>
  </p:normalViewPr>
  <p:slideViewPr>
    <p:cSldViewPr snapToGrid="0">
      <p:cViewPr varScale="1">
        <p:scale>
          <a:sx n="53" d="100"/>
          <a:sy n="53" d="100"/>
        </p:scale>
        <p:origin x="504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9295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5247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064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4200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269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271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003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6055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9240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5476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4626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4510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0054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0838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bin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6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6.png"/><Relationship Id="rId4" Type="http://schemas.openxmlformats.org/officeDocument/2006/relationships/image" Target="../media/image17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0104100" cy="1145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946"/>
            <a:ext cx="20104100" cy="1122403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424049"/>
            <a:ext cx="1576208" cy="191545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800" y="10178969"/>
            <a:ext cx="2654300" cy="1130380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592" y="10197212"/>
            <a:ext cx="1158240" cy="1093893"/>
          </a:xfrm>
          <a:prstGeom prst="rect">
            <a:avLst/>
          </a:prstGeom>
        </p:spPr>
      </p:pic>
      <p:sp>
        <p:nvSpPr>
          <p:cNvPr id="14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В </a:t>
            </a:r>
            <a:r>
              <a:rPr lang="ru-RU" sz="6600" dirty="0">
                <a:latin typeface="Corbel" panose="020B0503020204020204" pitchFamily="34" charset="0"/>
              </a:rPr>
              <a:t>комментариях к статье о </a:t>
            </a:r>
            <a:r>
              <a:rPr lang="ru-RU" sz="6600" dirty="0" err="1">
                <a:latin typeface="Corbel" panose="020B0503020204020204" pitchFamily="34" charset="0"/>
              </a:rPr>
              <a:t>буллинге</a:t>
            </a:r>
            <a:r>
              <a:rPr lang="ru-RU" sz="6600" dirty="0">
                <a:latin typeface="Corbel" panose="020B0503020204020204" pitchFamily="34" charset="0"/>
              </a:rPr>
              <a:t> заметили, что </a:t>
            </a:r>
            <a:endParaRPr lang="ru-RU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по </a:t>
            </a:r>
            <a:r>
              <a:rPr lang="ru-RU" sz="6600" dirty="0">
                <a:latin typeface="Corbel" panose="020B0503020204020204" pitchFamily="34" charset="0"/>
              </a:rPr>
              <a:t>физиологическим причинам в первые недели </a:t>
            </a:r>
            <a:endParaRPr lang="ru-RU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жизни </a:t>
            </a:r>
            <a:r>
              <a:rPr lang="ru-RU" sz="6600" dirty="0">
                <a:latin typeface="Corbel" panose="020B0503020204020204" pitchFamily="34" charset="0"/>
              </a:rPr>
              <a:t>у детей ИХ нет. Так почему же они должны </a:t>
            </a:r>
            <a:endParaRPr lang="ru-RU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появляться </a:t>
            </a:r>
            <a:r>
              <a:rPr lang="ru-RU" sz="6600" dirty="0">
                <a:latin typeface="Corbel" panose="020B0503020204020204" pitchFamily="34" charset="0"/>
              </a:rPr>
              <a:t>позже? Есть поверье, что дождь – это </a:t>
            </a:r>
            <a:endParaRPr lang="ru-RU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ОНИ </a:t>
            </a:r>
            <a:r>
              <a:rPr lang="ru-RU" sz="6600" dirty="0">
                <a:latin typeface="Corbel" panose="020B0503020204020204" pitchFamily="34" charset="0"/>
              </a:rPr>
              <a:t>святых. </a:t>
            </a:r>
            <a:endParaRPr lang="ru-RU" sz="6600" dirty="0" smtClean="0">
              <a:latin typeface="Corbel" panose="020B0503020204020204" pitchFamily="34" charset="0"/>
            </a:endParaRPr>
          </a:p>
          <a:p>
            <a:pPr fontAlgn="base"/>
            <a:endParaRPr lang="ru-RU" sz="6600" b="1" dirty="0">
              <a:latin typeface="Corbel" panose="020B0503020204020204" pitchFamily="34" charset="0"/>
            </a:endParaRPr>
          </a:p>
          <a:p>
            <a:pPr fontAlgn="base"/>
            <a:r>
              <a:rPr lang="ru-RU" sz="6600" b="1" dirty="0" smtClean="0">
                <a:latin typeface="Corbel" panose="020B0503020204020204" pitchFamily="34" charset="0"/>
              </a:rPr>
              <a:t>Назовите </a:t>
            </a:r>
            <a:r>
              <a:rPr lang="ru-RU" sz="6600" b="1" dirty="0">
                <a:latin typeface="Corbel" panose="020B0503020204020204" pitchFamily="34" charset="0"/>
              </a:rPr>
              <a:t>ИХ.  </a:t>
            </a:r>
          </a:p>
        </p:txBody>
      </p:sp>
    </p:spTree>
    <p:extLst>
      <p:ext uri="{BB962C8B-B14F-4D97-AF65-F5344CB8AC3E}">
        <p14:creationId xmlns:p14="http://schemas.microsoft.com/office/powerpoint/2010/main" val="306004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946"/>
            <a:ext cx="20104100" cy="1122403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424049"/>
            <a:ext cx="1576208" cy="191545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8944" y="10182863"/>
            <a:ext cx="2645156" cy="1126486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592" y="10197212"/>
            <a:ext cx="1158240" cy="10938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3857864"/>
            <a:ext cx="9989457" cy="386881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Слёзы</a:t>
            </a:r>
            <a:endParaRPr lang="ru-RU" sz="8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4100" name="Picture 4" descr="Какова функция слез? Почему при сильных эмоциях человек плачет?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2" y="2660317"/>
            <a:ext cx="9877921" cy="658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08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946"/>
            <a:ext cx="20104100" cy="1122403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424049"/>
            <a:ext cx="1576208" cy="191545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800" y="10178969"/>
            <a:ext cx="2654300" cy="1130380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592" y="10197212"/>
            <a:ext cx="1158240" cy="1093893"/>
          </a:xfrm>
          <a:prstGeom prst="rect">
            <a:avLst/>
          </a:prstGeom>
        </p:spPr>
      </p:pic>
      <p:sp>
        <p:nvSpPr>
          <p:cNvPr id="15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8000" b="1" dirty="0" smtClean="0">
                <a:latin typeface="Corbel" panose="020B0503020204020204" pitchFamily="34" charset="0"/>
              </a:rPr>
              <a:t>Какая </a:t>
            </a:r>
            <a:r>
              <a:rPr lang="ru-RU" sz="8000" b="1" dirty="0">
                <a:latin typeface="Corbel" panose="020B0503020204020204" pitchFamily="34" charset="0"/>
              </a:rPr>
              <a:t>клавиша появляется в финале </a:t>
            </a:r>
            <a:endParaRPr lang="ru-RU" sz="8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8000" b="1" dirty="0" smtClean="0">
                <a:latin typeface="Corbel" panose="020B0503020204020204" pitchFamily="34" charset="0"/>
              </a:rPr>
              <a:t>социального </a:t>
            </a:r>
            <a:r>
              <a:rPr lang="ru-RU" sz="8000" b="1" dirty="0">
                <a:latin typeface="Corbel" panose="020B0503020204020204" pitchFamily="34" charset="0"/>
              </a:rPr>
              <a:t>ролика с призывом </a:t>
            </a:r>
            <a:endParaRPr lang="ru-RU" sz="8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8000" b="1" dirty="0" smtClean="0">
                <a:latin typeface="Corbel" panose="020B0503020204020204" pitchFamily="34" charset="0"/>
              </a:rPr>
              <a:t>искоренить </a:t>
            </a:r>
            <a:r>
              <a:rPr lang="ru-RU" sz="8000" b="1" dirty="0" err="1">
                <a:latin typeface="Corbel" panose="020B0503020204020204" pitchFamily="34" charset="0"/>
              </a:rPr>
              <a:t>кибербуллинг</a:t>
            </a:r>
            <a:r>
              <a:rPr lang="ru-RU" sz="8000" b="1" dirty="0">
                <a:latin typeface="Corbel" panose="020B0503020204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11159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946"/>
            <a:ext cx="20104100" cy="1122403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424049"/>
            <a:ext cx="1576208" cy="191545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8944" y="10182863"/>
            <a:ext cx="2645156" cy="1126486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592" y="10197212"/>
            <a:ext cx="1158240" cy="10938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3857864"/>
            <a:ext cx="9989457" cy="386881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DEL / Delete</a:t>
            </a:r>
            <a:endParaRPr lang="ru-RU" sz="80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5124" name="Picture 4" descr="Где находится кнопка Delete (Del) на клавиатуре - Знай все!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7" y="3104549"/>
            <a:ext cx="9894420" cy="577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17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946"/>
            <a:ext cx="20104100" cy="1122403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424049"/>
            <a:ext cx="1576208" cy="191545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800" y="10178969"/>
            <a:ext cx="2654300" cy="1130380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592" y="10197212"/>
            <a:ext cx="1158240" cy="1093893"/>
          </a:xfrm>
          <a:prstGeom prst="rect">
            <a:avLst/>
          </a:prstGeom>
        </p:spPr>
      </p:pic>
      <p:sp>
        <p:nvSpPr>
          <p:cNvPr id="14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8000" b="1" dirty="0" smtClean="0">
                <a:latin typeface="Corbel" panose="020B0503020204020204" pitchFamily="34" charset="0"/>
              </a:rPr>
              <a:t>Удар </a:t>
            </a:r>
            <a:r>
              <a:rPr lang="ru-RU" sz="8000" b="1" dirty="0">
                <a:latin typeface="Corbel" panose="020B0503020204020204" pitchFamily="34" charset="0"/>
              </a:rPr>
              <a:t>чего, согласно мрачной шутке, </a:t>
            </a:r>
            <a:endParaRPr lang="en-US" sz="8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8000" b="1" dirty="0" smtClean="0">
                <a:latin typeface="Corbel" panose="020B0503020204020204" pitchFamily="34" charset="0"/>
              </a:rPr>
              <a:t>измеряется </a:t>
            </a:r>
            <a:r>
              <a:rPr lang="ru-RU" sz="8000" b="1" dirty="0">
                <a:latin typeface="Corbel" panose="020B0503020204020204" pitchFamily="34" charset="0"/>
              </a:rPr>
              <a:t>в годах?</a:t>
            </a:r>
          </a:p>
        </p:txBody>
      </p:sp>
    </p:spTree>
    <p:extLst>
      <p:ext uri="{BB962C8B-B14F-4D97-AF65-F5344CB8AC3E}">
        <p14:creationId xmlns:p14="http://schemas.microsoft.com/office/powerpoint/2010/main" val="161063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946"/>
            <a:ext cx="20104100" cy="1122403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424049"/>
            <a:ext cx="1576208" cy="191545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8944" y="10182863"/>
            <a:ext cx="2645156" cy="1126486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592" y="10197212"/>
            <a:ext cx="1158240" cy="10938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3857864"/>
            <a:ext cx="9989457" cy="386881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Corbel" pitchFamily="34" charset="0"/>
              </a:rPr>
              <a:t>Молоток судьи</a:t>
            </a:r>
            <a:endParaRPr lang="ru-RU" sz="80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7170" name="Picture 2" descr="Молоток судьи с латунной вставкой купить в Санкт-Петербурге в магазине  оригинальных подарков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525" y="2339506"/>
            <a:ext cx="7509732" cy="750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31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559" y="1123182"/>
            <a:ext cx="20393660" cy="1441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20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u-RU" sz="7200" b="1" dirty="0" smtClean="0">
                <a:latin typeface="Corbel" panose="020B0503020204020204" pitchFamily="34" charset="0"/>
              </a:rPr>
              <a:t>МОЛОДЦЫ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946"/>
            <a:ext cx="20104100" cy="112240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8944" y="10182863"/>
            <a:ext cx="2645156" cy="11264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592" y="10197212"/>
            <a:ext cx="1158240" cy="109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7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946"/>
            <a:ext cx="20104100" cy="1122403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424049"/>
            <a:ext cx="1576208" cy="191545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800" y="10178969"/>
            <a:ext cx="2654300" cy="1130380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592" y="10197212"/>
            <a:ext cx="1158240" cy="1093893"/>
          </a:xfrm>
          <a:prstGeom prst="rect">
            <a:avLst/>
          </a:prstGeom>
        </p:spPr>
      </p:pic>
      <p:sp>
        <p:nvSpPr>
          <p:cNvPr id="15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Восстановите </a:t>
            </a:r>
            <a:r>
              <a:rPr lang="ru-RU" sz="7200" b="1" dirty="0">
                <a:latin typeface="Corbel" panose="020B0503020204020204" pitchFamily="34" charset="0"/>
              </a:rPr>
              <a:t>слова, в которых мы оставили </a:t>
            </a:r>
            <a:endParaRPr lang="x-none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только </a:t>
            </a:r>
            <a:r>
              <a:rPr lang="ru-RU" sz="7200" b="1" dirty="0">
                <a:latin typeface="Corbel" panose="020B0503020204020204" pitchFamily="34" charset="0"/>
              </a:rPr>
              <a:t>гласные</a:t>
            </a:r>
            <a:r>
              <a:rPr lang="ru-RU" sz="7200" b="1" dirty="0" smtClean="0">
                <a:latin typeface="Corbel" panose="020B0503020204020204" pitchFamily="34" charset="0"/>
              </a:rPr>
              <a:t>.</a:t>
            </a:r>
            <a:endParaRPr lang="x-none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x-none" sz="7200" dirty="0" smtClean="0">
                <a:latin typeface="Corbel" panose="020B0503020204020204" pitchFamily="34" charset="0"/>
              </a:rPr>
              <a:t>1. </a:t>
            </a:r>
            <a:r>
              <a:rPr lang="ru-RU" sz="7200" dirty="0" smtClean="0">
                <a:latin typeface="Corbel" panose="020B0503020204020204" pitchFamily="34" charset="0"/>
              </a:rPr>
              <a:t>э </a:t>
            </a:r>
            <a:r>
              <a:rPr lang="ru-RU" sz="7200" dirty="0">
                <a:latin typeface="Corbel" panose="020B0503020204020204" pitchFamily="34" charset="0"/>
              </a:rPr>
              <a:t>е – Персонаж комиксов, который помогал </a:t>
            </a:r>
            <a:endParaRPr lang="x-none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полиции </a:t>
            </a:r>
            <a:r>
              <a:rPr lang="ru-RU" sz="7200" dirty="0">
                <a:latin typeface="Corbel" panose="020B0503020204020204" pitchFamily="34" charset="0"/>
              </a:rPr>
              <a:t>ловить </a:t>
            </a:r>
            <a:r>
              <a:rPr lang="ru-RU" sz="7200" dirty="0" smtClean="0">
                <a:latin typeface="Corbel" panose="020B0503020204020204" pitchFamily="34" charset="0"/>
              </a:rPr>
              <a:t>преступников.</a:t>
            </a:r>
            <a:endParaRPr lang="x-none" sz="7200" dirty="0">
              <a:latin typeface="Corbel" panose="020B0503020204020204" pitchFamily="34" charset="0"/>
            </a:endParaRPr>
          </a:p>
          <a:p>
            <a:pPr fontAlgn="base"/>
            <a:r>
              <a:rPr lang="x-none" sz="7200" dirty="0" smtClean="0">
                <a:latin typeface="Corbel" panose="020B0503020204020204" pitchFamily="34" charset="0"/>
              </a:rPr>
              <a:t>2. </a:t>
            </a:r>
            <a:r>
              <a:rPr lang="ru-RU" sz="7200" dirty="0" smtClean="0">
                <a:latin typeface="Corbel" panose="020B0503020204020204" pitchFamily="34" charset="0"/>
              </a:rPr>
              <a:t>у </a:t>
            </a:r>
            <a:r>
              <a:rPr lang="ru-RU" sz="7200" dirty="0">
                <a:latin typeface="Corbel" panose="020B0503020204020204" pitchFamily="34" charset="0"/>
              </a:rPr>
              <a:t>я – Выносит приговор </a:t>
            </a:r>
            <a:r>
              <a:rPr lang="ru-RU" sz="7200" dirty="0" smtClean="0">
                <a:latin typeface="Corbel" panose="020B0503020204020204" pitchFamily="34" charset="0"/>
              </a:rPr>
              <a:t>преступнику.</a:t>
            </a:r>
            <a:endParaRPr lang="x-none" sz="7200" dirty="0">
              <a:latin typeface="Corbel" panose="020B0503020204020204" pitchFamily="34" charset="0"/>
            </a:endParaRPr>
          </a:p>
          <a:p>
            <a:pPr fontAlgn="base"/>
            <a:r>
              <a:rPr lang="x-none" sz="7200" dirty="0" smtClean="0">
                <a:latin typeface="Corbel" panose="020B0503020204020204" pitchFamily="34" charset="0"/>
              </a:rPr>
              <a:t>3. </a:t>
            </a:r>
            <a:r>
              <a:rPr lang="ru-RU" sz="7200" dirty="0" smtClean="0">
                <a:latin typeface="Corbel" panose="020B0503020204020204" pitchFamily="34" charset="0"/>
              </a:rPr>
              <a:t>а </a:t>
            </a:r>
            <a:r>
              <a:rPr lang="ru-RU" sz="7200" dirty="0">
                <a:latin typeface="Corbel" panose="020B0503020204020204" pitchFamily="34" charset="0"/>
              </a:rPr>
              <a:t>и </a:t>
            </a:r>
            <a:r>
              <a:rPr lang="ru-RU" sz="7200" dirty="0" err="1">
                <a:latin typeface="Corbel" panose="020B0503020204020204" pitchFamily="34" charset="0"/>
              </a:rPr>
              <a:t>и</a:t>
            </a:r>
            <a:r>
              <a:rPr lang="ru-RU" sz="7200" dirty="0">
                <a:latin typeface="Corbel" panose="020B0503020204020204" pitchFamily="34" charset="0"/>
              </a:rPr>
              <a:t> – движение за мир без оружия и войны. </a:t>
            </a:r>
            <a:br>
              <a:rPr lang="ru-RU" sz="7200" dirty="0">
                <a:latin typeface="Corbel" panose="020B0503020204020204" pitchFamily="34" charset="0"/>
              </a:rPr>
            </a:br>
            <a:endParaRPr lang="ru-RU" sz="96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946"/>
            <a:ext cx="20104100" cy="1122403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424049"/>
            <a:ext cx="1576208" cy="191545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8944" y="10182863"/>
            <a:ext cx="2645156" cy="1126486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592" y="10197212"/>
            <a:ext cx="1158240" cy="10938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3857864"/>
            <a:ext cx="9989457" cy="386881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56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Бэтмен</a:t>
            </a:r>
            <a:r>
              <a:rPr lang="x-none" sz="5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– 1 балл</a:t>
            </a:r>
            <a:r>
              <a:rPr lang="ru-RU" sz="5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ru-RU" sz="56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5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Судья – 1 балл</a:t>
            </a:r>
            <a:br>
              <a:rPr lang="ru-RU" sz="56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5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Пацифизм – 1 балл</a:t>
            </a:r>
            <a:endParaRPr lang="ru-RU" sz="5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3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28" name="Picture 4" descr="Бэтмен (Кристиан Бэйл) | Герои вики | Fando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50" y="1840557"/>
            <a:ext cx="5322838" cy="817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08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946"/>
            <a:ext cx="20104100" cy="1122403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424049"/>
            <a:ext cx="1576208" cy="191545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800" y="10178969"/>
            <a:ext cx="2654300" cy="1130380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592" y="10197212"/>
            <a:ext cx="1158240" cy="1093893"/>
          </a:xfrm>
          <a:prstGeom prst="rect">
            <a:avLst/>
          </a:prstGeom>
        </p:spPr>
      </p:pic>
      <p:sp>
        <p:nvSpPr>
          <p:cNvPr id="14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8000" b="1" dirty="0" smtClean="0">
                <a:latin typeface="Corbel" panose="020B0503020204020204" pitchFamily="34" charset="0"/>
              </a:rPr>
              <a:t> </a:t>
            </a:r>
            <a:r>
              <a:rPr lang="ru-RU" sz="8000" b="1" dirty="0" smtClean="0">
                <a:latin typeface="Corbel" panose="020B0503020204020204" pitchFamily="34" charset="0"/>
              </a:rPr>
              <a:t>Парламент </a:t>
            </a:r>
            <a:r>
              <a:rPr lang="ru-RU" sz="8000" b="1" dirty="0">
                <a:latin typeface="Corbel" panose="020B0503020204020204" pitchFamily="34" charset="0"/>
              </a:rPr>
              <a:t>или правительство – законодательный орган власти?</a:t>
            </a:r>
            <a:endParaRPr lang="ru-RU" sz="166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90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946"/>
            <a:ext cx="20104100" cy="1122403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424049"/>
            <a:ext cx="1576208" cy="191545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8944" y="10182863"/>
            <a:ext cx="2645156" cy="1126486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592" y="10197212"/>
            <a:ext cx="1158240" cy="10938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3857864"/>
            <a:ext cx="9989457" cy="386881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Парламент</a:t>
            </a:r>
            <a:endParaRPr lang="ru-RU" sz="8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2056" name="Picture 8" descr="Двухпалатный парламент: разделяем и сокращаем - Новости на KP.U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30" y="3008090"/>
            <a:ext cx="9428099" cy="633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64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946"/>
            <a:ext cx="20104100" cy="1122403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424049"/>
            <a:ext cx="1576208" cy="191545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800" y="10178969"/>
            <a:ext cx="2654300" cy="1130380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592" y="10197212"/>
            <a:ext cx="1158240" cy="1093893"/>
          </a:xfrm>
          <a:prstGeom prst="rect">
            <a:avLst/>
          </a:prstGeom>
        </p:spPr>
      </p:pic>
      <p:sp>
        <p:nvSpPr>
          <p:cNvPr id="14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7200" b="1" dirty="0" smtClean="0">
                <a:latin typeface="Corbel" panose="020B0503020204020204" pitchFamily="34" charset="0"/>
              </a:rPr>
              <a:t> </a:t>
            </a:r>
            <a:r>
              <a:rPr lang="ru-RU" sz="7200" b="1" dirty="0" smtClean="0">
                <a:latin typeface="Corbel" panose="020B0503020204020204" pitchFamily="34" charset="0"/>
              </a:rPr>
              <a:t>Верите </a:t>
            </a:r>
            <a:r>
              <a:rPr lang="ru-RU" sz="7200" b="1" dirty="0">
                <a:latin typeface="Corbel" panose="020B0503020204020204" pitchFamily="34" charset="0"/>
              </a:rPr>
              <a:t>ли вы, что больше 28 миллионов не посещающих школу детей живут в районах, затронутых конфликтами?</a:t>
            </a:r>
            <a:endParaRPr lang="ru-RU" sz="88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65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946"/>
            <a:ext cx="20104100" cy="1122403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424049"/>
            <a:ext cx="1576208" cy="191545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8944" y="10182863"/>
            <a:ext cx="2645156" cy="1126486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592" y="10197212"/>
            <a:ext cx="1158240" cy="10938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3857864"/>
            <a:ext cx="9989457" cy="386881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Верю</a:t>
            </a:r>
            <a:endParaRPr lang="ru-RU" sz="80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6146" name="Picture 2" descr="ЮНИСЕФ: В зонах вооруженных конфликтов ежегодно погибают тысячи детей ›  Журнал «Европейский омбудсман»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73" y="2674831"/>
            <a:ext cx="9734333" cy="648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04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946"/>
            <a:ext cx="20104100" cy="1122403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424049"/>
            <a:ext cx="1576208" cy="191545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800" y="10178969"/>
            <a:ext cx="2654300" cy="1130380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592" y="10197212"/>
            <a:ext cx="1158240" cy="1093893"/>
          </a:xfrm>
          <a:prstGeom prst="rect">
            <a:avLst/>
          </a:prstGeom>
        </p:spPr>
      </p:pic>
      <p:sp>
        <p:nvSpPr>
          <p:cNvPr id="14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19617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14-летняя </a:t>
            </a:r>
            <a:r>
              <a:rPr lang="ru-RU" sz="6600" dirty="0">
                <a:latin typeface="Corbel" panose="020B0503020204020204" pitchFamily="34" charset="0"/>
              </a:rPr>
              <a:t>актриса Милли Бобби Браун стала </a:t>
            </a:r>
            <a:endParaRPr lang="ru-RU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самым </a:t>
            </a:r>
            <a:r>
              <a:rPr lang="ru-RU" sz="6600" dirty="0">
                <a:latin typeface="Corbel" panose="020B0503020204020204" pitchFamily="34" charset="0"/>
              </a:rPr>
              <a:t>ТАКИМ послом доброй воли за всю </a:t>
            </a:r>
            <a:endParaRPr lang="ru-RU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историю </a:t>
            </a:r>
            <a:r>
              <a:rPr lang="ru-RU" sz="6600" dirty="0">
                <a:latin typeface="Corbel" panose="020B0503020204020204" pitchFamily="34" charset="0"/>
              </a:rPr>
              <a:t>ЮНИСЕФ. Исполнительный директор </a:t>
            </a:r>
            <a:endParaRPr lang="ru-RU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ЮНИСЕФ </a:t>
            </a:r>
            <a:r>
              <a:rPr lang="ru-RU" sz="6600" dirty="0">
                <a:latin typeface="Corbel" panose="020B0503020204020204" pitchFamily="34" charset="0"/>
              </a:rPr>
              <a:t>Генриетта Фор, говоря о вступлении </a:t>
            </a:r>
            <a:endParaRPr lang="ru-RU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Милли </a:t>
            </a:r>
            <a:r>
              <a:rPr lang="ru-RU" sz="6600" dirty="0">
                <a:latin typeface="Corbel" panose="020B0503020204020204" pitchFamily="34" charset="0"/>
              </a:rPr>
              <a:t>в семью ЮНИСЕФ, сказала, что ОНИ – </a:t>
            </a:r>
            <a:endParaRPr lang="ru-RU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лучшие </a:t>
            </a:r>
            <a:r>
              <a:rPr lang="ru-RU" sz="6600" dirty="0">
                <a:latin typeface="Corbel" panose="020B0503020204020204" pitchFamily="34" charset="0"/>
              </a:rPr>
              <a:t>защитники ИХ. </a:t>
            </a:r>
            <a:endParaRPr lang="ru-RU" sz="6600" dirty="0" smtClean="0">
              <a:latin typeface="Corbel" panose="020B0503020204020204" pitchFamily="34" charset="0"/>
            </a:endParaRPr>
          </a:p>
          <a:p>
            <a:pPr fontAlgn="base"/>
            <a:endParaRPr lang="ru-RU" sz="6600" b="1" dirty="0">
              <a:latin typeface="Corbel" panose="020B0503020204020204" pitchFamily="34" charset="0"/>
            </a:endParaRPr>
          </a:p>
          <a:p>
            <a:pPr fontAlgn="base"/>
            <a:r>
              <a:rPr lang="ru-RU" sz="6600" b="1" dirty="0" smtClean="0">
                <a:latin typeface="Corbel" panose="020B0503020204020204" pitchFamily="34" charset="0"/>
              </a:rPr>
              <a:t>Назовите </a:t>
            </a:r>
            <a:r>
              <a:rPr lang="ru-RU" sz="6600" b="1" dirty="0">
                <a:latin typeface="Corbel" panose="020B0503020204020204" pitchFamily="34" charset="0"/>
              </a:rPr>
              <a:t>ИХ.</a:t>
            </a:r>
          </a:p>
        </p:txBody>
      </p:sp>
    </p:spTree>
    <p:extLst>
      <p:ext uri="{BB962C8B-B14F-4D97-AF65-F5344CB8AC3E}">
        <p14:creationId xmlns:p14="http://schemas.microsoft.com/office/powerpoint/2010/main" val="353166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946"/>
            <a:ext cx="20104100" cy="1122403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424049"/>
            <a:ext cx="1576208" cy="191545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8944" y="10182863"/>
            <a:ext cx="2645156" cy="1126486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592" y="10197212"/>
            <a:ext cx="1158240" cy="10938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3857864"/>
            <a:ext cx="9989457" cy="386881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Corbel" pitchFamily="34" charset="0"/>
              </a:rPr>
              <a:t>Дети</a:t>
            </a:r>
            <a:endParaRPr lang="ru-RU" sz="80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3078" name="Picture 6" descr="Милли Бобби Браун: 15-летняя девочка-вундеркинд, влюбившая в себя весь мир,  HELLO! Russi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36" y="2983400"/>
            <a:ext cx="9843814" cy="597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73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3007</TotalTime>
  <Words>286</Words>
  <Application>Microsoft Office PowerPoint</Application>
  <PresentationFormat>Произвольный</PresentationFormat>
  <Paragraphs>64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1   ВОПРОС</vt:lpstr>
      <vt:lpstr>1   ОТВЕТ</vt:lpstr>
      <vt:lpstr>2   ВОПРОС</vt:lpstr>
      <vt:lpstr>2   ОТВЕТ</vt:lpstr>
      <vt:lpstr>3   ВОПРОС</vt:lpstr>
      <vt:lpstr>3   ОТВЕТ</vt:lpstr>
      <vt:lpstr>4   ВОПРОС</vt:lpstr>
      <vt:lpstr>4   ОТВЕТ</vt:lpstr>
      <vt:lpstr>5   ВОПРОС</vt:lpstr>
      <vt:lpstr>5   ОТВЕТ</vt:lpstr>
      <vt:lpstr>6   ВОПРОС</vt:lpstr>
      <vt:lpstr>6   ОТВЕТ</vt:lpstr>
      <vt:lpstr>7   ВОПРОС</vt:lpstr>
      <vt:lpstr>7   ОТВЕТ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CQ</cp:lastModifiedBy>
  <cp:revision>391</cp:revision>
  <dcterms:modified xsi:type="dcterms:W3CDTF">2021-01-05T15:30:20Z</dcterms:modified>
</cp:coreProperties>
</file>