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74" r:id="rId5"/>
    <p:sldId id="287" r:id="rId6"/>
    <p:sldId id="258" r:id="rId7"/>
    <p:sldId id="297" r:id="rId8"/>
    <p:sldId id="259" r:id="rId9"/>
    <p:sldId id="298" r:id="rId10"/>
    <p:sldId id="299" r:id="rId11"/>
    <p:sldId id="301" r:id="rId12"/>
    <p:sldId id="291" r:id="rId13"/>
    <p:sldId id="292" r:id="rId14"/>
    <p:sldId id="300" r:id="rId15"/>
    <p:sldId id="302" r:id="rId16"/>
    <p:sldId id="304" r:id="rId17"/>
    <p:sldId id="303" r:id="rId18"/>
    <p:sldId id="305" r:id="rId19"/>
    <p:sldId id="257" r:id="rId20"/>
    <p:sldId id="30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76" autoAdjust="0"/>
    <p:restoredTop sz="93540" autoAdjust="0"/>
  </p:normalViewPr>
  <p:slideViewPr>
    <p:cSldViewPr showGuides="1">
      <p:cViewPr varScale="1">
        <p:scale>
          <a:sx n="108" d="100"/>
          <a:sy n="108" d="100"/>
        </p:scale>
        <p:origin x="151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8.wmf"/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4" Type="http://schemas.openxmlformats.org/officeDocument/2006/relationships/image" Target="../media/image23.wmf"/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4" Type="http://schemas.openxmlformats.org/officeDocument/2006/relationships/image" Target="../media/image27.wmf"/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8.vml.rels><?xml version="1.0" encoding="UTF-8" standalone="yes"?>
<Relationships xmlns="http://schemas.openxmlformats.org/package/2006/relationships"><Relationship Id="rId4" Type="http://schemas.openxmlformats.org/officeDocument/2006/relationships/image" Target="../media/image47.wmf"/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Урок - практикум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</a:t>
            </a:r>
            <a:r>
              <a:rPr lang="ru-RU" baseline="0" dirty="0" smtClean="0"/>
              <a:t>решений нажимаем последовательно на прямоугольник «Решение» – количество нажатий указано в скобках.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</a:t>
            </a:r>
            <a:r>
              <a:rPr lang="ru-RU" baseline="0" dirty="0" smtClean="0"/>
              <a:t>решений нажимаем последовательно на прямоугольник «Решение» – количество нажатий указано в скобках.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Проверить</a:t>
            </a:r>
            <a:r>
              <a:rPr lang="ru-RU" baseline="0" dirty="0" smtClean="0"/>
              <a:t> правильность выполнения задания можно на уроке, д</a:t>
            </a:r>
            <a:r>
              <a:rPr lang="ru-RU" dirty="0" smtClean="0"/>
              <a:t>ля визуализации правильного ответа следует нажимать на прямоугольник «Проверка» – 4 раза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Проверить</a:t>
            </a:r>
            <a:r>
              <a:rPr lang="ru-RU" baseline="0" dirty="0" smtClean="0"/>
              <a:t> правильность решения задач можно на уроке, д</a:t>
            </a:r>
            <a:r>
              <a:rPr lang="ru-RU" dirty="0" smtClean="0"/>
              <a:t>ля визуализации правильного ответа следует на прямоугольник «Ответ»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 правильного ответа следует нажимать на пример. При необходимости 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напоминание, что на ноль делить нельзя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После того, как учитель предложил учащимся </a:t>
            </a:r>
            <a:r>
              <a:rPr lang="ru-RU" dirty="0" err="1" smtClean="0"/>
              <a:t>слелать</a:t>
            </a:r>
            <a:r>
              <a:rPr lang="ru-RU" baseline="0" dirty="0" smtClean="0"/>
              <a:t> вывод после решения примеров предыдущего слайда, нажимаем на кнопку «</a:t>
            </a:r>
            <a:r>
              <a:rPr lang="en-US" baseline="0" dirty="0" smtClean="0"/>
              <a:t>i</a:t>
            </a:r>
            <a:r>
              <a:rPr lang="ru-RU" baseline="0" dirty="0" smtClean="0"/>
              <a:t>»</a:t>
            </a:r>
            <a:endParaRPr lang="ru-RU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aseline="0" dirty="0" smtClean="0"/>
              <a:t>д</a:t>
            </a:r>
            <a:r>
              <a:rPr lang="ru-RU" dirty="0" smtClean="0"/>
              <a:t>ля визуализации решения следует нажимать на пример. Для визуализации ответа нажимаем на прямоугольник «Ответ»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aseline="0" dirty="0" smtClean="0"/>
              <a:t>д</a:t>
            </a:r>
            <a:r>
              <a:rPr lang="ru-RU" dirty="0" smtClean="0"/>
              <a:t>ля визуализации решения следует нажимать на пример. Для визуализации ответа нажимаем на прямоугольник «Ответ»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После того, как учитель предложил учащимся</a:t>
            </a:r>
            <a:r>
              <a:rPr lang="ru-RU" baseline="0" dirty="0" smtClean="0"/>
              <a:t> сформулировать правило, что называется формулой - нажимаем кнопку «</a:t>
            </a:r>
            <a:r>
              <a:rPr lang="en-US" baseline="0" dirty="0" smtClean="0"/>
              <a:t>i</a:t>
            </a:r>
            <a:r>
              <a:rPr lang="ru-RU" baseline="0" dirty="0" smtClean="0"/>
              <a:t>». </a:t>
            </a:r>
            <a:r>
              <a:rPr lang="ru-RU" dirty="0" smtClean="0"/>
              <a:t>Для визуализации последовательного решения</a:t>
            </a:r>
            <a:r>
              <a:rPr lang="ru-RU" baseline="0" dirty="0" smtClean="0"/>
              <a:t> и правильного ответа</a:t>
            </a:r>
            <a:r>
              <a:rPr lang="ru-RU" dirty="0" smtClean="0"/>
              <a:t> </a:t>
            </a:r>
            <a:r>
              <a:rPr lang="ru-RU" baseline="0" dirty="0" smtClean="0"/>
              <a:t>– нажимаем на пример.</a:t>
            </a:r>
            <a:endParaRPr lang="ru-RU" dirty="0" smtClean="0"/>
          </a:p>
          <a:p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</a:t>
            </a:r>
            <a:r>
              <a:rPr lang="ru-RU" baseline="0" dirty="0" smtClean="0"/>
              <a:t>правильного ответа</a:t>
            </a:r>
            <a:r>
              <a:rPr lang="ru-RU" dirty="0" smtClean="0"/>
              <a:t> </a:t>
            </a:r>
            <a:r>
              <a:rPr lang="ru-RU" baseline="0" dirty="0" smtClean="0"/>
              <a:t>– нажимаем на задание.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3568" y="1916832"/>
            <a:ext cx="6893562" cy="25202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Допустимые значения переменных в выражениях. Формулы</a:t>
            </a:r>
            <a:endParaRPr lang="ru-RU" sz="40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 к уроку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4" descr="https://media.baamboozle.com/uploads/images/441113/1628332827_163257.pn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/>
          <a:stretch>
            <a:fillRect/>
          </a:stretch>
        </p:blipFill>
        <p:spPr bwMode="auto">
          <a:xfrm>
            <a:off x="6302091" y="1616682"/>
            <a:ext cx="2841909" cy="5241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8393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61599" y="2348879"/>
            <a:ext cx="4089964" cy="424986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58500" y="2348880"/>
            <a:ext cx="4089964" cy="424985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127141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Простейшие формулы.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8393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20888"/>
            <a:ext cx="8324191" cy="417646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Простейшие формулы.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780928"/>
            <a:ext cx="8324191" cy="381642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127141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Простейшие формулы.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Деление натуральных чисел.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3413" y="2708920"/>
            <a:ext cx="8324191" cy="115212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1437502"/>
            <a:ext cx="8352928" cy="119941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Деление натуральных чисел.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1290" y="5284866"/>
            <a:ext cx="8324191" cy="115212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03413" y="4013448"/>
            <a:ext cx="8352928" cy="119941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877" y="4132738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780928"/>
            <a:ext cx="8324191" cy="381642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127141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Деление натуральных чисел.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8393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95536" y="2348879"/>
            <a:ext cx="8352927" cy="129614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95536" y="3717032"/>
            <a:ext cx="8352928" cy="288170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4" y="2299537"/>
            <a:ext cx="4089964" cy="144016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74677" y="3828523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9542" y="3960176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637641" y="2303899"/>
            <a:ext cx="4089964" cy="143579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361599" y="4700619"/>
            <a:ext cx="4089964" cy="1898119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595826" y="4704982"/>
            <a:ext cx="4089964" cy="189237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683568" y="476672"/>
            <a:ext cx="7776864" cy="10801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Допустимые значения переменных в выражениях. Формулы</a:t>
            </a:r>
            <a:endParaRPr lang="ru-RU" sz="36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611560" y="2348880"/>
            <a:ext cx="7776864" cy="104294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Допустимые значения переменных в выражениях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611560" y="3698445"/>
            <a:ext cx="7776864" cy="104294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Простейшие формулы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635355" y="5085184"/>
            <a:ext cx="7776864" cy="104294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Деление натуральных чисел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https://media.baamboozle.com/uploads/images/441113/1628332827_163257.pn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/>
          <a:stretch>
            <a:fillRect/>
          </a:stretch>
        </p:blipFill>
        <p:spPr bwMode="auto">
          <a:xfrm>
            <a:off x="6302091" y="1599259"/>
            <a:ext cx="2841909" cy="5241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99536"/>
            <a:ext cx="8324191" cy="429781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508784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3413" y="2636912"/>
            <a:ext cx="8324191" cy="396044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1437502"/>
            <a:ext cx="8352928" cy="105539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51678" y="908720"/>
            <a:ext cx="8496944" cy="86409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 выражения:</a:t>
            </a:r>
            <a:endParaRPr lang="ru-RU" sz="32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39552" y="332656"/>
            <a:ext cx="3024336" cy="68407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23528" y="1916832"/>
            <a:ext cx="8496944" cy="46805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51678" y="908720"/>
            <a:ext cx="8496944" cy="86409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записав выражение:</a:t>
            </a:r>
            <a:endParaRPr lang="ru-RU" sz="32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39552" y="332656"/>
            <a:ext cx="3024336" cy="68407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23528" y="1916832"/>
            <a:ext cx="8496944" cy="46805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683568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Допустимые значения переменных 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в выражениях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141543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996952"/>
            <a:ext cx="8324191" cy="360040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83568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Допустимые значения переменных 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в выражениях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683568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Допустимые значения переменных 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в выражениях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61599" y="2420889"/>
            <a:ext cx="4089964" cy="417785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658500" y="2420890"/>
            <a:ext cx="4089964" cy="417784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91137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99536"/>
            <a:ext cx="8324191" cy="206556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95535" y="4453787"/>
            <a:ext cx="8324191" cy="206556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683568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Допустимые значения переменных 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в выражениях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8" Type="http://schemas.openxmlformats.org/officeDocument/2006/relationships/theme" Target="../theme/theme1.xml"/><Relationship Id="rId27" Type="http://schemas.openxmlformats.org/officeDocument/2006/relationships/image" Target="../media/image7.jpeg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27" cstate="email"/>
          <a:srcRect t="-271" b="-1"/>
          <a:stretch>
            <a:fillRect/>
          </a:stretch>
        </p:blipFill>
        <p:spPr bwMode="auto">
          <a:xfrm>
            <a:off x="-22504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2.xml"/><Relationship Id="rId8" Type="http://schemas.openxmlformats.org/officeDocument/2006/relationships/image" Target="../media/image37.png"/><Relationship Id="rId7" Type="http://schemas.openxmlformats.org/officeDocument/2006/relationships/image" Target="../media/image36.wmf"/><Relationship Id="rId6" Type="http://schemas.openxmlformats.org/officeDocument/2006/relationships/oleObject" Target="../embeddings/oleObject27.bin"/><Relationship Id="rId5" Type="http://schemas.openxmlformats.org/officeDocument/2006/relationships/image" Target="../media/image19.png"/><Relationship Id="rId4" Type="http://schemas.openxmlformats.org/officeDocument/2006/relationships/image" Target="../media/image35.wmf"/><Relationship Id="rId3" Type="http://schemas.openxmlformats.org/officeDocument/2006/relationships/oleObject" Target="../embeddings/oleObject26.bin"/><Relationship Id="rId2" Type="http://schemas.openxmlformats.org/officeDocument/2006/relationships/image" Target="../media/image34.wmf"/><Relationship Id="rId11" Type="http://schemas.openxmlformats.org/officeDocument/2006/relationships/notesSlide" Target="../notesSlides/notesSlide8.xml"/><Relationship Id="rId10" Type="http://schemas.openxmlformats.org/officeDocument/2006/relationships/vmlDrawing" Target="../drawings/vmlDrawing6.vml"/><Relationship Id="rId1" Type="http://schemas.openxmlformats.org/officeDocument/2006/relationships/oleObject" Target="../embeddings/oleObject25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2.bin"/><Relationship Id="rId8" Type="http://schemas.openxmlformats.org/officeDocument/2006/relationships/image" Target="../media/image41.wmf"/><Relationship Id="rId7" Type="http://schemas.openxmlformats.org/officeDocument/2006/relationships/oleObject" Target="../embeddings/oleObject31.bin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9.wmf"/><Relationship Id="rId3" Type="http://schemas.openxmlformats.org/officeDocument/2006/relationships/oleObject" Target="../embeddings/oleObject29.bin"/><Relationship Id="rId2" Type="http://schemas.openxmlformats.org/officeDocument/2006/relationships/image" Target="../media/image38.wmf"/><Relationship Id="rId16" Type="http://schemas.openxmlformats.org/officeDocument/2006/relationships/notesSlide" Target="../notesSlides/notesSlide9.xml"/><Relationship Id="rId15" Type="http://schemas.openxmlformats.org/officeDocument/2006/relationships/vmlDrawing" Target="../drawings/vmlDrawing7.vml"/><Relationship Id="rId14" Type="http://schemas.openxmlformats.org/officeDocument/2006/relationships/slideLayout" Target="../slideLayouts/slideLayout13.xml"/><Relationship Id="rId13" Type="http://schemas.openxmlformats.org/officeDocument/2006/relationships/image" Target="../media/image19.png"/><Relationship Id="rId12" Type="http://schemas.openxmlformats.org/officeDocument/2006/relationships/image" Target="../media/image43.wmf"/><Relationship Id="rId11" Type="http://schemas.openxmlformats.org/officeDocument/2006/relationships/oleObject" Target="../embeddings/oleObject33.bin"/><Relationship Id="rId10" Type="http://schemas.openxmlformats.org/officeDocument/2006/relationships/image" Target="../media/image42.wmf"/><Relationship Id="rId1" Type="http://schemas.openxmlformats.org/officeDocument/2006/relationships/oleObject" Target="../embeddings/oleObject28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slide" Target="slide4.xml"/><Relationship Id="rId8" Type="http://schemas.openxmlformats.org/officeDocument/2006/relationships/image" Target="../media/image47.wmf"/><Relationship Id="rId7" Type="http://schemas.openxmlformats.org/officeDocument/2006/relationships/oleObject" Target="../embeddings/oleObject37.bin"/><Relationship Id="rId6" Type="http://schemas.openxmlformats.org/officeDocument/2006/relationships/image" Target="../media/image46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45.wmf"/><Relationship Id="rId3" Type="http://schemas.openxmlformats.org/officeDocument/2006/relationships/oleObject" Target="../embeddings/oleObject35.bin"/><Relationship Id="rId2" Type="http://schemas.openxmlformats.org/officeDocument/2006/relationships/image" Target="../media/image44.wmf"/><Relationship Id="rId12" Type="http://schemas.openxmlformats.org/officeDocument/2006/relationships/notesSlide" Target="../notesSlides/notesSlide10.xml"/><Relationship Id="rId11" Type="http://schemas.openxmlformats.org/officeDocument/2006/relationships/vmlDrawing" Target="../drawings/vmlDrawing8.vml"/><Relationship Id="rId10" Type="http://schemas.openxmlformats.org/officeDocument/2006/relationships/slideLayout" Target="../slideLayouts/slideLayout14.xml"/><Relationship Id="rId1" Type="http://schemas.openxmlformats.org/officeDocument/2006/relationships/oleObject" Target="../embeddings/oleObject34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1.xml"/><Relationship Id="rId7" Type="http://schemas.openxmlformats.org/officeDocument/2006/relationships/vmlDrawing" Target="../drawings/vmlDrawing9.vml"/><Relationship Id="rId6" Type="http://schemas.openxmlformats.org/officeDocument/2006/relationships/slideLayout" Target="../slideLayouts/slideLayout15.xml"/><Relationship Id="rId5" Type="http://schemas.openxmlformats.org/officeDocument/2006/relationships/image" Target="../media/image49.wmf"/><Relationship Id="rId4" Type="http://schemas.openxmlformats.org/officeDocument/2006/relationships/oleObject" Target="../embeddings/oleObject39.bin"/><Relationship Id="rId3" Type="http://schemas.openxmlformats.org/officeDocument/2006/relationships/image" Target="../media/image19.png"/><Relationship Id="rId2" Type="http://schemas.openxmlformats.org/officeDocument/2006/relationships/image" Target="../media/image48.wmf"/><Relationship Id="rId1" Type="http://schemas.openxmlformats.org/officeDocument/2006/relationships/oleObject" Target="../embeddings/oleObject38.bin"/></Relationships>
</file>

<file path=ppt/slides/_rels/slide14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2.xml"/><Relationship Id="rId6" Type="http://schemas.openxmlformats.org/officeDocument/2006/relationships/vmlDrawing" Target="../drawings/vmlDrawing10.vml"/><Relationship Id="rId5" Type="http://schemas.openxmlformats.org/officeDocument/2006/relationships/slideLayout" Target="../slideLayouts/slideLayout15.xml"/><Relationship Id="rId4" Type="http://schemas.openxmlformats.org/officeDocument/2006/relationships/image" Target="../media/image51.wmf"/><Relationship Id="rId3" Type="http://schemas.openxmlformats.org/officeDocument/2006/relationships/oleObject" Target="../embeddings/oleObject41.bin"/><Relationship Id="rId2" Type="http://schemas.openxmlformats.org/officeDocument/2006/relationships/image" Target="../media/image50.wmf"/><Relationship Id="rId1" Type="http://schemas.openxmlformats.org/officeDocument/2006/relationships/oleObject" Target="../embeddings/oleObject40.bin"/></Relationships>
</file>

<file path=ppt/slides/_rels/slide15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1.vml"/><Relationship Id="rId5" Type="http://schemas.openxmlformats.org/officeDocument/2006/relationships/slideLayout" Target="../slideLayouts/slideLayout16.xml"/><Relationship Id="rId4" Type="http://schemas.openxmlformats.org/officeDocument/2006/relationships/image" Target="../media/image53.wmf"/><Relationship Id="rId3" Type="http://schemas.openxmlformats.org/officeDocument/2006/relationships/oleObject" Target="../embeddings/oleObject43.bin"/><Relationship Id="rId2" Type="http://schemas.openxmlformats.org/officeDocument/2006/relationships/image" Target="../media/image52.wmf"/><Relationship Id="rId1" Type="http://schemas.openxmlformats.org/officeDocument/2006/relationships/oleObject" Target="../embeddings/oleObject42.bin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2.vml"/><Relationship Id="rId8" Type="http://schemas.openxmlformats.org/officeDocument/2006/relationships/slideLayout" Target="../slideLayouts/slideLayout17.xml"/><Relationship Id="rId7" Type="http://schemas.openxmlformats.org/officeDocument/2006/relationships/slide" Target="slide4.x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55.wmf"/><Relationship Id="rId3" Type="http://schemas.openxmlformats.org/officeDocument/2006/relationships/oleObject" Target="../embeddings/oleObject45.bin"/><Relationship Id="rId2" Type="http://schemas.openxmlformats.org/officeDocument/2006/relationships/image" Target="../media/image54.wmf"/><Relationship Id="rId10" Type="http://schemas.openxmlformats.org/officeDocument/2006/relationships/notesSlide" Target="../notesSlides/notesSlide13.xml"/><Relationship Id="rId1" Type="http://schemas.openxmlformats.org/officeDocument/2006/relationships/oleObject" Target="../embeddings/oleObject44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hyperlink" Target="https://catherineasquithgallery.com/uploads/posts/2021-02/1612779830_16-p-goluboi-fon-v-kletku-21.jpg" TargetMode="External"/><Relationship Id="rId1" Type="http://schemas.openxmlformats.org/officeDocument/2006/relationships/hyperlink" Target="https://media.baamboozle.com/uploads/images/441113/1628332827_163257.png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12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9.wmf"/><Relationship Id="rId15" Type="http://schemas.openxmlformats.org/officeDocument/2006/relationships/notesSlide" Target="../notesSlides/notesSlide2.xml"/><Relationship Id="rId14" Type="http://schemas.openxmlformats.org/officeDocument/2006/relationships/vmlDrawing" Target="../drawings/vmlDrawing1.vml"/><Relationship Id="rId13" Type="http://schemas.openxmlformats.org/officeDocument/2006/relationships/slideLayout" Target="../slideLayouts/slideLayout4.xml"/><Relationship Id="rId12" Type="http://schemas.openxmlformats.org/officeDocument/2006/relationships/image" Target="../media/image14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13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10.xml"/><Relationship Id="rId1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18.wmf"/><Relationship Id="rId7" Type="http://schemas.openxmlformats.org/officeDocument/2006/relationships/oleObject" Target="../embeddings/oleObject10.bin"/><Relationship Id="rId6" Type="http://schemas.openxmlformats.org/officeDocument/2006/relationships/image" Target="../media/image17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6.wmf"/><Relationship Id="rId3" Type="http://schemas.openxmlformats.org/officeDocument/2006/relationships/oleObject" Target="../embeddings/oleObject8.bin"/><Relationship Id="rId2" Type="http://schemas.openxmlformats.org/officeDocument/2006/relationships/image" Target="../media/image15.wmf"/><Relationship Id="rId11" Type="http://schemas.openxmlformats.org/officeDocument/2006/relationships/notesSlide" Target="../notesSlides/notesSlide4.xml"/><Relationship Id="rId10" Type="http://schemas.openxmlformats.org/officeDocument/2006/relationships/vmlDrawing" Target="../drawings/vmlDrawing2.vml"/><Relationship Id="rId1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8.xml"/><Relationship Id="rId8" Type="http://schemas.openxmlformats.org/officeDocument/2006/relationships/image" Target="../media/image23.wmf"/><Relationship Id="rId7" Type="http://schemas.openxmlformats.org/officeDocument/2006/relationships/oleObject" Target="../embeddings/oleObject14.bin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21.wmf"/><Relationship Id="rId3" Type="http://schemas.openxmlformats.org/officeDocument/2006/relationships/oleObject" Target="../embeddings/oleObject12.bin"/><Relationship Id="rId2" Type="http://schemas.openxmlformats.org/officeDocument/2006/relationships/image" Target="../media/image20.wmf"/><Relationship Id="rId11" Type="http://schemas.openxmlformats.org/officeDocument/2006/relationships/notesSlide" Target="../notesSlides/notesSlide6.xml"/><Relationship Id="rId10" Type="http://schemas.openxmlformats.org/officeDocument/2006/relationships/vmlDrawing" Target="../drawings/vmlDrawing3.vml"/><Relationship Id="rId1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8.xml"/><Relationship Id="rId8" Type="http://schemas.openxmlformats.org/officeDocument/2006/relationships/image" Target="../media/image27.wmf"/><Relationship Id="rId7" Type="http://schemas.openxmlformats.org/officeDocument/2006/relationships/oleObject" Target="../embeddings/oleObject18.bin"/><Relationship Id="rId6" Type="http://schemas.openxmlformats.org/officeDocument/2006/relationships/image" Target="../media/image26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5.wmf"/><Relationship Id="rId3" Type="http://schemas.openxmlformats.org/officeDocument/2006/relationships/oleObject" Target="../embeddings/oleObject16.bin"/><Relationship Id="rId2" Type="http://schemas.openxmlformats.org/officeDocument/2006/relationships/image" Target="../media/image24.wmf"/><Relationship Id="rId11" Type="http://schemas.openxmlformats.org/officeDocument/2006/relationships/notesSlide" Target="../notesSlides/notesSlide7.xml"/><Relationship Id="rId10" Type="http://schemas.openxmlformats.org/officeDocument/2006/relationships/vmlDrawing" Target="../drawings/vmlDrawing4.vml"/><Relationship Id="rId1" Type="http://schemas.openxmlformats.org/officeDocument/2006/relationships/oleObject" Target="../embeddings/oleObject15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31.wmf"/><Relationship Id="rId8" Type="http://schemas.openxmlformats.org/officeDocument/2006/relationships/oleObject" Target="../embeddings/oleObject22.bin"/><Relationship Id="rId7" Type="http://schemas.openxmlformats.org/officeDocument/2006/relationships/image" Target="../media/image30.wmf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0.bin"/><Relationship Id="rId3" Type="http://schemas.openxmlformats.org/officeDocument/2006/relationships/image" Target="../media/image28.wmf"/><Relationship Id="rId2" Type="http://schemas.openxmlformats.org/officeDocument/2006/relationships/oleObject" Target="../embeddings/oleObject19.bin"/><Relationship Id="rId15" Type="http://schemas.openxmlformats.org/officeDocument/2006/relationships/vmlDrawing" Target="../drawings/vmlDrawing5.vml"/><Relationship Id="rId14" Type="http://schemas.openxmlformats.org/officeDocument/2006/relationships/slideLayout" Target="../slideLayouts/slideLayout9.xml"/><Relationship Id="rId13" Type="http://schemas.openxmlformats.org/officeDocument/2006/relationships/image" Target="../media/image33.wmf"/><Relationship Id="rId12" Type="http://schemas.openxmlformats.org/officeDocument/2006/relationships/oleObject" Target="../embeddings/oleObject24.bin"/><Relationship Id="rId11" Type="http://schemas.openxmlformats.org/officeDocument/2006/relationships/image" Target="../media/image32.wmf"/><Relationship Id="rId10" Type="http://schemas.openxmlformats.org/officeDocument/2006/relationships/oleObject" Target="../embeddings/oleObject23.bin"/><Relationship Id="rId1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6381750"/>
            <a:ext cx="7031990" cy="2762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3356992"/>
            <a:ext cx="7739160" cy="316835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Управляющая кнопка: сведения 3">
            <a:hlinkClick r:id="" action="ppaction://noaction" highlightClick="1"/>
          </p:cNvPr>
          <p:cNvSpPr/>
          <p:nvPr/>
        </p:nvSpPr>
        <p:spPr>
          <a:xfrm>
            <a:off x="795224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83569" y="2944961"/>
            <a:ext cx="7739160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ая выноска 5"/>
          <p:cNvSpPr/>
          <p:nvPr/>
        </p:nvSpPr>
        <p:spPr>
          <a:xfrm>
            <a:off x="683568" y="1412776"/>
            <a:ext cx="7739161" cy="1368152"/>
          </a:xfrm>
          <a:prstGeom prst="wedgeRectCallout">
            <a:avLst>
              <a:gd name="adj1" fmla="val 41591"/>
              <a:gd name="adj2" fmla="val -76450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Равенство, обе части которого являются алгебраическими выражениями, называется формулой.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971600" y="3645024"/>
          <a:ext cx="24860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45" name="Формула" r:id="rId1" imgW="18288000" imgH="5181600" progId="Equation.3">
                  <p:embed/>
                </p:oleObj>
              </mc:Choice>
              <mc:Fallback>
                <p:oleObj name="Формула" r:id="rId1" imgW="18288000" imgH="5181600" progId="Equation.3">
                  <p:embed/>
                  <p:pic>
                    <p:nvPicPr>
                      <p:cNvPr id="0" name="Изображение 359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645024"/>
                        <a:ext cx="2486025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971600" y="5201623"/>
          <a:ext cx="543242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46" name="Формула" r:id="rId3" imgW="39928800" imgH="9448800" progId="Equation.3">
                  <p:embed/>
                </p:oleObj>
              </mc:Choice>
              <mc:Fallback>
                <p:oleObj name="Формула" r:id="rId3" imgW="39928800" imgH="9448800" progId="Equation.3">
                  <p:embed/>
                  <p:pic>
                    <p:nvPicPr>
                      <p:cNvPr id="0" name="Изображение 359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5201623"/>
                        <a:ext cx="5432425" cy="11811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Picture 4" descr="https://media.baamboozle.com/uploads/images/441113/1628332827_163257.png"/>
          <p:cNvPicPr>
            <a:picLocks noChangeAspect="1" noChangeArrowheads="1"/>
          </p:cNvPicPr>
          <p:nvPr/>
        </p:nvPicPr>
        <p:blipFill rotWithShape="1">
          <a:blip r:embed="rId5" cstate="email"/>
          <a:srcRect/>
          <a:stretch>
            <a:fillRect/>
          </a:stretch>
        </p:blipFill>
        <p:spPr bwMode="auto">
          <a:xfrm>
            <a:off x="6671594" y="1421122"/>
            <a:ext cx="2472406" cy="4559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971600" y="4365104"/>
          <a:ext cx="16986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47" name="Формула" r:id="rId6" imgW="12496800" imgH="4267200" progId="Equation.3">
                  <p:embed/>
                </p:oleObj>
              </mc:Choice>
              <mc:Fallback>
                <p:oleObj name="Формула" r:id="rId6" imgW="12496800" imgH="4267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365104"/>
                        <a:ext cx="1698625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5911" name="Picture 71" descr="https://www.resolventa.ru/sprris/planimetry/sqf/sqf1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1" y="3259625"/>
            <a:ext cx="2961765" cy="196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2699792" y="5149963"/>
            <a:ext cx="360040" cy="12375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650408" y="5209810"/>
            <a:ext cx="360040" cy="12375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5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18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1032" y="1606029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72448" y="1570786"/>
            <a:ext cx="662997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формулу числа …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8932" y="242088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1374" y="3450609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971600" y="2631175"/>
          <a:ext cx="2105025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42" name="Формула" r:id="rId1" imgW="18288000" imgH="4876800" progId="Equation.3">
                  <p:embed/>
                </p:oleObj>
              </mc:Choice>
              <mc:Fallback>
                <p:oleObj name="Формула" r:id="rId1" imgW="18288000" imgH="48768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631175"/>
                        <a:ext cx="2105025" cy="515938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211960" y="2564904"/>
          <a:ext cx="1474788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43" name="Формула" r:id="rId3" imgW="12801600" imgH="4267200" progId="Equation.3">
                  <p:embed/>
                </p:oleObj>
              </mc:Choice>
              <mc:Fallback>
                <p:oleObj name="Формула" r:id="rId3" imgW="12801600" imgH="4267200" progId="Equation.3">
                  <p:embed/>
                  <p:pic>
                    <p:nvPicPr>
                      <p:cNvPr id="0" name="Изображение 370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2564904"/>
                        <a:ext cx="1474788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984042" y="3558621"/>
          <a:ext cx="2281237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44" name="Формула" r:id="rId5" imgW="19812000" imgH="4876800" progId="Equation.3">
                  <p:embed/>
                </p:oleObj>
              </mc:Choice>
              <mc:Fallback>
                <p:oleObj name="Формула" r:id="rId5" imgW="19812000" imgH="48768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042" y="3558621"/>
                        <a:ext cx="2281237" cy="515937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4136767" y="3475947"/>
          <a:ext cx="1649413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45" name="Формула" r:id="rId7" imgW="14325600" imgH="4267200" progId="Equation.3">
                  <p:embed/>
                </p:oleObj>
              </mc:Choice>
              <mc:Fallback>
                <p:oleObj name="Формула" r:id="rId7" imgW="14325600" imgH="4267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6767" y="3475947"/>
                        <a:ext cx="1649413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308932" y="448378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971600" y="4581128"/>
          <a:ext cx="245745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46" name="Формула" r:id="rId9" imgW="21336000" imgH="4876800" progId="Equation.3">
                  <p:embed/>
                </p:oleObj>
              </mc:Choice>
              <mc:Fallback>
                <p:oleObj name="Формула" r:id="rId9" imgW="21336000" imgH="4876800" progId="Equation.3">
                  <p:embed/>
                  <p:pic>
                    <p:nvPicPr>
                      <p:cNvPr id="0" name="Изображение 370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581128"/>
                        <a:ext cx="2457450" cy="515938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4139952" y="4479838"/>
          <a:ext cx="182562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47" name="Формула" r:id="rId11" imgW="15849600" imgH="4267200" progId="Equation.3">
                  <p:embed/>
                </p:oleObj>
              </mc:Choice>
              <mc:Fallback>
                <p:oleObj name="Формула" r:id="rId11" imgW="15849600" imgH="4267200" progId="Equation.3">
                  <p:embed/>
                  <p:pic>
                    <p:nvPicPr>
                      <p:cNvPr id="0" name="Изображение 370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4479838"/>
                        <a:ext cx="1825625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1980438" y="5457748"/>
            <a:ext cx="38459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любые целые числа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4" name="Picture 4" descr="https://media.baamboozle.com/uploads/images/441113/1628332827_163257.png"/>
          <p:cNvPicPr>
            <a:picLocks noChangeAspect="1" noChangeArrowheads="1"/>
          </p:cNvPicPr>
          <p:nvPr/>
        </p:nvPicPr>
        <p:blipFill rotWithShape="1">
          <a:blip r:embed="rId13" cstate="email"/>
          <a:srcRect/>
          <a:stretch>
            <a:fillRect/>
          </a:stretch>
        </p:blipFill>
        <p:spPr bwMode="auto">
          <a:xfrm>
            <a:off x="6671594" y="1421122"/>
            <a:ext cx="2472406" cy="4559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3" y="1412776"/>
            <a:ext cx="734355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примере двух чисел, кратных числу </a:t>
            </a:r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докажите, что их сумма, разность и произведение кратны также числу </a:t>
            </a:r>
            <a:r>
              <a:rPr lang="ru-RU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703742" y="2348880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(7) 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096456" y="3015527"/>
          <a:ext cx="4108451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32" name="Формула" r:id="rId1" imgW="35661600" imgH="5181600" progId="Equation.3">
                  <p:embed/>
                </p:oleObj>
              </mc:Choice>
              <mc:Fallback>
                <p:oleObj name="Формула" r:id="rId1" imgW="35661600" imgH="51816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456" y="3015527"/>
                        <a:ext cx="4108451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06842" y="3739041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119188" y="3598863"/>
          <a:ext cx="5934075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33" name="Формула" r:id="rId3" imgW="51511200" imgH="5181600" progId="Equation.3">
                  <p:embed/>
                </p:oleObj>
              </mc:Choice>
              <mc:Fallback>
                <p:oleObj name="Формула" r:id="rId3" imgW="51511200" imgH="51816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9188" y="3598863"/>
                        <a:ext cx="5934075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92586" y="4649109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104656" y="4509595"/>
          <a:ext cx="5934075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34" name="Формула" r:id="rId5" imgW="51511200" imgH="5181600" progId="Equation.3">
                  <p:embed/>
                </p:oleObj>
              </mc:Choice>
              <mc:Fallback>
                <p:oleObj name="Формула" r:id="rId5" imgW="51511200" imgH="5181600" progId="Equation.3">
                  <p:embed/>
                  <p:pic>
                    <p:nvPicPr>
                      <p:cNvPr id="0" name="Изображение 46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656" y="4509595"/>
                        <a:ext cx="5934075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829275" y="3697451"/>
            <a:ext cx="2375631" cy="5018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224433" y="3645424"/>
            <a:ext cx="1937125" cy="5018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843807" y="4636541"/>
            <a:ext cx="2375631" cy="5018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204906" y="4509520"/>
            <a:ext cx="1937125" cy="576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306842" y="553134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1171575" y="5392738"/>
          <a:ext cx="5827713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35" name="Формула" r:id="rId7" imgW="50596800" imgH="5181600" progId="Equation.3">
                  <p:embed/>
                </p:oleObj>
              </mc:Choice>
              <mc:Fallback>
                <p:oleObj name="Формула" r:id="rId7" imgW="50596800" imgH="5181600" progId="Equation.3">
                  <p:embed/>
                  <p:pic>
                    <p:nvPicPr>
                      <p:cNvPr id="0" name="Изображение 46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1575" y="5392738"/>
                        <a:ext cx="5827713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2685261" y="5448610"/>
            <a:ext cx="2160239" cy="5018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845500" y="5373616"/>
            <a:ext cx="2311063" cy="576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домой 20">
            <a:hlinkClick r:id="rId9" action="ppaction://hlinksldjump" highlightClick="1"/>
          </p:cNvPr>
          <p:cNvSpPr/>
          <p:nvPr/>
        </p:nvSpPr>
        <p:spPr>
          <a:xfrm>
            <a:off x="8081540" y="5847710"/>
            <a:ext cx="768252" cy="364903"/>
          </a:xfrm>
          <a:prstGeom prst="actionButtonHom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1031032" y="1606029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xit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9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xit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2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22" presetClass="exit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5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0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18" grpId="0" animBg="1"/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56992"/>
            <a:ext cx="7739160" cy="316835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Управляющая кнопка: сведения 2">
            <a:hlinkClick r:id="" action="ppaction://noaction" highlightClick="1"/>
          </p:cNvPr>
          <p:cNvSpPr/>
          <p:nvPr/>
        </p:nvSpPr>
        <p:spPr>
          <a:xfrm>
            <a:off x="795224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98827" y="3217641"/>
            <a:ext cx="7739160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683568" y="1412776"/>
            <a:ext cx="7739161" cy="1656184"/>
          </a:xfrm>
          <a:prstGeom prst="wedgeRectCallout">
            <a:avLst>
              <a:gd name="adj1" fmla="val 41591"/>
              <a:gd name="adj2" fmla="val -76450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число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без остатка делится на число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в частном случае получается число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 его 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можно представить так: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т.е.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елимое = делитель · частное 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259632" y="4149080"/>
          <a:ext cx="55102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1" name="Формула" r:id="rId1" imgW="40538400" imgH="4876800" progId="Equation.3">
                  <p:embed/>
                </p:oleObj>
              </mc:Choice>
              <mc:Fallback>
                <p:oleObj name="Формула" r:id="rId1" imgW="40538400" imgH="4876800" progId="Equation.3">
                  <p:embed/>
                  <p:pic>
                    <p:nvPicPr>
                      <p:cNvPr id="0" name="Изображение 47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4149080"/>
                        <a:ext cx="5510212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4" descr="https://media.baamboozle.com/uploads/images/441113/1628332827_163257.png"/>
          <p:cNvPicPr>
            <a:picLocks noChangeAspect="1" noChangeArrowheads="1"/>
          </p:cNvPicPr>
          <p:nvPr/>
        </p:nvPicPr>
        <p:blipFill rotWithShape="1">
          <a:blip r:embed="rId3" cstate="email"/>
          <a:srcRect/>
          <a:stretch>
            <a:fillRect/>
          </a:stretch>
        </p:blipFill>
        <p:spPr bwMode="auto">
          <a:xfrm>
            <a:off x="6671594" y="1421122"/>
            <a:ext cx="2472406" cy="4559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3131065" y="4095136"/>
            <a:ext cx="3745191" cy="7020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1243931" y="5266191"/>
          <a:ext cx="54276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2" name="Формула" r:id="rId4" imgW="39928800" imgH="4876800" progId="Equation.3">
                  <p:embed/>
                </p:oleObj>
              </mc:Choice>
              <mc:Fallback>
                <p:oleObj name="Формула" r:id="rId4" imgW="39928800" imgH="4876800" progId="Equation.3">
                  <p:embed/>
                  <p:pic>
                    <p:nvPicPr>
                      <p:cNvPr id="0" name="Изображение 47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3931" y="5266191"/>
                        <a:ext cx="5427663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3073496" y="5212500"/>
            <a:ext cx="3745191" cy="7020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000"/>
                            </p:stCondLst>
                            <p:childTnLst>
                              <p:par>
                                <p:cTn id="27" presetID="22" presetClass="exit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000"/>
                            </p:stCondLst>
                            <p:childTnLst>
                              <p:par>
                                <p:cTn id="35" presetID="22" presetClass="exit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14" grpId="0" animBg="1"/>
      <p:bldP spid="14" grpId="1" animBg="1"/>
      <p:bldP spid="16" grpId="0" animBg="1"/>
      <p:bldP spid="1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56992"/>
            <a:ext cx="7739160" cy="316835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Управляющая кнопка: сведения 2">
            <a:hlinkClick r:id="" action="ppaction://noaction" highlightClick="1"/>
          </p:cNvPr>
          <p:cNvSpPr/>
          <p:nvPr/>
        </p:nvSpPr>
        <p:spPr>
          <a:xfrm>
            <a:off x="795224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98827" y="3217641"/>
            <a:ext cx="7739160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683568" y="1412776"/>
            <a:ext cx="7739161" cy="1656184"/>
          </a:xfrm>
          <a:prstGeom prst="wedgeRectCallout">
            <a:avLst>
              <a:gd name="adj1" fmla="val 41591"/>
              <a:gd name="adj2" fmla="val -76450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число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делится на число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в частном получается число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в остатке – число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 его 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можно представить в виде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(где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&lt; p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т.е.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делимое = делитель · частное + остаток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839369" y="4095136"/>
          <a:ext cx="74580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5" name="Формула" r:id="rId1" imgW="54864000" imgH="5181600" progId="Equation.3">
                  <p:embed/>
                </p:oleObj>
              </mc:Choice>
              <mc:Fallback>
                <p:oleObj name="Формула" r:id="rId1" imgW="54864000" imgH="5181600" progId="Equation.3">
                  <p:embed/>
                  <p:pic>
                    <p:nvPicPr>
                      <p:cNvPr id="0" name="Изображение 48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369" y="4095136"/>
                        <a:ext cx="7458075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283969" y="4090371"/>
            <a:ext cx="3999750" cy="7020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827584" y="5239657"/>
          <a:ext cx="7465846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6" name="Формула" r:id="rId3" imgW="55778400" imgH="5181600" progId="Equation.3">
                  <p:embed/>
                </p:oleObj>
              </mc:Choice>
              <mc:Fallback>
                <p:oleObj name="Формула" r:id="rId3" imgW="55778400" imgH="5181600" progId="Equation.3">
                  <p:embed/>
                  <p:pic>
                    <p:nvPicPr>
                      <p:cNvPr id="0" name="Изображение 48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5239657"/>
                        <a:ext cx="7465846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4283969" y="5212499"/>
            <a:ext cx="4029629" cy="7020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000"/>
                            </p:stCondLst>
                            <p:childTnLst>
                              <p:par>
                                <p:cTn id="27" presetID="22" presetClass="exit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000"/>
                            </p:stCondLst>
                            <p:childTnLst>
                              <p:par>
                                <p:cTn id="35" presetID="22" presetClass="exit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14" grpId="0" animBg="1"/>
      <p:bldP spid="14" grpId="1" animBg="1"/>
      <p:bldP spid="16" grpId="0" animBg="1"/>
      <p:bldP spid="1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далее 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047916" y="1593540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31032" y="4149080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91680" y="1804518"/>
            <a:ext cx="640871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формулу нечётного числа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24272" y="4155770"/>
            <a:ext cx="640871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формулу числа, которое при делении на 7 даёт остаток 3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03742" y="2348880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(2)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827584" y="2996952"/>
          <a:ext cx="23606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9" name="Формула" r:id="rId1" imgW="17373600" imgH="4267200" progId="Equation.3">
                  <p:embed/>
                </p:oleObj>
              </mc:Choice>
              <mc:Fallback>
                <p:oleObj name="Формула" r:id="rId1" imgW="17373600" imgH="4267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996952"/>
                        <a:ext cx="2360613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410740" y="2780928"/>
            <a:ext cx="516603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.к. нечётное число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делении на 2 даёт остаток 1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703741" y="4881423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(2)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008852" y="5581010"/>
          <a:ext cx="24018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0" name="Формула" r:id="rId3" imgW="17678400" imgH="4267200" progId="Equation.3">
                  <p:embed/>
                </p:oleObj>
              </mc:Choice>
              <mc:Fallback>
                <p:oleObj name="Формула" r:id="rId3" imgW="17678400" imgH="4267200" progId="Equation.3">
                  <p:embed/>
                  <p:pic>
                    <p:nvPicPr>
                      <p:cNvPr id="0" name="Изображение 491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8852" y="5581010"/>
                        <a:ext cx="2401888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25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7916" y="1593540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47663" y="1412776"/>
            <a:ext cx="734355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делении на 8 два числа дают остаток 5.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остаток при делении на 8 суммы и разности этих чисел. 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703742" y="2348880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(5) 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047916" y="2964367"/>
          <a:ext cx="5232400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7" name="Формула" r:id="rId1" imgW="45415200" imgH="5181600" progId="Equation.3">
                  <p:embed/>
                </p:oleObj>
              </mc:Choice>
              <mc:Fallback>
                <p:oleObj name="Формула" r:id="rId1" imgW="45415200" imgH="5181600" progId="Equation.3">
                  <p:embed/>
                  <p:pic>
                    <p:nvPicPr>
                      <p:cNvPr id="0" name="Изображение 501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916" y="2964367"/>
                        <a:ext cx="5232400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06842" y="3739041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899592" y="3682300"/>
          <a:ext cx="7688262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8" name="Формула" r:id="rId3" imgW="66751200" imgH="5181600" progId="Equation.3">
                  <p:embed/>
                </p:oleObj>
              </mc:Choice>
              <mc:Fallback>
                <p:oleObj name="Формула" r:id="rId3" imgW="66751200" imgH="5181600" progId="Equation.3">
                  <p:embed/>
                  <p:pic>
                    <p:nvPicPr>
                      <p:cNvPr id="0" name="Изображение 50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682300"/>
                        <a:ext cx="7688262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88317" y="5086061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899592" y="5015659"/>
          <a:ext cx="7443788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9" name="Формула" r:id="rId5" imgW="64617600" imgH="5181600" progId="Equation.3">
                  <p:embed/>
                </p:oleObj>
              </mc:Choice>
              <mc:Fallback>
                <p:oleObj name="Формула" r:id="rId5" imgW="64617600" imgH="5181600" progId="Equation.3">
                  <p:embed/>
                  <p:pic>
                    <p:nvPicPr>
                      <p:cNvPr id="0" name="Изображение 501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5015659"/>
                        <a:ext cx="7443788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627783" y="3739041"/>
            <a:ext cx="3024337" cy="5915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659705" y="3739041"/>
            <a:ext cx="3006088" cy="5382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627783" y="5073493"/>
            <a:ext cx="3888433" cy="5018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516216" y="5043628"/>
            <a:ext cx="1937125" cy="576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5320224" y="4295656"/>
            <a:ext cx="33127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остатке – число 2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803369" y="5620492"/>
            <a:ext cx="28295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Остаток равен 0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домой 17">
            <a:hlinkClick r:id="rId7" action="ppaction://hlinksldjump" highlightClick="1"/>
          </p:cNvPr>
          <p:cNvSpPr/>
          <p:nvPr/>
        </p:nvSpPr>
        <p:spPr>
          <a:xfrm>
            <a:off x="7226837" y="6228492"/>
            <a:ext cx="768252" cy="364903"/>
          </a:xfrm>
          <a:prstGeom prst="actionButtonHom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9" name="Управляющая кнопка: в конец 18">
            <a:hlinkClick r:id="" action="ppaction://hlinkshowjump?jump=endshow" highlightClick="1"/>
          </p:cNvPr>
          <p:cNvSpPr/>
          <p:nvPr/>
        </p:nvSpPr>
        <p:spPr>
          <a:xfrm>
            <a:off x="8069215" y="6208452"/>
            <a:ext cx="768252" cy="384359"/>
          </a:xfrm>
          <a:prstGeom prst="actionButtonEnd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xit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9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2" presetClass="exit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1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6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25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8132" y="1637920"/>
            <a:ext cx="2469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 с  указкой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презентации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789202" y="2088806"/>
          <a:ext cx="7861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13" name="Формула" r:id="rId1" imgW="57912000" imgH="4876800" progId="Equation.3">
                  <p:embed/>
                </p:oleObj>
              </mc:Choice>
              <mc:Fallback>
                <p:oleObj name="Формула" r:id="rId1" imgW="57912000" imgH="4876800" progId="Equation.3">
                  <p:embed/>
                  <p:pic>
                    <p:nvPicPr>
                      <p:cNvPr id="0" name="Изображение 166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202" y="2088806"/>
                        <a:ext cx="7861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553035" y="2773411"/>
          <a:ext cx="807013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14" name="Формула" r:id="rId3" imgW="64617600" imgH="5181600" progId="Equation.3">
                  <p:embed/>
                </p:oleObj>
              </mc:Choice>
              <mc:Fallback>
                <p:oleObj name="Формула" r:id="rId3" imgW="64617600" imgH="5181600" progId="Equation.3">
                  <p:embed/>
                  <p:pic>
                    <p:nvPicPr>
                      <p:cNvPr id="0" name="Изображение 166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035" y="2773411"/>
                        <a:ext cx="8070130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777675" y="4365476"/>
          <a:ext cx="78247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15" name="Формула" r:id="rId5" imgW="57607200" imgH="4876800" progId="Equation.3">
                  <p:embed/>
                </p:oleObj>
              </mc:Choice>
              <mc:Fallback>
                <p:oleObj name="Формула" r:id="rId5" imgW="57607200" imgH="4876800" progId="Equation.3">
                  <p:embed/>
                  <p:pic>
                    <p:nvPicPr>
                      <p:cNvPr id="0" name="Изображение 166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675" y="4365476"/>
                        <a:ext cx="782478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553035" y="4215165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192981" y="204847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83356" y="4365476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99592" y="3682012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(4)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 flipH="1">
            <a:off x="5364088" y="2780928"/>
            <a:ext cx="576064" cy="62891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>
            <a:off x="7129195" y="2831558"/>
            <a:ext cx="576064" cy="62891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6372200" y="2780928"/>
            <a:ext cx="576064" cy="62891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7477309" y="3573016"/>
          <a:ext cx="11414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16" name="Формула" r:id="rId7" imgW="9144000" imgH="4267200" progId="Equation.3">
                  <p:embed/>
                </p:oleObj>
              </mc:Choice>
              <mc:Fallback>
                <p:oleObj name="Формула" r:id="rId7" imgW="9144000" imgH="4267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7309" y="3573016"/>
                        <a:ext cx="1141413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854417" y="2757588"/>
            <a:ext cx="3816424" cy="7121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468313" y="5046663"/>
          <a:ext cx="818356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17" name="Формула" r:id="rId9" imgW="65532000" imgH="5181600" progId="Equation.3">
                  <p:embed/>
                </p:oleObj>
              </mc:Choice>
              <mc:Fallback>
                <p:oleObj name="Формула" r:id="rId9" imgW="65532000" imgH="5181600" progId="Equation.3">
                  <p:embed/>
                  <p:pic>
                    <p:nvPicPr>
                      <p:cNvPr id="0" name="Изображение 166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5046663"/>
                        <a:ext cx="8183562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Прямоугольник 26"/>
          <p:cNvSpPr/>
          <p:nvPr/>
        </p:nvSpPr>
        <p:spPr>
          <a:xfrm>
            <a:off x="871529" y="5954705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(4)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 flipH="1">
            <a:off x="4748158" y="5050583"/>
            <a:ext cx="576064" cy="62891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>
            <a:off x="7889602" y="5036327"/>
            <a:ext cx="576064" cy="62891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6344137" y="5053621"/>
            <a:ext cx="576064" cy="62891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Объект 30"/>
          <p:cNvGraphicFramePr>
            <a:graphicFrameLocks noChangeAspect="1"/>
          </p:cNvGraphicFramePr>
          <p:nvPr/>
        </p:nvGraphicFramePr>
        <p:xfrm>
          <a:off x="6660232" y="5887613"/>
          <a:ext cx="137001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18" name="Формула" r:id="rId11" imgW="10972800" imgH="3962400" progId="Equation.3">
                  <p:embed/>
                </p:oleObj>
              </mc:Choice>
              <mc:Fallback>
                <p:oleObj name="Формула" r:id="rId11" imgW="10972800" imgH="3962400" progId="Equation.3">
                  <p:embed/>
                  <p:pic>
                    <p:nvPicPr>
                      <p:cNvPr id="0" name="Изображение 166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0232" y="5887613"/>
                        <a:ext cx="1370012" cy="4953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Прямоугольник 31"/>
          <p:cNvSpPr/>
          <p:nvPr/>
        </p:nvSpPr>
        <p:spPr>
          <a:xfrm>
            <a:off x="4748158" y="5036004"/>
            <a:ext cx="3922683" cy="7121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9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7" grpId="0" animBg="1"/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2981" y="204847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3356" y="4365476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553035" y="4215165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10602" y="1916832"/>
            <a:ext cx="863753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Было закуплено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телевизоров стоимостью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руб.,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приёмников стоимостью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руб. и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магнитофонов стоимостью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руб. Чему равна общая стоимость покупки, если 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8200, 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2100 и 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4300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99592" y="3682012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47864" y="3662848"/>
            <a:ext cx="18118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90100 руб.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99592" y="6052015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14720" y="6032851"/>
            <a:ext cx="18118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91800 руб.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435384" y="4251891"/>
            <a:ext cx="863753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Было закуплено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телевизоров стоимостью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руб.,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приёмников стоимостью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руб. и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магнитофонов стоимостью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руб. Чему равна общая стоимость покупки, если 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8300, 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2200 и 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4100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далее 1">
            <a:hlinkClick r:id="rId1" action="ppaction://hlinksldjump" highlightClick="1"/>
          </p:cNvPr>
          <p:cNvSpPr/>
          <p:nvPr/>
        </p:nvSpPr>
        <p:spPr>
          <a:xfrm>
            <a:off x="5437461" y="3182006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правляющая кнопка: далее 2">
            <a:hlinkClick r:id="rId2" action="ppaction://hlinksldjump" highlightClick="1"/>
          </p:cNvPr>
          <p:cNvSpPr/>
          <p:nvPr/>
        </p:nvSpPr>
        <p:spPr>
          <a:xfrm>
            <a:off x="5437461" y="4559359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алее 4">
            <a:hlinkClick r:id="rId2" action="ppaction://hlinksldjump" highlightClick="1"/>
          </p:cNvPr>
          <p:cNvSpPr/>
          <p:nvPr/>
        </p:nvSpPr>
        <p:spPr>
          <a:xfrm>
            <a:off x="5437461" y="5911768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Управляющая кнопка: в конец 3">
            <a:hlinkClick r:id="" action="ppaction://hlinkshowjump?jump=endshow" highlightClick="1"/>
          </p:cNvPr>
          <p:cNvSpPr/>
          <p:nvPr/>
        </p:nvSpPr>
        <p:spPr>
          <a:xfrm>
            <a:off x="7164288" y="6214754"/>
            <a:ext cx="768252" cy="384359"/>
          </a:xfrm>
          <a:prstGeom prst="actionButtonEnd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2006" y="1412776"/>
            <a:ext cx="711438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Рассуждаем! Анализируем! Делаем вывод!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Какими могут быть значения переменных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следующих примерах: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4687" y="306896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4687" y="4610489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187624" y="3140968"/>
          <a:ext cx="33559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49" name="Формула" r:id="rId1" imgW="24688800" imgH="4876800" progId="Equation.3">
                  <p:embed/>
                </p:oleObj>
              </mc:Choice>
              <mc:Fallback>
                <p:oleObj name="Формула" r:id="rId1" imgW="24688800" imgH="48768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140968"/>
                        <a:ext cx="3355975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ая выноска 7"/>
          <p:cNvSpPr/>
          <p:nvPr/>
        </p:nvSpPr>
        <p:spPr>
          <a:xfrm>
            <a:off x="4444207" y="5229200"/>
            <a:ext cx="3998366" cy="459287"/>
          </a:xfrm>
          <a:prstGeom prst="wedgeRectCallout">
            <a:avLst>
              <a:gd name="adj1" fmla="val 46400"/>
              <a:gd name="adj2" fmla="val -162266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ноль делить нельзя!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Управляющая кнопка: сведения 5">
            <a:hlinkClick r:id="" action="ppaction://noaction" highlightClick="1"/>
          </p:cNvPr>
          <p:cNvSpPr/>
          <p:nvPr/>
        </p:nvSpPr>
        <p:spPr>
          <a:xfrm>
            <a:off x="8104013" y="4445636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187624" y="3819572"/>
          <a:ext cx="43084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50" name="Формула" r:id="rId3" imgW="31699200" imgH="4267200" progId="Equation.3">
                  <p:embed/>
                </p:oleObj>
              </mc:Choice>
              <mc:Fallback>
                <p:oleObj name="Формула" r:id="rId3" imgW="31699200" imgH="4267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819572"/>
                        <a:ext cx="4308475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187624" y="4485895"/>
          <a:ext cx="2776537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51" name="Формула" r:id="rId5" imgW="20421600" imgH="10058400" progId="Equation.3">
                  <p:embed/>
                </p:oleObj>
              </mc:Choice>
              <mc:Fallback>
                <p:oleObj name="Формула" r:id="rId5" imgW="20421600" imgH="100584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4485895"/>
                        <a:ext cx="2776537" cy="12573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1226963" y="5805264"/>
          <a:ext cx="68770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52" name="Формула" r:id="rId7" imgW="50596800" imgH="4876800" progId="Equation.3">
                  <p:embed/>
                </p:oleObj>
              </mc:Choice>
              <mc:Fallback>
                <p:oleObj name="Формула" r:id="rId7" imgW="50596800" imgH="48768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6963" y="5805264"/>
                        <a:ext cx="6877050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031032" y="1606029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сведения 1">
            <a:hlinkClick r:id="" action="ppaction://noaction" highlightClick="1"/>
          </p:cNvPr>
          <p:cNvSpPr/>
          <p:nvPr/>
        </p:nvSpPr>
        <p:spPr>
          <a:xfrm>
            <a:off x="774035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ая выноска 2"/>
          <p:cNvSpPr/>
          <p:nvPr/>
        </p:nvSpPr>
        <p:spPr>
          <a:xfrm>
            <a:off x="683569" y="1412776"/>
            <a:ext cx="7739160" cy="2232248"/>
          </a:xfrm>
          <a:prstGeom prst="wedgeRectCallout">
            <a:avLst>
              <a:gd name="adj1" fmla="val 42088"/>
              <a:gd name="adj2" fmla="val -75670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Значения переменных, при которых данное выражение имеет смысл (или выполнимы все действия с этими переменными), называются допустимыми значениями переменных 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алгебраическом выражении.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Picture 4" descr="https://media.baamboozle.com/uploads/images/441113/1628332827_163257.png"/>
          <p:cNvPicPr>
            <a:picLocks noChangeAspect="1" noChangeArrowheads="1"/>
          </p:cNvPicPr>
          <p:nvPr/>
        </p:nvPicPr>
        <p:blipFill rotWithShape="1">
          <a:blip r:embed="rId1" cstate="email"/>
          <a:srcRect/>
          <a:stretch>
            <a:fillRect/>
          </a:stretch>
        </p:blipFill>
        <p:spPr bwMode="auto">
          <a:xfrm>
            <a:off x="6671594" y="1847421"/>
            <a:ext cx="2472406" cy="4559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63688" y="1399561"/>
            <a:ext cx="684360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Найдём допустимые значения переменных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алгебраических выражениях: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31032" y="1606029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194796" y="2819773"/>
          <a:ext cx="2403475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2" name="Формула" r:id="rId1" imgW="17678400" imgH="10058400" progId="Equation.3">
                  <p:embed/>
                </p:oleObj>
              </mc:Choice>
              <mc:Fallback>
                <p:oleObj name="Формула" r:id="rId1" imgW="17678400" imgH="100584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4796" y="2819773"/>
                        <a:ext cx="2403475" cy="12573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690740" y="4259933"/>
          <a:ext cx="35623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3" name="Формула" r:id="rId3" imgW="26212800" imgH="4267200" progId="Equation.3">
                  <p:embed/>
                </p:oleObj>
              </mc:Choice>
              <mc:Fallback>
                <p:oleObj name="Формула" r:id="rId3" imgW="26212800" imgH="42672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740" y="4259933"/>
                        <a:ext cx="3562350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067004" y="4259934"/>
            <a:ext cx="1296144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618732" y="4960849"/>
            <a:ext cx="342433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любые числа,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2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6052015"/>
            <a:ext cx="165618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84687" y="2492896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572000" y="2492896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5532438" y="2784475"/>
          <a:ext cx="2403475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4" name="Формула" r:id="rId5" imgW="17678400" imgH="10668000" progId="Equation.3">
                  <p:embed/>
                </p:oleObj>
              </mc:Choice>
              <mc:Fallback>
                <p:oleObj name="Формула" r:id="rId5" imgW="17678400" imgH="10668000" progId="Equation.3">
                  <p:embed/>
                  <p:pic>
                    <p:nvPicPr>
                      <p:cNvPr id="0" name="Изображение 430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2438" y="2784475"/>
                        <a:ext cx="2403475" cy="13335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4987925" y="4224338"/>
          <a:ext cx="3644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5" name="Формула" r:id="rId7" imgW="26822400" imgH="4876800" progId="Equation.3">
                  <p:embed/>
                </p:oleObj>
              </mc:Choice>
              <mc:Fallback>
                <p:oleObj name="Формула" r:id="rId7" imgW="26822400" imgH="4876800" progId="Equation.3">
                  <p:embed/>
                  <p:pic>
                    <p:nvPicPr>
                      <p:cNvPr id="0" name="Изображение 430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7925" y="4224338"/>
                        <a:ext cx="3644900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7404876" y="4149080"/>
            <a:ext cx="1296144" cy="6893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4956604" y="4963255"/>
            <a:ext cx="342433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любые числа,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805416" y="6054421"/>
            <a:ext cx="165618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25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25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7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63688" y="1399561"/>
            <a:ext cx="684360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Найдём допустимые значения переменных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алгебраических выражениях: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31032" y="1606029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319213" y="2819400"/>
          <a:ext cx="2154237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82" name="Формула" r:id="rId1" imgW="15849600" imgH="10058400" progId="Equation.3">
                  <p:embed/>
                </p:oleObj>
              </mc:Choice>
              <mc:Fallback>
                <p:oleObj name="Формула" r:id="rId1" imgW="15849600" imgH="10058400" progId="Equation.3">
                  <p:embed/>
                  <p:pic>
                    <p:nvPicPr>
                      <p:cNvPr id="0" name="Изображение 440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9213" y="2819400"/>
                        <a:ext cx="2154237" cy="12573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442913" y="4221163"/>
          <a:ext cx="392023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83" name="Формула" r:id="rId3" imgW="29870400" imgH="4876800" progId="Equation.3">
                  <p:embed/>
                </p:oleObj>
              </mc:Choice>
              <mc:Fallback>
                <p:oleObj name="Формула" r:id="rId3" imgW="29870400" imgH="4876800" progId="Equation.3">
                  <p:embed/>
                  <p:pic>
                    <p:nvPicPr>
                      <p:cNvPr id="0" name="Изображение 440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3" y="4221163"/>
                        <a:ext cx="3920235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915816" y="4149080"/>
            <a:ext cx="1440160" cy="686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618732" y="4960849"/>
            <a:ext cx="342433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любые числа,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0,5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6052015"/>
            <a:ext cx="165618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84687" y="2492896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572000" y="2492896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5532438" y="2822575"/>
          <a:ext cx="2403475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84" name="Формула" r:id="rId5" imgW="17678400" imgH="10058400" progId="Equation.3">
                  <p:embed/>
                </p:oleObj>
              </mc:Choice>
              <mc:Fallback>
                <p:oleObj name="Формула" r:id="rId5" imgW="17678400" imgH="10058400" progId="Equation.3">
                  <p:embed/>
                  <p:pic>
                    <p:nvPicPr>
                      <p:cNvPr id="0" name="Изображение 440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2438" y="2822575"/>
                        <a:ext cx="2403475" cy="12573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5724128" y="4213998"/>
          <a:ext cx="20716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85" name="Формула" r:id="rId7" imgW="15240000" imgH="4876800" progId="Equation.3">
                  <p:embed/>
                </p:oleObj>
              </mc:Choice>
              <mc:Fallback>
                <p:oleObj name="Формула" r:id="rId7" imgW="15240000" imgH="4876800" progId="Equation.3">
                  <p:embed/>
                  <p:pic>
                    <p:nvPicPr>
                      <p:cNvPr id="0" name="Изображение 440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4213998"/>
                        <a:ext cx="2071687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956604" y="4963255"/>
            <a:ext cx="32447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любые числа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805416" y="6054421"/>
            <a:ext cx="165618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25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1556792"/>
            <a:ext cx="70648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допустимые значения переменных: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Управляющая кнопка: домой 3">
            <a:hlinkClick r:id="rId1" action="ppaction://hlinksldjump" highlightClick="1"/>
          </p:cNvPr>
          <p:cNvSpPr/>
          <p:nvPr/>
        </p:nvSpPr>
        <p:spPr>
          <a:xfrm>
            <a:off x="8081540" y="5847710"/>
            <a:ext cx="768252" cy="364903"/>
          </a:xfrm>
          <a:prstGeom prst="actionButtonHom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031032" y="1606029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4687" y="234888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4687" y="450703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021494" y="2420888"/>
          <a:ext cx="3935413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5" name="Формула" r:id="rId2" imgW="28956000" imgH="9448800" progId="Equation.3">
                  <p:embed/>
                </p:oleObj>
              </mc:Choice>
              <mc:Fallback>
                <p:oleObj name="Формула" r:id="rId2" imgW="28956000" imgH="9448800" progId="Equation.3">
                  <p:embed/>
                  <p:pic>
                    <p:nvPicPr>
                      <p:cNvPr id="0" name="Изображение 45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1494" y="2420888"/>
                        <a:ext cx="3935413" cy="11811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5224089" y="2410490"/>
          <a:ext cx="15192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6" name="Формула" r:id="rId4" imgW="11582400" imgH="4267200" progId="Equation.3">
                  <p:embed/>
                </p:oleObj>
              </mc:Choice>
              <mc:Fallback>
                <p:oleObj name="Формула" r:id="rId4" imgW="11582400" imgH="4267200" progId="Equation.3">
                  <p:embed/>
                  <p:pic>
                    <p:nvPicPr>
                      <p:cNvPr id="0" name="Изображение 45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4089" y="2410490"/>
                        <a:ext cx="1519238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051720" y="3717032"/>
            <a:ext cx="66010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любые числа, кроме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1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84687" y="3736196"/>
            <a:ext cx="165618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5221185" y="2996952"/>
          <a:ext cx="15192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7" name="Формула" r:id="rId6" imgW="11582400" imgH="4267200" progId="Equation.3">
                  <p:embed/>
                </p:oleObj>
              </mc:Choice>
              <mc:Fallback>
                <p:oleObj name="Формула" r:id="rId6" imgW="11582400" imgH="42672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1185" y="2996952"/>
                        <a:ext cx="1519238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002489" y="4581128"/>
          <a:ext cx="434975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8" name="Формула" r:id="rId8" imgW="32004000" imgH="9448800" progId="Equation.3">
                  <p:embed/>
                </p:oleObj>
              </mc:Choice>
              <mc:Fallback>
                <p:oleObj name="Формула" r:id="rId8" imgW="32004000" imgH="9448800" progId="Equation.3">
                  <p:embed/>
                  <p:pic>
                    <p:nvPicPr>
                      <p:cNvPr id="0" name="Изображение 45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2489" y="4581128"/>
                        <a:ext cx="4349750" cy="11811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652120" y="4581128"/>
          <a:ext cx="22399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9" name="Формула" r:id="rId10" imgW="17068800" imgH="4267200" progId="Equation.3">
                  <p:embed/>
                </p:oleObj>
              </mc:Choice>
              <mc:Fallback>
                <p:oleObj name="Формула" r:id="rId10" imgW="17068800" imgH="4267200" progId="Equation.3">
                  <p:embed/>
                  <p:pic>
                    <p:nvPicPr>
                      <p:cNvPr id="0" name="Изображение 45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4581128"/>
                        <a:ext cx="2239962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975695" y="5957155"/>
            <a:ext cx="55510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любые числа, кроме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08662" y="5976319"/>
            <a:ext cx="165618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6084168" y="5229200"/>
          <a:ext cx="1358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0" name="Формула" r:id="rId12" imgW="10363200" imgH="4267200" progId="Equation.3">
                  <p:embed/>
                </p:oleObj>
              </mc:Choice>
              <mc:Fallback>
                <p:oleObj name="Формула" r:id="rId12" imgW="10363200" imgH="4267200" progId="Equation.3">
                  <p:embed/>
                  <p:pic>
                    <p:nvPicPr>
                      <p:cNvPr id="0" name="Изображение 45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5229200"/>
                        <a:ext cx="1358900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25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2205</Words>
  <Application>WPS Presentation</Application>
  <PresentationFormat>Экран (4:3)</PresentationFormat>
  <Paragraphs>169</Paragraphs>
  <Slides>18</Slides>
  <Notes>13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46</vt:i4>
      </vt:variant>
      <vt:variant>
        <vt:lpstr>幻灯片标题</vt:lpstr>
      </vt:variant>
      <vt:variant>
        <vt:i4>18</vt:i4>
      </vt:variant>
    </vt:vector>
  </HeadingPairs>
  <TitlesOfParts>
    <vt:vector size="72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205</cp:revision>
  <dcterms:created xsi:type="dcterms:W3CDTF">2023-03-27T04:11:00Z</dcterms:created>
  <dcterms:modified xsi:type="dcterms:W3CDTF">2024-11-02T14:57:35Z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1571ECB2857D4AB5ADDD56C143C5EBDD_12</vt:lpwstr>
  </property>
  <property fmtid="{D5CDD505-2E9C-101B-9397-08002B2CF9AE}" pid="3" name="KSOProductBuildVer">
    <vt:lpwstr>1049-12.2.0.18607</vt:lpwstr>
  </property>
</Properties>
</file>