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325" r:id="rId4"/>
    <p:sldId id="330" r:id="rId5"/>
    <p:sldId id="331" r:id="rId6"/>
    <p:sldId id="332" r:id="rId7"/>
    <p:sldId id="333" r:id="rId8"/>
    <p:sldId id="334" r:id="rId9"/>
    <p:sldId id="335" r:id="rId10"/>
    <p:sldId id="337" r:id="rId12"/>
    <p:sldId id="338" r:id="rId13"/>
    <p:sldId id="339" r:id="rId14"/>
    <p:sldId id="340" r:id="rId15"/>
    <p:sldId id="341" r:id="rId16"/>
    <p:sldId id="342" r:id="rId17"/>
    <p:sldId id="345" r:id="rId18"/>
    <p:sldId id="347" r:id="rId19"/>
    <p:sldId id="317" r:id="rId20"/>
    <p:sldId id="32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800000"/>
    <a:srgbClr val="006600"/>
    <a:srgbClr val="C4E59F"/>
    <a:srgbClr val="663300"/>
    <a:srgbClr val="FF0000"/>
    <a:srgbClr val="9E4F00"/>
    <a:srgbClr val="CC6600"/>
    <a:srgbClr val="0080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890" autoAdjust="0"/>
    <p:restoredTop sz="91088" autoAdjust="0"/>
  </p:normalViewPr>
  <p:slideViewPr>
    <p:cSldViewPr>
      <p:cViewPr>
        <p:scale>
          <a:sx n="100" d="100"/>
          <a:sy n="100" d="100"/>
        </p:scale>
        <p:origin x="-194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Высота</a:t>
            </a:r>
            <a:r>
              <a:rPr lang="ru-RU" baseline="0" dirty="0" smtClean="0"/>
              <a:t> деревьев</a:t>
            </a:r>
            <a:r>
              <a:rPr lang="ru-RU" dirty="0" smtClean="0"/>
              <a:t>.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</c:dPt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Ель</c:v>
                </c:pt>
                <c:pt idx="1">
                  <c:v>Секвойя вечнозелёная</c:v>
                </c:pt>
                <c:pt idx="2">
                  <c:v>Эвкалипт</c:v>
                </c:pt>
                <c:pt idx="3">
                  <c:v>Эвкалипт царственный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</c:v>
                </c:pt>
                <c:pt idx="1">
                  <c:v>110</c:v>
                </c:pt>
                <c:pt idx="2">
                  <c:v>120</c:v>
                </c:pt>
                <c:pt idx="3">
                  <c:v>150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758976"/>
        <c:axId val="155760512"/>
      </c:barChart>
      <c:catAx>
        <c:axId val="155758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55760512"/>
        <c:crosses val="autoZero"/>
        <c:auto val="1"/>
        <c:lblAlgn val="ctr"/>
        <c:lblOffset val="100"/>
        <c:noMultiLvlLbl val="0"/>
      </c:catAx>
      <c:valAx>
        <c:axId val="155760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55758976"/>
        <c:crosses val="autoZero"/>
        <c:crossBetween val="between"/>
      </c:valAx>
    </c:plotArea>
    <c:legend>
      <c:legendPos val="r"/>
      <c:layout/>
      <c:overlay val="0"/>
      <c:txPr>
        <a:bodyPr rot="0" spcFirstLastPara="0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5847d35b-94fb-4b0c-9b98-0d04b0c7fdcb}"/>
      </c:ext>
    </c:extLst>
  </c:chart>
  <c:spPr>
    <a:solidFill>
      <a:srgbClr val="C4E59F"/>
    </a:solidFill>
  </c:spPr>
  <c:txPr>
    <a:bodyPr/>
    <a:lstStyle/>
    <a:p>
      <a:pPr>
        <a:defRPr lang="ru-RU"/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BBAB622B-9B4E-4950-A81F-318775583C03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В тексте упоминаются следующие деревья: ель (живет 300–500 лет), секвойя вечнозеленая (живет свыше 3000 лет), сосна остистая (возраст 4900–6000 лет), дуб (до 1500 лет), платан (до 2000 лет). </a:t>
            </a:r>
            <a:endParaRPr lang="ru-RU" sz="1200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Самая малая продолжительность жизни у ели, самая большая – у сосны остистой. Список деревьев в соответствии с требованием задачи будет выглядеть следующим образом: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ель, дуб, платан, секвойя вечнозеленая, сосна остистая.</a:t>
            </a:r>
            <a:endParaRPr lang="ru-RU" sz="1200" b="1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В тексте есть фраза: «...ель в наших лесах», то есть ель растет в России.</a:t>
            </a:r>
            <a:endParaRPr lang="ru-RU" sz="1200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Секвойя вечнозеленая растет в горах Калифорнии – в США.</a:t>
            </a:r>
            <a:endParaRPr lang="ru-RU" sz="1200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Эвкалипт царственный обитает в горных районах юго-восточной части Австралии и в Тасмании.</a:t>
            </a:r>
            <a:endParaRPr lang="ru-RU" sz="1200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Сосна остистая обитает в юго-западных штатах США.</a:t>
            </a:r>
            <a:endParaRPr lang="ru-RU" sz="1200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</a:t>
            </a:r>
            <a:r>
              <a:rPr lang="ru-RU" baseline="0" dirty="0" smtClean="0"/>
              <a:t> слайде настроен триггер. Для визуализации ответа необходимо навести курсор на формулировку задания и щёлкнуть левой кнопкой мышки. Чтобы посмотреть подробное объяснение правильного ответа – нажмите на управляющую кнопку «Текст» Для возврата на данный слайд на последующих слайдах есть соответствующая кнопка возврата.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В тексте есть следующая информация: «Самое высокое дерево (до 150 м высотой и 6 м в диаметре) на земном шаре – эвкалипт царственный. Он обитает в горных районах юго-восточной части Австралии и в Тасмании».</a:t>
            </a:r>
            <a:endParaRPr lang="ru-RU" sz="1200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Эвкалипт может достигать 150 м в высоту, значит, утверждения 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Б и Г верны. </a:t>
            </a:r>
            <a:endParaRPr lang="ru-RU" sz="1200" i="1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Тот факт, что эвкалипт может достигать 150 м в высоту, не означает, что все эвкалипты имеют высоту 150 м. Поэтому утверждение 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В неверно.</a:t>
            </a:r>
            <a:endParaRPr lang="ru-RU" sz="1200" i="1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В тексте не указана высота самого низкого эвкалипта, значит, утверждение 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А неверно.</a:t>
            </a:r>
            <a:endParaRPr lang="ru-RU" sz="1200" i="1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</a:t>
            </a:r>
            <a:r>
              <a:rPr lang="ru-RU" baseline="0" dirty="0" smtClean="0"/>
              <a:t> слайде настроен триггер. Для визуализации ответа необходимо навести курсор на название растения и щёлкнуть левой кнопкой мышки.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В тексте говорится следующее: «Например, ель в наших лесах обычно достигает 30–40 м в высоту и живет 300–500 лет. Но есть деревья-гиганты...». Это означает, что ель не относится к деревьям-гигантам. </a:t>
            </a:r>
            <a:endParaRPr lang="ru-RU" sz="1200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перехода к выбранной задаче необходимо кликнуть мышкой по соответствующей кнопке (!; 2)</a:t>
            </a:r>
            <a:endParaRPr lang="ru-RU" dirty="0" smtClean="0"/>
          </a:p>
          <a:p>
            <a:r>
              <a:rPr lang="ru-RU" dirty="0" smtClean="0"/>
              <a:t>Желательно задачи решать последовательно, т.к. есть задачи в которых надо использовать данные предшествующей ей задачи.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120 см = 1,2 м.</a:t>
            </a:r>
            <a:endParaRPr lang="ru-RU" sz="1200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Так как диаметр ствола дуба равен 1,2 м, то его радиус равен половине диаметра, то есть 0,6 м.</a:t>
            </a:r>
            <a:endParaRPr lang="ru-RU" sz="1200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Площадь поперечного среза ствола дуба – это площадь круга, которая находится по формуле 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 = πR</a:t>
            </a:r>
            <a:r>
              <a:rPr lang="ru-RU" sz="1200" i="1" kern="1200" baseline="300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, где </a:t>
            </a:r>
            <a:r>
              <a:rPr lang="ru-RU" sz="1200" i="1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π 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≈ 3,14.</a:t>
            </a:r>
            <a:endParaRPr lang="ru-RU" sz="1200" i="1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Подставим числовые значения в формулу:</a:t>
            </a:r>
            <a:endParaRPr lang="ru-RU" sz="1200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 = 3,14 · 0,6</a:t>
            </a:r>
            <a:r>
              <a:rPr lang="en-US" sz="1200" i="1" kern="1200" baseline="300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, S = 3,14 · 0,36, S = 1,1304, S ≈ 1,13.</a:t>
            </a:r>
            <a:endParaRPr lang="en-US" sz="1200" i="1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Ответ: 1,13 м</a:t>
            </a:r>
            <a:r>
              <a:rPr lang="ru-RU" sz="1200" kern="1200" baseline="300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lang="ru-RU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lang="ru-RU" sz="1200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Обхват ствола – это длина окружности обхвата. Она вычисляется по формуле 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С = </a:t>
            </a:r>
            <a:r>
              <a:rPr lang="ru-RU" sz="1200" i="1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πd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, где </a:t>
            </a:r>
            <a:r>
              <a:rPr lang="ru-RU" sz="1200" i="1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– диаметр окружности, </a:t>
            </a:r>
            <a:r>
              <a:rPr lang="ru-RU" sz="1200" i="1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π 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≈ 3,14.</a:t>
            </a:r>
            <a:endParaRPr lang="ru-RU" sz="1200" i="1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Подставим числовые значения в формулу:</a:t>
            </a:r>
            <a:endParaRPr lang="ru-RU" sz="1200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7,5 = 3,14 ·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d, d = 7,5 : 3,14, d ≈ 2,4.</a:t>
            </a:r>
            <a:endParaRPr lang="en-US" sz="1200" i="1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17F0A-7554-4722-992B-2960AA67DC8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84393-04BE-485F-9DF7-932EA462CFB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B279B-7C83-495D-BF04-63F2DC94F542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FED26C7-72A0-477F-AD4C-4022FCC6723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7B0F5-2DE3-42D2-B15B-4D7CA082FFEB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54956-AFF6-4DC5-959E-56A9A1FC08DB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A2F14-559C-4D29-875C-D9978B94E2A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33741-803F-4B8D-861C-1B9E3928399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EC57D-6330-490D-8B0C-A0CE6E598792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13FA6-10DA-4EBB-A58D-B9114AD6005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2B8B6-C224-463A-A73A-240FF4C2EC6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A7F4D-E01F-4F13-A1C8-F629875BB66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66FFFF">
                <a:gamma/>
                <a:tint val="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47550A28-4539-4349-940F-02AE7B50AF40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6" Type="http://schemas.openxmlformats.org/officeDocument/2006/relationships/slide" Target="slide2.xml"/><Relationship Id="rId5" Type="http://schemas.openxmlformats.org/officeDocument/2006/relationships/slide" Target="slide10.xml"/><Relationship Id="rId4" Type="http://schemas.openxmlformats.org/officeDocument/2006/relationships/slide" Target="slide9.xml"/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3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slide" Target="slide7.xml"/><Relationship Id="rId7" Type="http://schemas.openxmlformats.org/officeDocument/2006/relationships/slide" Target="slide2.xml"/><Relationship Id="rId6" Type="http://schemas.openxmlformats.org/officeDocument/2006/relationships/image" Target="../media/image2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17.jpeg"/><Relationship Id="rId1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hyperlink" Target="http://mypresentation.ru/documents/fe5c27bfa67b4fcaff1b40ff59ec440f/img23.jpg" TargetMode="External"/><Relationship Id="rId8" Type="http://schemas.openxmlformats.org/officeDocument/2006/relationships/hyperlink" Target="http://etsphoto.ru/photocache/99/99b0b042cdb042161c57065ebf542bc8.jpg" TargetMode="External"/><Relationship Id="rId7" Type="http://schemas.openxmlformats.org/officeDocument/2006/relationships/hyperlink" Target="http://www.playcast.ru/uploads/2016/03/05/17659236.png" TargetMode="External"/><Relationship Id="rId6" Type="http://schemas.openxmlformats.org/officeDocument/2006/relationships/hyperlink" Target="http://vanda-floristic.com/d/691488/d/936095406_7.jpg" TargetMode="External"/><Relationship Id="rId5" Type="http://schemas.openxmlformats.org/officeDocument/2006/relationships/hyperlink" Target="http://www.forestinvest.ru/articles/foto-v-stati/Pinus%20aristata2.jpg" TargetMode="External"/><Relationship Id="rId4" Type="http://schemas.openxmlformats.org/officeDocument/2006/relationships/hyperlink" Target="http://c-c-o.ru/wp-content/uploads/Sequoia_sempervirens_5.jpg" TargetMode="External"/><Relationship Id="rId3" Type="http://schemas.openxmlformats.org/officeDocument/2006/relationships/hyperlink" Target="http://www.astrasad.ru/img/work/nomencl/3149.jpg" TargetMode="External"/><Relationship Id="rId22" Type="http://schemas.openxmlformats.org/officeDocument/2006/relationships/notesSlide" Target="../notesSlides/notesSlide10.xml"/><Relationship Id="rId21" Type="http://schemas.openxmlformats.org/officeDocument/2006/relationships/slideLayout" Target="../slideLayouts/slideLayout2.xml"/><Relationship Id="rId20" Type="http://schemas.openxmlformats.org/officeDocument/2006/relationships/hyperlink" Target="http://fragrancelife.ru/images/assets/plant/Eucalyptus-2.jpg" TargetMode="External"/><Relationship Id="rId2" Type="http://schemas.openxmlformats.org/officeDocument/2006/relationships/hyperlink" Target="http://900igr.net/datai/pedagogika/Uchenik-shkoly/0009-007-Uchis-uchitsja.png" TargetMode="External"/><Relationship Id="rId19" Type="http://schemas.openxmlformats.org/officeDocument/2006/relationships/hyperlink" Target="http://fb.ru/misc/i/gallery/18164/576924.jpg" TargetMode="External"/><Relationship Id="rId18" Type="http://schemas.openxmlformats.org/officeDocument/2006/relationships/hyperlink" Target="http://www.happyplus.ru/images/stories/inter_facts/derevo/1282480486_07-sekvoya-2.jpg" TargetMode="External"/><Relationship Id="rId17" Type="http://schemas.openxmlformats.org/officeDocument/2006/relationships/hyperlink" Target="https://upload.wikimedia.org/wikipedia/commons/3/36/Tree_stump1_30u06.JPG" TargetMode="External"/><Relationship Id="rId16" Type="http://schemas.openxmlformats.org/officeDocument/2006/relationships/hyperlink" Target="http://murzim.ru/uploads/posts/2010-11/1290356620_image051.jpg" TargetMode="External"/><Relationship Id="rId15" Type="http://schemas.openxmlformats.org/officeDocument/2006/relationships/hyperlink" Target="http://www.playing-field.ru/img/2015/052217/2137605" TargetMode="External"/><Relationship Id="rId14" Type="http://schemas.openxmlformats.org/officeDocument/2006/relationships/hyperlink" Target="http://s0.pic4you.ru/allimage/y2011/12-15/12216/1509548.png" TargetMode="External"/><Relationship Id="rId13" Type="http://schemas.openxmlformats.org/officeDocument/2006/relationships/hyperlink" Target="http://www.www.nevkusno.ru/images/it/17511_600.jpg" TargetMode="External"/><Relationship Id="rId12" Type="http://schemas.openxmlformats.org/officeDocument/2006/relationships/hyperlink" Target="http://www.tehnari.ru/attachments/f161/187244d1401546097-map_01.jpg" TargetMode="External"/><Relationship Id="rId11" Type="http://schemas.openxmlformats.org/officeDocument/2006/relationships/hyperlink" Target="https://geographyofrussia.com/wp-content/uploads/2011/11/australia-1024x801.jpg" TargetMode="External"/><Relationship Id="rId10" Type="http://schemas.openxmlformats.org/officeDocument/2006/relationships/hyperlink" Target="http://unienc.ru/w/ru/images/85/Usa_edcp_relief_location_map.png" TargetMode="External"/><Relationship Id="rId1" Type="http://schemas.openxmlformats.org/officeDocument/2006/relationships/hyperlink" Target="http://www.playing-field.ru/img/2015/051810/0300406" TargetMode="Externa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0.jpeg"/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slide" Target="slide14.xml"/><Relationship Id="rId7" Type="http://schemas.openxmlformats.org/officeDocument/2006/relationships/slide" Target="slide12.xml"/><Relationship Id="rId6" Type="http://schemas.openxmlformats.org/officeDocument/2006/relationships/slide" Target="slide10.xml"/><Relationship Id="rId5" Type="http://schemas.openxmlformats.org/officeDocument/2006/relationships/slide" Target="slide17.xml"/><Relationship Id="rId4" Type="http://schemas.openxmlformats.org/officeDocument/2006/relationships/slide" Target="slide8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slide" Target="slide7.xml"/><Relationship Id="rId7" Type="http://schemas.openxmlformats.org/officeDocument/2006/relationships/image" Target="../media/image21.jpeg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2.xml"/><Relationship Id="rId7" Type="http://schemas.openxmlformats.org/officeDocument/2006/relationships/slide" Target="slide7.xml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4" Type="http://schemas.openxmlformats.org/officeDocument/2006/relationships/image" Target="../media/image4.jpeg"/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d36efffaaed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2636838"/>
            <a:ext cx="2428875" cy="3960812"/>
          </a:xfrm>
          <a:prstGeom prst="rect">
            <a:avLst/>
          </a:prstGeom>
          <a:noFill/>
        </p:spPr>
      </p:pic>
      <p:pic>
        <p:nvPicPr>
          <p:cNvPr id="2053" name="Picture 5" descr="Рисунок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18263" y="2420938"/>
            <a:ext cx="2725737" cy="4149725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059832" y="5157192"/>
            <a:ext cx="3240088" cy="622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CC0000"/>
                </a:solidFill>
                <a:latin typeface="Georgia" panose="02040502050405020303" pitchFamily="18" charset="0"/>
              </a:rPr>
              <a:t>5 – 6  классы</a:t>
            </a:r>
            <a:endParaRPr lang="ru-RU" sz="3200" b="1" dirty="0">
              <a:solidFill>
                <a:srgbClr val="CC0000"/>
              </a:solidFill>
              <a:latin typeface="Georgia" panose="02040502050405020303" pitchFamily="18" charset="0"/>
            </a:endParaRP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468313" y="476250"/>
            <a:ext cx="8020050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99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 panose="02040502050405020303"/>
              </a:rPr>
              <a:t>Готовимся</a:t>
            </a:r>
            <a:endParaRPr lang="ru-RU" sz="3600" b="1" kern="10" dirty="0">
              <a:ln w="19050">
                <a:solidFill>
                  <a:srgbClr val="FF99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eorgia" panose="02040502050405020303"/>
            </a:endParaRPr>
          </a:p>
          <a:p>
            <a:pPr algn="ctr"/>
            <a:r>
              <a:rPr lang="ru-RU" sz="3600" b="1" kern="10" dirty="0">
                <a:ln w="19050">
                  <a:solidFill>
                    <a:srgbClr val="FF99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 panose="02040502050405020303"/>
              </a:rPr>
              <a:t>к</a:t>
            </a:r>
            <a:r>
              <a:rPr lang="ru-RU" sz="3600" b="1" kern="10" dirty="0" smtClean="0">
                <a:ln w="19050">
                  <a:solidFill>
                    <a:srgbClr val="FF99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 panose="02040502050405020303"/>
              </a:rPr>
              <a:t> промежуточной</a:t>
            </a:r>
            <a:endParaRPr lang="ru-RU" sz="3600" b="1" kern="10" dirty="0">
              <a:ln w="19050">
                <a:solidFill>
                  <a:srgbClr val="FF99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eorgia" panose="02040502050405020303"/>
            </a:endParaRPr>
          </a:p>
          <a:p>
            <a:pPr algn="ctr"/>
            <a:r>
              <a:rPr lang="ru-RU" sz="3600" b="1" kern="10" dirty="0" smtClean="0">
                <a:ln w="19050">
                  <a:solidFill>
                    <a:srgbClr val="FF99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 panose="02040502050405020303"/>
              </a:rPr>
              <a:t>аттестации</a:t>
            </a:r>
            <a:endParaRPr lang="ru-RU" sz="3600" b="1" kern="10" dirty="0">
              <a:ln w="19050">
                <a:solidFill>
                  <a:srgbClr val="FF99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eorgia" panose="02040502050405020303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979712" y="2780928"/>
            <a:ext cx="5328592" cy="64807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Комплексные  задания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979712" y="3284984"/>
            <a:ext cx="5328592" cy="64807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п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о  математике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915816" y="4221088"/>
            <a:ext cx="3240088" cy="622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chemeClr val="accent1">
                    <a:lumMod val="25000"/>
                  </a:schemeClr>
                </a:solidFill>
                <a:latin typeface="Georgia" panose="02040502050405020303" pitchFamily="18" charset="0"/>
              </a:rPr>
              <a:t>Работа  № 6</a:t>
            </a:r>
            <a:endParaRPr lang="ru-RU" sz="3200" b="1" dirty="0">
              <a:solidFill>
                <a:schemeClr val="accent1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2058" name="Picture 10" descr="http://konda-edu.ru/attachments/Image/395771.jpg?template=generic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5619" y="0"/>
            <a:ext cx="1618381" cy="1097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https://geographyofrussia.com/wp-content/uploads/2011/11/australia-1024x801.jpg"/>
          <p:cNvPicPr>
            <a:picLocks noChangeAspect="1" noChangeArrowheads="1"/>
          </p:cNvPicPr>
          <p:nvPr/>
        </p:nvPicPr>
        <p:blipFill>
          <a:blip r:embed="rId1" cstate="email">
            <a:lum bright="37000" contrast="-2000"/>
          </a:blip>
          <a:srcRect/>
          <a:stretch>
            <a:fillRect/>
          </a:stretch>
        </p:blipFill>
        <p:spPr bwMode="auto">
          <a:xfrm>
            <a:off x="971600" y="1000037"/>
            <a:ext cx="7488832" cy="5857963"/>
          </a:xfrm>
          <a:prstGeom prst="rect">
            <a:avLst/>
          </a:prstGeom>
          <a:noFill/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№3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верное утверждение: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9" name="Управляющая кнопка: настраиваемая 8">
            <a:hlinkClick r:id="rId2" action="ppaction://hlinksldjump" highlightClick="1"/>
          </p:cNvPr>
          <p:cNvSpPr/>
          <p:nvPr/>
        </p:nvSpPr>
        <p:spPr>
          <a:xfrm>
            <a:off x="1691680" y="12687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А</a:t>
            </a:r>
            <a:endParaRPr lang="ru-RU" sz="3600" b="1" i="1" dirty="0"/>
          </a:p>
        </p:txBody>
      </p:sp>
      <p:sp>
        <p:nvSpPr>
          <p:cNvPr id="10" name="Управляющая кнопка: настраиваемая 9">
            <a:hlinkClick r:id="rId3" action="ppaction://hlinksldjump" highlightClick="1"/>
          </p:cNvPr>
          <p:cNvSpPr/>
          <p:nvPr/>
        </p:nvSpPr>
        <p:spPr>
          <a:xfrm>
            <a:off x="1691680" y="2204864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/>
              <a:t>Б</a:t>
            </a:r>
            <a:endParaRPr lang="ru-RU" sz="3600" b="1" i="1" dirty="0"/>
          </a:p>
        </p:txBody>
      </p:sp>
      <p:sp>
        <p:nvSpPr>
          <p:cNvPr id="11" name="Управляющая кнопка: настраиваемая 10">
            <a:hlinkClick r:id="rId4" action="ppaction://hlinksldjump" highlightClick="1"/>
          </p:cNvPr>
          <p:cNvSpPr/>
          <p:nvPr/>
        </p:nvSpPr>
        <p:spPr>
          <a:xfrm>
            <a:off x="1691680" y="3212976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В</a:t>
            </a:r>
            <a:endParaRPr lang="ru-RU" sz="3600" b="1" i="1" dirty="0"/>
          </a:p>
        </p:txBody>
      </p:sp>
      <p:sp>
        <p:nvSpPr>
          <p:cNvPr id="12" name="Управляющая кнопка: настраиваемая 11">
            <a:hlinkClick r:id="rId5" action="ppaction://hlinksldjump" highlightClick="1"/>
          </p:cNvPr>
          <p:cNvSpPr/>
          <p:nvPr/>
        </p:nvSpPr>
        <p:spPr>
          <a:xfrm>
            <a:off x="1691680" y="4221088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Г</a:t>
            </a:r>
            <a:endParaRPr lang="ru-RU" sz="3600" b="1" i="1" dirty="0"/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2555776" y="1340768"/>
            <a:ext cx="6408712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Самый низкий эвкалипт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в Австралии имеет рост 120 м</a:t>
            </a:r>
            <a:r>
              <a:rPr lang="ru-RU" sz="2400" dirty="0" smtClean="0"/>
              <a:t>.</a:t>
            </a:r>
            <a:endParaRPr lang="ru-RU" sz="2400" dirty="0" smtClean="0"/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2555776" y="2204864"/>
            <a:ext cx="6408712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Самый высокий эвкалипт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в Австралии имеет рост 150 м.</a:t>
            </a:r>
            <a:endParaRPr lang="ru-RU" sz="2400" b="1" dirty="0" smtClean="0">
              <a:latin typeface="Georgia" panose="02040502050405020303" pitchFamily="18" charset="0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2555776" y="3212976"/>
            <a:ext cx="6408712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В Австралии все эвкалипты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высотой 150 м.</a:t>
            </a:r>
            <a:endParaRPr lang="ru-RU" sz="2400" b="1" dirty="0" smtClean="0">
              <a:latin typeface="Georgia" panose="02040502050405020303" pitchFamily="18" charset="0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2555776" y="4221088"/>
            <a:ext cx="6408712" cy="72008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Некоторые эвкалипты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в Австралии могут иметь рост 120 м. 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19" name="Управляющая кнопка: настраиваемая 18">
            <a:hlinkClick r:id="rId6" action="ppaction://hlinksldjump" highlightClick="1"/>
          </p:cNvPr>
          <p:cNvSpPr/>
          <p:nvPr/>
        </p:nvSpPr>
        <p:spPr>
          <a:xfrm>
            <a:off x="7092280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6012160" y="908720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6012160" y="1916832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6012160" y="2852936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6012160" y="3933056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4" descr="dd36efffaaed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1412776"/>
            <a:ext cx="1872208" cy="3053044"/>
          </a:xfrm>
          <a:prstGeom prst="rect">
            <a:avLst/>
          </a:prstGeom>
          <a:noFill/>
        </p:spPr>
      </p:pic>
      <p:sp>
        <p:nvSpPr>
          <p:cNvPr id="27" name="Управляющая кнопка: назад 26">
            <a:hlinkClick r:id="rId2" action="ppaction://hlinksldjump" highlightClick="1"/>
          </p:cNvPr>
          <p:cNvSpPr/>
          <p:nvPr/>
        </p:nvSpPr>
        <p:spPr>
          <a:xfrm>
            <a:off x="8388424" y="6309320"/>
            <a:ext cx="648072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geographyofrussia.com/wp-content/uploads/2011/11/australia-1024x801.jpg"/>
          <p:cNvPicPr>
            <a:picLocks noChangeAspect="1" noChangeArrowheads="1"/>
          </p:cNvPicPr>
          <p:nvPr/>
        </p:nvPicPr>
        <p:blipFill>
          <a:blip r:embed="rId1" cstate="email">
            <a:lum bright="37000" contrast="-2000"/>
          </a:blip>
          <a:srcRect/>
          <a:stretch>
            <a:fillRect/>
          </a:stretch>
        </p:blipFill>
        <p:spPr bwMode="auto">
          <a:xfrm>
            <a:off x="971600" y="1000037"/>
            <a:ext cx="7488832" cy="5857963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1115616" y="980728"/>
            <a:ext cx="7848872" cy="2376264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… В Австралии многие эвкалипты вырастают до 120 м. Самое высокое дерево (до 150 м высотой и 6 м в диаметре) на земном шаре – эвкалипт царственный. Он обитает в горных районах юго-восточной части Австралии и в Тасмании…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Picture 6" descr="http://vanda-floristic.com/d/691488/d/936095406_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3429000"/>
            <a:ext cx="5191734" cy="3240360"/>
          </a:xfrm>
          <a:prstGeom prst="rect">
            <a:avLst/>
          </a:prstGeom>
          <a:noFill/>
        </p:spPr>
      </p:pic>
      <p:pic>
        <p:nvPicPr>
          <p:cNvPr id="9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7020272" y="5417840"/>
            <a:ext cx="1368152" cy="1440160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4716016" y="1844824"/>
            <a:ext cx="403244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259632" y="2204864"/>
            <a:ext cx="5904656" cy="83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4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-1368152" y="2348880"/>
            <a:ext cx="1368152" cy="1440160"/>
          </a:xfrm>
          <a:prstGeom prst="rect">
            <a:avLst/>
          </a:prstGeom>
          <a:noFill/>
        </p:spPr>
      </p:pic>
      <p:sp>
        <p:nvSpPr>
          <p:cNvPr id="20" name="Управляющая кнопка: возврат 19">
            <a:hlinkClick r:id="" action="ppaction://hlinkshowjump?jump=lastslideviewed" highlightClick="1"/>
          </p:cNvPr>
          <p:cNvSpPr/>
          <p:nvPr/>
        </p:nvSpPr>
        <p:spPr>
          <a:xfrm>
            <a:off x="8388424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№3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L -0.2559 -0.5208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-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591 -0.52084 L 0.28732 -0.52084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0.94497 -3.7037E-6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№4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6064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верный ответ.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251520" y="980728"/>
            <a:ext cx="8568952" cy="576064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К деревьям – гигантам нельзя отнести: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4" descr="dd36efffaaed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804956"/>
            <a:ext cx="1872208" cy="3053044"/>
          </a:xfrm>
          <a:prstGeom prst="rect">
            <a:avLst/>
          </a:prstGeom>
          <a:noFill/>
        </p:spPr>
      </p:pic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1907704" y="198884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1</a:t>
            </a:r>
            <a:endParaRPr lang="ru-RU" sz="3600" b="1" i="1" dirty="0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1907704" y="30689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2</a:t>
            </a:r>
            <a:endParaRPr lang="ru-RU" sz="3600" b="1" i="1" dirty="0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1907704" y="414908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3</a:t>
            </a:r>
            <a:endParaRPr lang="ru-RU" sz="3600" b="1" i="1" dirty="0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1907704" y="522920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4</a:t>
            </a:r>
            <a:endParaRPr lang="ru-RU" sz="3600" b="1" i="1" dirty="0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2915816" y="1844824"/>
            <a:ext cx="3096344" cy="936104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C4E59F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Эвкалипт</a:t>
            </a:r>
            <a:endParaRPr lang="ru-RU" sz="2800" b="1" i="1" dirty="0"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2915816" y="2996952"/>
            <a:ext cx="3096344" cy="936104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C4E59F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Ель</a:t>
            </a:r>
            <a:endParaRPr lang="ru-RU" sz="2800" b="1" i="1" dirty="0"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2915816" y="4149080"/>
            <a:ext cx="3168352" cy="936104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C4E59F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Сосну остистую</a:t>
            </a:r>
            <a:endParaRPr lang="ru-RU" sz="2800" b="1" i="1" dirty="0"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2915816" y="5301208"/>
            <a:ext cx="3168352" cy="864096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C4E59F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Секвойю</a:t>
            </a:r>
            <a:endParaRPr lang="ru-RU" sz="2800" b="1" i="1" dirty="0"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3419872" y="3501008"/>
            <a:ext cx="2160240" cy="360040"/>
          </a:xfrm>
          <a:prstGeom prst="wedgeRoundRectCallout">
            <a:avLst>
              <a:gd name="adj1" fmla="val -64068"/>
              <a:gd name="adj2" fmla="val -149245"/>
              <a:gd name="adj3" fmla="val 16667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3419872" y="3933056"/>
            <a:ext cx="2160240" cy="360040"/>
          </a:xfrm>
          <a:prstGeom prst="wedgeRoundRectCallout">
            <a:avLst>
              <a:gd name="adj1" fmla="val -67596"/>
              <a:gd name="adj2" fmla="val 1576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3563888" y="6021288"/>
            <a:ext cx="2160240" cy="360040"/>
          </a:xfrm>
          <a:prstGeom prst="wedgeRoundRectCallout">
            <a:avLst>
              <a:gd name="adj1" fmla="val -72887"/>
              <a:gd name="adj2" fmla="val -138663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3347864" y="2492896"/>
            <a:ext cx="2160240" cy="360040"/>
          </a:xfrm>
          <a:prstGeom prst="wedgeRoundRectCallout">
            <a:avLst>
              <a:gd name="adj1" fmla="val 64455"/>
              <a:gd name="adj2" fmla="val -148564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5" name="Управляющая кнопка: настраиваемая 24">
            <a:hlinkClick r:id="" action="ppaction://hlinkshowjump?jump=nextslide" highlightClick="1"/>
          </p:cNvPr>
          <p:cNvSpPr/>
          <p:nvPr/>
        </p:nvSpPr>
        <p:spPr>
          <a:xfrm>
            <a:off x="7092280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</a:rPr>
              <a:t>Текст</a:t>
            </a:r>
            <a:endParaRPr lang="ru-RU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2050" name="Picture 2" descr="http://www.www.nevkusno.ru/images/it/17511_600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15724">
            <a:off x="5733244" y="1418454"/>
            <a:ext cx="2325397" cy="1724670"/>
          </a:xfrm>
          <a:prstGeom prst="rect">
            <a:avLst/>
          </a:prstGeom>
          <a:noFill/>
        </p:spPr>
      </p:pic>
      <p:pic>
        <p:nvPicPr>
          <p:cNvPr id="2052" name="Picture 4" descr="http://s0.pic4you.ru/allimage/y2011/12-15/12216/150954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71307">
            <a:off x="5928480" y="2370305"/>
            <a:ext cx="3025056" cy="1852016"/>
          </a:xfrm>
          <a:prstGeom prst="rect">
            <a:avLst/>
          </a:prstGeom>
          <a:noFill/>
        </p:spPr>
      </p:pic>
      <p:pic>
        <p:nvPicPr>
          <p:cNvPr id="2054" name="Picture 6" descr="http://www.playing-field.ru/img/2015/052217/213760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5" y="3645025"/>
            <a:ext cx="2765107" cy="1728192"/>
          </a:xfrm>
          <a:prstGeom prst="rect">
            <a:avLst/>
          </a:prstGeom>
          <a:noFill/>
        </p:spPr>
      </p:pic>
      <p:pic>
        <p:nvPicPr>
          <p:cNvPr id="2056" name="Picture 8" descr="http://murzim.ru/uploads/posts/2010-11/1290356620_image051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096311">
            <a:off x="6334122" y="4634354"/>
            <a:ext cx="1365434" cy="2376264"/>
          </a:xfrm>
          <a:prstGeom prst="rect">
            <a:avLst/>
          </a:prstGeom>
          <a:noFill/>
        </p:spPr>
      </p:pic>
      <p:sp>
        <p:nvSpPr>
          <p:cNvPr id="29" name="Управляющая кнопка: назад 28">
            <a:hlinkClick r:id="rId6" action="ppaction://hlinksldjump" highlightClick="1"/>
          </p:cNvPr>
          <p:cNvSpPr/>
          <p:nvPr/>
        </p:nvSpPr>
        <p:spPr>
          <a:xfrm>
            <a:off x="8388424" y="6309320"/>
            <a:ext cx="648072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://mypresentation.ru/documents/fe5c27bfa67b4fcaff1b40ff59ec440f/img23.jpg"/>
          <p:cNvPicPr>
            <a:picLocks noChangeAspect="1" noChangeArrowheads="1"/>
          </p:cNvPicPr>
          <p:nvPr/>
        </p:nvPicPr>
        <p:blipFill>
          <a:blip r:embed="rId1" cstate="email">
            <a:lum bright="10000"/>
          </a:blip>
          <a:srcRect/>
          <a:stretch>
            <a:fillRect/>
          </a:stretch>
        </p:blipFill>
        <p:spPr bwMode="auto">
          <a:xfrm>
            <a:off x="-6671" y="980728"/>
            <a:ext cx="9150671" cy="5877272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1835696" y="980728"/>
            <a:ext cx="7056784" cy="1728192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    Деревья – многолетние растения. Например, ель в наших лесах обычно достигает 30–40 м в высоту и живет 300–500 лет. Но есть деревья гиганты…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Рисунок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69599" y="4004369"/>
            <a:ext cx="1874401" cy="2853631"/>
          </a:xfrm>
          <a:prstGeom prst="rect">
            <a:avLst/>
          </a:prstGeom>
          <a:noFill/>
        </p:spPr>
      </p:pic>
      <p:pic>
        <p:nvPicPr>
          <p:cNvPr id="10" name="Picture 2" descr="http://www.astrasad.ru/img/work/nomencl/3149.jpg"/>
          <p:cNvPicPr>
            <a:picLocks noChangeAspect="1" noChangeArrowheads="1"/>
          </p:cNvPicPr>
          <p:nvPr/>
        </p:nvPicPr>
        <p:blipFill>
          <a:blip r:embed="rId3" cstate="email"/>
          <a:srcRect b="6464"/>
          <a:stretch>
            <a:fillRect/>
          </a:stretch>
        </p:blipFill>
        <p:spPr bwMode="auto">
          <a:xfrm>
            <a:off x="1331640" y="2924944"/>
            <a:ext cx="4032448" cy="3771801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3923928" y="2060848"/>
            <a:ext cx="4752528" cy="79208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возврат 11">
            <a:hlinkClick r:id="" action="ppaction://hlinkshowjump?jump=lastslideviewed" highlightClick="1"/>
          </p:cNvPr>
          <p:cNvSpPr/>
          <p:nvPr/>
        </p:nvSpPr>
        <p:spPr>
          <a:xfrm>
            <a:off x="7092280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№4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№5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Решите задачи: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1" action="ppaction://hlinksldjump" highlightClick="1"/>
          </p:cNvPr>
          <p:cNvSpPr/>
          <p:nvPr/>
        </p:nvSpPr>
        <p:spPr>
          <a:xfrm>
            <a:off x="1691680" y="198884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1</a:t>
            </a:r>
            <a:endParaRPr lang="ru-RU" sz="3600" b="1" i="1" dirty="0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1691680" y="414908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2</a:t>
            </a:r>
            <a:endParaRPr lang="ru-RU" sz="3600" b="1" i="1" dirty="0"/>
          </a:p>
        </p:txBody>
      </p:sp>
      <p:pic>
        <p:nvPicPr>
          <p:cNvPr id="19" name="Picture 4" descr="Рисунок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27705" y="3788345"/>
            <a:ext cx="2016295" cy="3069655"/>
          </a:xfrm>
          <a:prstGeom prst="rect">
            <a:avLst/>
          </a:prstGeom>
          <a:noFill/>
        </p:spPr>
      </p:pic>
      <p:sp>
        <p:nvSpPr>
          <p:cNvPr id="21" name="Управляющая кнопка: возврат 20">
            <a:hlinkClick r:id="rId3" action="ppaction://hlinksldjump" highlightClick="1"/>
          </p:cNvPr>
          <p:cNvSpPr/>
          <p:nvPr/>
        </p:nvSpPr>
        <p:spPr>
          <a:xfrm>
            <a:off x="6876256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4" descr="https://upload.wikimedia.org/wikipedia/commons/3/36/Tree_stump1_30u0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7944" y="908720"/>
            <a:ext cx="2976330" cy="2232248"/>
          </a:xfrm>
          <a:prstGeom prst="rect">
            <a:avLst/>
          </a:prstGeom>
          <a:noFill/>
        </p:spPr>
      </p:pic>
      <p:pic>
        <p:nvPicPr>
          <p:cNvPr id="2" name="Picture 2" descr="http://fb.ru/misc/i/gallery/18164/576924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0FBEA"/>
              </a:clrFrom>
              <a:clrTo>
                <a:srgbClr val="F0FB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4139952" y="1268760"/>
            <a:ext cx="2448272" cy="1440160"/>
          </a:xfrm>
          <a:prstGeom prst="rect">
            <a:avLst/>
          </a:prstGeom>
          <a:noFill/>
        </p:spPr>
      </p:pic>
      <p:pic>
        <p:nvPicPr>
          <p:cNvPr id="33" name="Picture 2" descr="http://www.happyplus.ru/images/stories/inter_facts/derevo/1282480486_07-sekvoya-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87824" y="3284984"/>
            <a:ext cx="4066052" cy="2772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251520" y="90872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1</a:t>
            </a:r>
            <a:endParaRPr lang="ru-RU" sz="36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908720"/>
            <a:ext cx="669674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 smtClean="0">
              <a:solidFill>
                <a:srgbClr val="800000"/>
              </a:solidFill>
              <a:latin typeface="Georgia" panose="02040502050405020303" pitchFamily="18" charset="0"/>
            </a:endParaRPr>
          </a:p>
          <a:p>
            <a:r>
              <a:rPr lang="ru-RU" sz="24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Найдите площадь поперечного среза ствола дуба, диаметр которого 120 см. Ответ дайте в метрах, результат округлите до сотых.</a:t>
            </a:r>
            <a:endParaRPr lang="ru-RU" sz="2400" b="1" dirty="0" smtClean="0">
              <a:solidFill>
                <a:srgbClr val="800000"/>
              </a:solidFill>
              <a:latin typeface="Georgia" panose="02040502050405020303" pitchFamily="18" charset="0"/>
            </a:endParaRPr>
          </a:p>
          <a:p>
            <a:endParaRPr lang="ru-RU" sz="2400" b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№5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Управляющая кнопка: возврат 10">
            <a:hlinkClick r:id="" action="ppaction://hlinkshowjump?jump=lastslideviewed" highlightClick="1"/>
          </p:cNvPr>
          <p:cNvSpPr/>
          <p:nvPr/>
        </p:nvSpPr>
        <p:spPr>
          <a:xfrm>
            <a:off x="1043608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251520" y="2492896"/>
            <a:ext cx="3600400" cy="5768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/>
              </a:rPr>
              <a:t>120 c</a:t>
            </a:r>
            <a:r>
              <a:rPr lang="ru-RU" sz="3600" b="1" i="1" kern="1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/>
              </a:rPr>
              <a:t>м</a:t>
            </a:r>
            <a:r>
              <a:rPr lang="en-US" sz="3600" b="1" i="1" kern="1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/>
              </a:rPr>
              <a:t> = 1</a:t>
            </a:r>
            <a:r>
              <a:rPr lang="ru-RU" sz="3600" b="1" i="1" kern="1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/>
              </a:rPr>
              <a:t>,</a:t>
            </a:r>
            <a:r>
              <a:rPr lang="en-US" sz="3600" b="1" i="1" kern="1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/>
              </a:rPr>
              <a:t>2</a:t>
            </a:r>
            <a:r>
              <a:rPr lang="ru-RU" sz="3600" b="1" i="1" kern="1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/>
              </a:rPr>
              <a:t>м</a:t>
            </a:r>
            <a:endParaRPr lang="ru-RU" sz="3600" b="1" i="1" kern="10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" name="WordArt 12"/>
          <p:cNvSpPr>
            <a:spLocks noChangeArrowheads="1" noChangeShapeType="1" noTextEdit="1"/>
          </p:cNvSpPr>
          <p:nvPr/>
        </p:nvSpPr>
        <p:spPr bwMode="auto">
          <a:xfrm>
            <a:off x="179512" y="2996952"/>
            <a:ext cx="5184576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/>
              </a:rPr>
              <a:t>R = 1,2</a:t>
            </a:r>
            <a:r>
              <a:rPr lang="ru-RU" sz="3600" b="1" i="1" kern="1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/>
              </a:rPr>
              <a:t> : 2</a:t>
            </a:r>
            <a:r>
              <a:rPr lang="en-US" sz="3600" b="1" i="1" kern="1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/>
              </a:rPr>
              <a:t> = 0,6</a:t>
            </a:r>
            <a:r>
              <a:rPr lang="ru-RU" sz="3600" b="1" i="1" kern="1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/>
              </a:rPr>
              <a:t>(м)</a:t>
            </a:r>
            <a:r>
              <a:rPr lang="en-US" sz="3600" b="1" i="1" kern="1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ru-RU" sz="3600" b="1" i="1" kern="10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1" name="Picture 4" descr="https://upload.wikimedia.org/wikipedia/commons/3/36/Tree_stump1_30u06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436096" y="2060848"/>
            <a:ext cx="3336370" cy="2502278"/>
          </a:xfrm>
          <a:prstGeom prst="rect">
            <a:avLst/>
          </a:prstGeom>
          <a:noFill/>
        </p:spPr>
      </p:pic>
      <p:pic>
        <p:nvPicPr>
          <p:cNvPr id="15" name="Picture 4" descr="Рисунок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27705" y="3788345"/>
            <a:ext cx="2016295" cy="3069655"/>
          </a:xfrm>
          <a:prstGeom prst="rect">
            <a:avLst/>
          </a:prstGeom>
          <a:noFill/>
        </p:spPr>
      </p:pic>
      <p:sp>
        <p:nvSpPr>
          <p:cNvPr id="17" name="WordArt 14"/>
          <p:cNvSpPr>
            <a:spLocks noChangeArrowheads="1" noChangeShapeType="1" noTextEdit="1"/>
          </p:cNvSpPr>
          <p:nvPr/>
        </p:nvSpPr>
        <p:spPr bwMode="auto">
          <a:xfrm>
            <a:off x="6228184" y="2636912"/>
            <a:ext cx="2232248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= πR</a:t>
            </a:r>
            <a:r>
              <a:rPr lang="ru-RU" sz="36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00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WordArt 14"/>
          <p:cNvSpPr>
            <a:spLocks noChangeArrowheads="1" noChangeShapeType="1" noTextEdit="1"/>
          </p:cNvSpPr>
          <p:nvPr/>
        </p:nvSpPr>
        <p:spPr bwMode="auto">
          <a:xfrm>
            <a:off x="323528" y="4653136"/>
            <a:ext cx="3744416" cy="10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3,14 · 0,6</a:t>
            </a:r>
            <a:r>
              <a:rPr lang="ru-RU" sz="36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00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WordArt 14"/>
          <p:cNvSpPr>
            <a:spLocks noChangeArrowheads="1" noChangeShapeType="1" noTextEdit="1"/>
          </p:cNvSpPr>
          <p:nvPr/>
        </p:nvSpPr>
        <p:spPr bwMode="auto">
          <a:xfrm>
            <a:off x="4067944" y="4653136"/>
            <a:ext cx="2736304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1,1304</a:t>
            </a:r>
            <a:r>
              <a:rPr lang="en-US" sz="36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00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771800" y="5589240"/>
            <a:ext cx="3240360" cy="1080120"/>
            <a:chOff x="2771800" y="5589240"/>
            <a:chExt cx="3240360" cy="108012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5364088" y="5589240"/>
              <a:ext cx="648072" cy="1067346"/>
              <a:chOff x="4211960" y="5445224"/>
              <a:chExt cx="648072" cy="1067346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4211960" y="5445224"/>
                <a:ext cx="64807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i="1" kern="10" cap="none" spc="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/>
                    <a:cs typeface="Times New Roman" panose="02020603050405020304"/>
                  </a:rPr>
                  <a:t>~</a:t>
                </a:r>
                <a:endParaRPr lang="ru-RU" sz="5400" b="1" cap="none" spc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4211960" y="5589240"/>
                <a:ext cx="64807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i="1" kern="10" cap="none" spc="0" dirty="0" smtClean="0">
                    <a:ln w="1905"/>
                    <a:solidFill>
                      <a:srgbClr val="8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/>
                    <a:cs typeface="Times New Roman" panose="02020603050405020304"/>
                  </a:rPr>
                  <a:t>~</a:t>
                </a:r>
                <a:endParaRPr lang="ru-RU" sz="5400" b="1" cap="none" spc="0" dirty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1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771800" y="5589240"/>
              <a:ext cx="2736304" cy="10801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3600" b="1" i="1" dirty="0" smtClean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1,1304</a:t>
              </a:r>
              <a:r>
                <a:rPr lang="en-US" sz="3600" b="1" i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3600" b="1" i="1" kern="10" dirty="0">
                <a:ln w="19050">
                  <a:solidFill>
                    <a:srgbClr val="FFCC00"/>
                  </a:solidFill>
                  <a:rou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WordArt 14"/>
          <p:cNvSpPr>
            <a:spLocks noChangeArrowheads="1" noChangeShapeType="1" noTextEdit="1"/>
          </p:cNvSpPr>
          <p:nvPr/>
        </p:nvSpPr>
        <p:spPr bwMode="auto">
          <a:xfrm>
            <a:off x="6012160" y="5589240"/>
            <a:ext cx="1944216" cy="10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1,13</a:t>
            </a:r>
            <a:r>
              <a:rPr lang="ru-RU" sz="36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  <a:r>
              <a:rPr lang="ru-RU" sz="3600" b="1" i="1" baseline="30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aseline="30000" dirty="0" smtClean="0"/>
              <a:t> </a:t>
            </a:r>
            <a:r>
              <a:rPr lang="en-US" sz="36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00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9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17" grpId="0" animBg="1"/>
      <p:bldP spid="22" grpId="0" animBg="1"/>
      <p:bldP spid="23" grpId="0" animBg="1" uiExpand="1" build="allAtOnce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87624" y="908720"/>
            <a:ext cx="6696744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 smtClean="0">
              <a:solidFill>
                <a:srgbClr val="800000"/>
              </a:solidFill>
              <a:latin typeface="Georgia" panose="02040502050405020303" pitchFamily="18" charset="0"/>
            </a:endParaRPr>
          </a:p>
          <a:p>
            <a:r>
              <a:rPr lang="ru-RU" sz="24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Обхват ствола секвойи равен 7,5 м. Чему равен диаметр ствола? (Ответ округлите до десятых.)</a:t>
            </a:r>
            <a:endParaRPr lang="ru-RU" sz="2400" b="1" dirty="0" smtClean="0">
              <a:solidFill>
                <a:srgbClr val="800000"/>
              </a:solidFill>
              <a:latin typeface="Georgia" panose="02040502050405020303" pitchFamily="18" charset="0"/>
            </a:endParaRPr>
          </a:p>
          <a:p>
            <a:endParaRPr lang="ru-RU" sz="2400" b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24" name="Picture 2" descr="http://www.happyplus.ru/images/stories/inter_facts/derevo/1282480486_07-sekvoya-2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932040" y="1988840"/>
            <a:ext cx="4066052" cy="2772308"/>
          </a:xfrm>
          <a:prstGeom prst="rect">
            <a:avLst/>
          </a:prstGeom>
          <a:noFill/>
        </p:spPr>
      </p:pic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251520" y="90872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2</a:t>
            </a:r>
            <a:endParaRPr lang="ru-RU" sz="3600" b="1" i="1" dirty="0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№5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Управляющая кнопка: возврат 10">
            <a:hlinkClick r:id="" action="ppaction://hlinkshowjump?jump=lastslideviewed" highlightClick="1"/>
          </p:cNvPr>
          <p:cNvSpPr/>
          <p:nvPr/>
        </p:nvSpPr>
        <p:spPr>
          <a:xfrm>
            <a:off x="1043608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 descr="Рисунок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27705" y="3788345"/>
            <a:ext cx="2016295" cy="3069655"/>
          </a:xfrm>
          <a:prstGeom prst="rect">
            <a:avLst/>
          </a:prstGeom>
          <a:noFill/>
        </p:spPr>
      </p:pic>
      <p:sp>
        <p:nvSpPr>
          <p:cNvPr id="17" name="WordArt 14"/>
          <p:cNvSpPr>
            <a:spLocks noChangeArrowheads="1" noChangeShapeType="1" noTextEdit="1"/>
          </p:cNvSpPr>
          <p:nvPr/>
        </p:nvSpPr>
        <p:spPr bwMode="auto">
          <a:xfrm>
            <a:off x="5796136" y="2420888"/>
            <a:ext cx="2376264" cy="79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= </a:t>
            </a:r>
            <a:r>
              <a:rPr lang="ru-RU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WordArt 14"/>
          <p:cNvSpPr>
            <a:spLocks noChangeArrowheads="1" noChangeShapeType="1" noTextEdit="1"/>
          </p:cNvSpPr>
          <p:nvPr/>
        </p:nvSpPr>
        <p:spPr bwMode="auto">
          <a:xfrm>
            <a:off x="467544" y="2636912"/>
            <a:ext cx="3960440" cy="10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7,5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3,14 · D</a:t>
            </a:r>
            <a:r>
              <a:rPr lang="en-US" sz="36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00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WordArt 14"/>
          <p:cNvSpPr>
            <a:spLocks noChangeArrowheads="1" noChangeShapeType="1" noTextEdit="1"/>
          </p:cNvSpPr>
          <p:nvPr/>
        </p:nvSpPr>
        <p:spPr bwMode="auto">
          <a:xfrm>
            <a:off x="179512" y="3645024"/>
            <a:ext cx="4392488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7,5 : 3,14</a:t>
            </a:r>
            <a:r>
              <a:rPr lang="en-US" sz="36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00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23"/>
          <p:cNvGrpSpPr/>
          <p:nvPr/>
        </p:nvGrpSpPr>
        <p:grpSpPr>
          <a:xfrm>
            <a:off x="827584" y="4797152"/>
            <a:ext cx="3096344" cy="1152128"/>
            <a:chOff x="827584" y="4797152"/>
            <a:chExt cx="3096344" cy="1152128"/>
          </a:xfrm>
        </p:grpSpPr>
        <p:grpSp>
          <p:nvGrpSpPr>
            <p:cNvPr id="3" name="Группа 18"/>
            <p:cNvGrpSpPr/>
            <p:nvPr/>
          </p:nvGrpSpPr>
          <p:grpSpPr>
            <a:xfrm>
              <a:off x="1547664" y="4797152"/>
              <a:ext cx="648072" cy="1067346"/>
              <a:chOff x="395536" y="4653136"/>
              <a:chExt cx="648072" cy="1067346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395536" y="4653136"/>
                <a:ext cx="64807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i="1" kern="10" cap="none" spc="0" dirty="0" smtClean="0">
                    <a:ln w="1905"/>
                    <a:solidFill>
                      <a:srgbClr val="8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/>
                    <a:cs typeface="Times New Roman" panose="02020603050405020304"/>
                  </a:rPr>
                  <a:t>~</a:t>
                </a:r>
                <a:endParaRPr lang="ru-RU" sz="5400" b="1" cap="none" spc="0" dirty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395536" y="4797152"/>
                <a:ext cx="64807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i="1" kern="10" cap="none" spc="0" dirty="0" smtClean="0">
                    <a:ln w="1905"/>
                    <a:solidFill>
                      <a:srgbClr val="8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/>
                    <a:cs typeface="Times New Roman" panose="02020603050405020304"/>
                  </a:rPr>
                  <a:t>~</a:t>
                </a:r>
                <a:endParaRPr lang="ru-RU" sz="5400" b="1" cap="none" spc="0" dirty="0">
                  <a:ln w="1905"/>
                  <a:solidFill>
                    <a:srgbClr val="8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1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827584" y="4797152"/>
              <a:ext cx="3096344" cy="11521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smtClean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ru-RU" sz="3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3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smtClean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2,4 </a:t>
              </a:r>
              <a:r>
                <a:rPr lang="ru-RU" sz="3600" b="1" i="1" dirty="0" smtClean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</a:t>
              </a:r>
              <a:r>
                <a:rPr lang="en-US" sz="3600" b="1" i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3600" b="1" i="1" kern="10" dirty="0">
                <a:ln w="19050">
                  <a:solidFill>
                    <a:srgbClr val="FFCC00"/>
                  </a:solidFill>
                  <a:rou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5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astrasad.ru/img/work/nomencl/314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564904"/>
            <a:ext cx="2016224" cy="2996952"/>
          </a:xfrm>
          <a:prstGeom prst="rect">
            <a:avLst/>
          </a:prstGeom>
          <a:noFill/>
        </p:spPr>
      </p:pic>
      <p:pic>
        <p:nvPicPr>
          <p:cNvPr id="15" name="Picture 4" descr="http://c-c-o.ru/wp-content/uploads/Sequoia_sempervirens_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712" y="2852936"/>
            <a:ext cx="2016224" cy="3024336"/>
          </a:xfrm>
          <a:prstGeom prst="rect">
            <a:avLst/>
          </a:prstGeom>
          <a:noFill/>
        </p:spPr>
      </p:pic>
      <p:pic>
        <p:nvPicPr>
          <p:cNvPr id="7170" name="Picture 2" descr="http://fragrancelife.ru/images/assets/plant/Eucalyptus-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6096" y="2276872"/>
            <a:ext cx="2952328" cy="2214246"/>
          </a:xfrm>
          <a:prstGeom prst="rect">
            <a:avLst/>
          </a:prstGeom>
          <a:noFill/>
        </p:spPr>
      </p:pic>
      <p:pic>
        <p:nvPicPr>
          <p:cNvPr id="16" name="Picture 6" descr="http://vanda-floristic.com/d/691488/d/936095406_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91880" y="3645024"/>
            <a:ext cx="4032448" cy="2516805"/>
          </a:xfrm>
          <a:prstGeom prst="rect">
            <a:avLst/>
          </a:prstGeom>
          <a:noFill/>
        </p:spPr>
      </p:pic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403648" y="188640"/>
            <a:ext cx="7596336" cy="2088232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Используя программу </a:t>
            </a:r>
            <a:endParaRPr lang="en-US" sz="2400" b="1" i="1" dirty="0" smtClean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Microsoft Excel </a:t>
            </a:r>
            <a:endParaRPr lang="en-US" sz="2400" b="1" i="1" dirty="0" smtClean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постройте </a:t>
            </a:r>
            <a:r>
              <a:rPr lang="ru-RU" sz="2400" b="1" i="1" dirty="0" smtClean="0">
                <a:solidFill>
                  <a:srgbClr val="000099"/>
                </a:solidFill>
                <a:latin typeface="Georgia" panose="02040502050405020303" pitchFamily="18" charset="0"/>
              </a:rPr>
              <a:t>гистограмму максимальной высоты деревьев, упомянутых в тексте, </a:t>
            </a:r>
            <a:endParaRPr lang="ru-RU" sz="2400" b="1" i="1" dirty="0" smtClean="0">
              <a:solidFill>
                <a:srgbClr val="000099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0099"/>
                </a:solidFill>
                <a:latin typeface="Georgia" panose="02040502050405020303" pitchFamily="18" charset="0"/>
              </a:rPr>
              <a:t>приняв за 1 клетку 20 м.</a:t>
            </a:r>
            <a:endParaRPr lang="ru-RU" sz="2400" b="1" i="1" dirty="0" smtClean="0">
              <a:solidFill>
                <a:srgbClr val="000099"/>
              </a:solidFill>
              <a:latin typeface="Georgia" panose="02040502050405020303" pitchFamily="18" charset="0"/>
            </a:endParaRPr>
          </a:p>
          <a:p>
            <a:endParaRPr lang="ru-RU" sz="2400" dirty="0" smtClean="0"/>
          </a:p>
          <a:p>
            <a:pPr algn="ctr"/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pic>
        <p:nvPicPr>
          <p:cNvPr id="13" name="Picture 4" descr="Рисунок1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27705" y="3788345"/>
            <a:ext cx="2016295" cy="3069655"/>
          </a:xfrm>
          <a:prstGeom prst="rect">
            <a:avLst/>
          </a:prstGeom>
          <a:noFill/>
        </p:spPr>
      </p:pic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3203848" y="6309320"/>
            <a:ext cx="1656184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Проверка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251520" y="2204864"/>
          <a:ext cx="720080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5" name="Управляющая кнопка: настраиваемая 24">
            <a:hlinkClick r:id="rId7" action="ppaction://hlinksldjump" highlightClick="1"/>
          </p:cNvPr>
          <p:cNvSpPr/>
          <p:nvPr/>
        </p:nvSpPr>
        <p:spPr>
          <a:xfrm>
            <a:off x="1835696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6" name="Управляющая кнопка: возврат 25">
            <a:hlinkClick r:id="" action="ppaction://hlinkshowjump?jump=lastslideviewed" highlightClick="1"/>
          </p:cNvPr>
          <p:cNvSpPr/>
          <p:nvPr/>
        </p:nvSpPr>
        <p:spPr>
          <a:xfrm>
            <a:off x="1043608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Управляющая кнопка: назад 11">
            <a:hlinkClick r:id="rId8" action="ppaction://hlinksldjump" highlightClick="1"/>
          </p:cNvPr>
          <p:cNvSpPr/>
          <p:nvPr/>
        </p:nvSpPr>
        <p:spPr>
          <a:xfrm>
            <a:off x="5004048" y="6309320"/>
            <a:ext cx="648072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№6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484784"/>
            <a:ext cx="982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Секвойя</a:t>
            </a:r>
            <a:endParaRPr lang="ru-RU" sz="1600" dirty="0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6516216" y="188640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Источники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721" y="260648"/>
            <a:ext cx="8839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Готовимся к промежуточной аттестации. 5–6 классы.</a:t>
            </a:r>
            <a:endParaRPr lang="ru-RU" sz="1600" b="1" dirty="0" smtClean="0"/>
          </a:p>
          <a:p>
            <a:r>
              <a:rPr lang="ru-RU" sz="1600" dirty="0" smtClean="0"/>
              <a:t>/ авт.-сост. Е. А. Яровая. – Волгоград : Учитель, 2016. – 42 с.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268760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Ель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1916832"/>
            <a:ext cx="16795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Сосна остистая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2132856"/>
            <a:ext cx="2400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Эвкалипт царственный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2564904"/>
            <a:ext cx="550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Дуб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51520" y="2780928"/>
            <a:ext cx="881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Платан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251520" y="2996952"/>
            <a:ext cx="856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Россия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51520" y="3212976"/>
            <a:ext cx="1390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Калифорния</a:t>
            </a:r>
            <a:endParaRPr lang="ru-RU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1259632" y="5805264"/>
            <a:ext cx="4451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1"/>
              </a:rPr>
              <a:t>http://www.playing-field.ru/img/2015/051810/0300406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251520" y="5805264"/>
            <a:ext cx="1087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Незнайка</a:t>
            </a:r>
            <a:endParaRPr lang="ru-RU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1043608" y="5589240"/>
            <a:ext cx="6471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http://900igr.net/datai/pedagogika/Uchenik-shkoly/0009-007-Uchis-uchitsja.png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251520" y="5589240"/>
            <a:ext cx="859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/>
              <a:t>Знайка</a:t>
            </a:r>
            <a:endParaRPr lang="ru-RU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251520" y="3429000"/>
            <a:ext cx="1198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Австралия</a:t>
            </a:r>
            <a:endParaRPr lang="ru-RU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251520" y="3645024"/>
            <a:ext cx="2768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Юго-западные штаты США</a:t>
            </a:r>
            <a:endParaRPr lang="ru-RU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755576" y="1268760"/>
            <a:ext cx="4233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http://www.astrasad.ru/img/work/nomencl/3149.jpg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1259632" y="1484784"/>
            <a:ext cx="5256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4"/>
              </a:rPr>
              <a:t>http://c-c-o.ru/wp-content/uploads/Sequoia_sempervirens_5.jpg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1835696" y="1916832"/>
            <a:ext cx="5568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5"/>
              </a:rPr>
              <a:t>http://www.forestinvest.ru/articles/foto-v-stati/Pinus%20aristata2.jpg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2627784" y="2132856"/>
            <a:ext cx="4549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6"/>
              </a:rPr>
              <a:t>http://vanda-floristic.com/d/691488/d/936095406_7.jpg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755576" y="2564904"/>
            <a:ext cx="478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7"/>
              </a:rPr>
              <a:t>http://www.playcast.ru/uploads/2016/03/05/17659236.png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1115616" y="2780928"/>
            <a:ext cx="6239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8"/>
              </a:rPr>
              <a:t>http://etsphoto.ru/photocache/99/99b0b042cdb042161c57065ebf542bc8.jpg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1187624" y="2996952"/>
            <a:ext cx="666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9"/>
              </a:rPr>
              <a:t>http://mypresentation.ru/documents/fe5c27bfa67b4fcaff1b40ff59ec440f/img23.jpg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1619672" y="3212976"/>
            <a:ext cx="5535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10"/>
              </a:rPr>
              <a:t>http://unienc.ru/w/ru/images/85/Usa_edcp_relief_location_map.png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1691680" y="3429000"/>
            <a:ext cx="6760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11"/>
              </a:rPr>
              <a:t>https://geographyofrussia.com/wp-content/uploads/2011/11/australia-1024x801.jpg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2987824" y="3645024"/>
            <a:ext cx="6020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12"/>
              </a:rPr>
              <a:t>http://www.tehnari.ru/attachments/f161/187244d1401546097-map_01.jpg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2267744" y="3861048"/>
            <a:ext cx="4500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13"/>
              </a:rPr>
              <a:t>http://www.www.nevkusno.ru/images/it/17511_600.jpg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251520" y="3861048"/>
            <a:ext cx="1976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Веточка эвкалипта</a:t>
            </a:r>
            <a:endParaRPr lang="ru-RU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251520" y="4077072"/>
            <a:ext cx="1676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Еловая веточка</a:t>
            </a:r>
            <a:endParaRPr lang="ru-RU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1907704" y="4077072"/>
            <a:ext cx="5132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14"/>
              </a:rPr>
              <a:t>http://s0.pic4you.ru/allimage/y2011/12-15/12216/1509548.png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2123728" y="4293096"/>
            <a:ext cx="4451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15"/>
              </a:rPr>
              <a:t>http://www.playing-field.ru/img/2015/052217/2137605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251520" y="4293096"/>
            <a:ext cx="1895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Сосновая веточка</a:t>
            </a:r>
            <a:endParaRPr lang="ru-RU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251520" y="4509120"/>
            <a:ext cx="17602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Веточка секвойи</a:t>
            </a:r>
            <a:endParaRPr lang="ru-RU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2123728" y="4509120"/>
            <a:ext cx="5539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16"/>
              </a:rPr>
              <a:t>http://murzim.ru/uploads/posts/2010-11/1290356620_image051.jpg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251520" y="4725144"/>
            <a:ext cx="1176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Пень дуба</a:t>
            </a:r>
            <a:endParaRPr lang="ru-RU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1403648" y="4725144"/>
            <a:ext cx="6554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17"/>
              </a:rPr>
              <a:t>https://upload.wikimedia.org/wikipedia/commons/3/36/Tree_stump1_30u06.JPG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1259632" y="1700808"/>
            <a:ext cx="7316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18"/>
              </a:rPr>
              <a:t>http://www.happyplus.ru/images/stories/inter_facts/derevo/1282480486_07-sekvoya-2.jpg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1691680" y="4941168"/>
            <a:ext cx="3605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19"/>
              </a:rPr>
              <a:t>http://fb.ru/misc/i/gallery/18164/576924.jpg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251520" y="4941168"/>
            <a:ext cx="14539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Веточка дуба</a:t>
            </a:r>
            <a:endParaRPr lang="ru-RU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1403648" y="2348880"/>
            <a:ext cx="4879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0"/>
              </a:rPr>
              <a:t>http://fragrancelife.ru/images/assets/plant/Eucalyptus-2.jpg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251520" y="2348880"/>
            <a:ext cx="1090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Эвкалипт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://mypresentation.ru/documents/fe5c27bfa67b4fcaff1b40ff59ec440f/img23.jpg"/>
          <p:cNvPicPr>
            <a:picLocks noChangeAspect="1" noChangeArrowheads="1"/>
          </p:cNvPicPr>
          <p:nvPr/>
        </p:nvPicPr>
        <p:blipFill>
          <a:blip r:embed="rId1" cstate="email">
            <a:lum bright="10000"/>
          </a:blip>
          <a:srcRect/>
          <a:stretch>
            <a:fillRect/>
          </a:stretch>
        </p:blipFill>
        <p:spPr bwMode="auto">
          <a:xfrm>
            <a:off x="-6671" y="980728"/>
            <a:ext cx="9150671" cy="5877272"/>
          </a:xfrm>
          <a:prstGeom prst="rect">
            <a:avLst/>
          </a:prstGeom>
          <a:noFill/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50825" y="188913"/>
            <a:ext cx="4067175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Прочитайте  текст.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23728" y="980728"/>
            <a:ext cx="6768752" cy="1728192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    Деревья – многолетние растения. Например, ель в наших лесах обычно достигает 30–40 м в высоту и живет 300–500 лет…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Рисунок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69599" y="4004369"/>
            <a:ext cx="1874401" cy="2853631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812360" y="260648"/>
            <a:ext cx="104241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://www.astrasad.ru/img/work/nomencl/3149.jpg"/>
          <p:cNvPicPr>
            <a:picLocks noChangeAspect="1" noChangeArrowheads="1"/>
          </p:cNvPicPr>
          <p:nvPr/>
        </p:nvPicPr>
        <p:blipFill>
          <a:blip r:embed="rId3" cstate="email"/>
          <a:srcRect b="6464"/>
          <a:stretch>
            <a:fillRect/>
          </a:stretch>
        </p:blipFill>
        <p:spPr bwMode="auto">
          <a:xfrm>
            <a:off x="1331640" y="2924944"/>
            <a:ext cx="4032448" cy="3771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nienc.ru/w/ru/images/85/Usa_edcp_relief_location_map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980728"/>
            <a:ext cx="9144000" cy="5877273"/>
          </a:xfrm>
          <a:prstGeom prst="rect">
            <a:avLst/>
          </a:prstGeom>
          <a:noFill/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50825" y="188913"/>
            <a:ext cx="4067175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Прочитайте  текст.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980728"/>
            <a:ext cx="7848872" cy="2736304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… Но есть деревья-гиганты. Так, секвойя вечнозеленая достигает 110–112 м в высоту и живет свыше 3000 лет. Толщина ее ствола такая огромная (6–8 м в диаметре), что обхватить его могут только 20 человек, взявшись за руки. Растет она в горах Калифорнии – в США…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5" descr="Рисунок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69599" y="4004369"/>
            <a:ext cx="1874401" cy="2853631"/>
          </a:xfrm>
          <a:prstGeom prst="rect">
            <a:avLst/>
          </a:prstGeom>
          <a:noFill/>
        </p:spPr>
      </p:pic>
      <p:pic>
        <p:nvPicPr>
          <p:cNvPr id="8" name="Picture 4" descr="http://c-c-o.ru/wp-content/uploads/Sequoia_sempervirens_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3933056"/>
            <a:ext cx="3978290" cy="2632302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812360" y="260648"/>
            <a:ext cx="104241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4067175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Прочитайте  текст.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2" descr="https://geographyofrussia.com/wp-content/uploads/2011/11/australia-1024x801.jpg"/>
          <p:cNvPicPr>
            <a:picLocks noChangeAspect="1" noChangeArrowheads="1"/>
          </p:cNvPicPr>
          <p:nvPr/>
        </p:nvPicPr>
        <p:blipFill>
          <a:blip r:embed="rId1" cstate="email">
            <a:lum bright="37000" contrast="-2000"/>
          </a:blip>
          <a:srcRect/>
          <a:stretch>
            <a:fillRect/>
          </a:stretch>
        </p:blipFill>
        <p:spPr bwMode="auto">
          <a:xfrm>
            <a:off x="971600" y="1000037"/>
            <a:ext cx="7488832" cy="5857963"/>
          </a:xfrm>
          <a:prstGeom prst="rect">
            <a:avLst/>
          </a:prstGeom>
          <a:noFill/>
        </p:spPr>
      </p:pic>
      <p:pic>
        <p:nvPicPr>
          <p:cNvPr id="6" name="Picture 5" descr="Рисунок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69599" y="4004369"/>
            <a:ext cx="1874401" cy="2853631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1115616" y="980728"/>
            <a:ext cx="7848872" cy="2376264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… В Австралии многие эвкалипты вырастают до 120 м. Самое высокое дерево (до 150 м высотой и 6 м в диаметре) на земном шаре – эвкалипт царственный. Он обитает в горных районах юго-восточной части Австралии и в Тасмании…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812360" y="260648"/>
            <a:ext cx="104241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6" descr="http://vanda-floristic.com/d/691488/d/936095406_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3429000"/>
            <a:ext cx="5191734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tehnari.ru/attachments/f161/187244d1401546097-map_01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259632" y="0"/>
            <a:ext cx="6857999" cy="6858000"/>
          </a:xfrm>
          <a:prstGeom prst="rect">
            <a:avLst/>
          </a:prstGeom>
          <a:noFill/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4067175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Прочитайте  текст.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5" descr="Рисунок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69599" y="4004369"/>
            <a:ext cx="1874401" cy="2853631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1115616" y="980728"/>
            <a:ext cx="7848872" cy="2016224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… Самое долгоживущее растение – сосна остистая, обитающая в юго-западных штатах США. Как полагают ученые, возраст некоторых ныне живущих деревьев –   4900–6000 лет…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812360" y="260648"/>
            <a:ext cx="104241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8" descr="http://www.forestinvest.ru/articles/foto-v-stati/Pinus%20aristata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3728" y="3068960"/>
            <a:ext cx="3240360" cy="3645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4067175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Прочитайте  текст.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980728"/>
            <a:ext cx="7848872" cy="2232248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… Каждое такое дерево, как и леса, образованные секвойей или эвкалиптами, – уникальное явление природы, потому они охраняются как всеобщее достояние. Среди наших деревьев долго могут жить дуб (до 1500 лет), платан (до 2000 лет)». 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5" descr="Рисунок15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269599" y="4004369"/>
            <a:ext cx="1874401" cy="2853631"/>
          </a:xfrm>
          <a:prstGeom prst="rect">
            <a:avLst/>
          </a:prstGeom>
          <a:noFill/>
        </p:spPr>
      </p:pic>
      <p:pic>
        <p:nvPicPr>
          <p:cNvPr id="7" name="Picture 2" descr="http://www.astrasad.ru/img/work/nomencl/3149.jpg"/>
          <p:cNvPicPr>
            <a:picLocks noChangeAspect="1" noChangeArrowheads="1"/>
          </p:cNvPicPr>
          <p:nvPr/>
        </p:nvPicPr>
        <p:blipFill>
          <a:blip r:embed="rId2" cstate="email"/>
          <a:srcRect b="6464"/>
          <a:stretch>
            <a:fillRect/>
          </a:stretch>
        </p:blipFill>
        <p:spPr bwMode="auto">
          <a:xfrm>
            <a:off x="539552" y="3356992"/>
            <a:ext cx="3456384" cy="3232972"/>
          </a:xfrm>
          <a:prstGeom prst="rect">
            <a:avLst/>
          </a:prstGeom>
          <a:noFill/>
        </p:spPr>
      </p:pic>
      <p:pic>
        <p:nvPicPr>
          <p:cNvPr id="8" name="Picture 4" descr="http://c-c-o.ru/wp-content/uploads/Sequoia_sempervirens_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022" y="3356992"/>
            <a:ext cx="4848916" cy="3208366"/>
          </a:xfrm>
          <a:prstGeom prst="rect">
            <a:avLst/>
          </a:prstGeom>
          <a:noFill/>
        </p:spPr>
      </p:pic>
      <p:pic>
        <p:nvPicPr>
          <p:cNvPr id="9" name="Picture 6" descr="http://vanda-floristic.com/d/691488/d/936095406_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3356992"/>
            <a:ext cx="5191734" cy="3240360"/>
          </a:xfrm>
          <a:prstGeom prst="rect">
            <a:avLst/>
          </a:prstGeom>
          <a:noFill/>
        </p:spPr>
      </p:pic>
      <p:pic>
        <p:nvPicPr>
          <p:cNvPr id="10" name="Picture 2" descr="http://www.playcast.ru/uploads/2016/03/05/17659236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3356992"/>
            <a:ext cx="3672408" cy="2569305"/>
          </a:xfrm>
          <a:prstGeom prst="rect">
            <a:avLst/>
          </a:prstGeom>
          <a:noFill/>
        </p:spPr>
      </p:pic>
      <p:pic>
        <p:nvPicPr>
          <p:cNvPr id="11" name="Picture 4" descr="http://etsphoto.ru/photocache/99/99b0b042cdb042161c57065ebf542bc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39952" y="3356992"/>
            <a:ext cx="3384376" cy="2538282"/>
          </a:xfrm>
          <a:prstGeom prst="rect">
            <a:avLst/>
          </a:prstGeom>
          <a:noFill/>
        </p:spPr>
      </p:pic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251520" y="6093296"/>
            <a:ext cx="4067175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Выполните задания: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d36efffaaed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2636838"/>
            <a:ext cx="2428875" cy="3960812"/>
          </a:xfrm>
          <a:prstGeom prst="rect">
            <a:avLst/>
          </a:prstGeom>
          <a:noFill/>
        </p:spPr>
      </p:pic>
      <p:pic>
        <p:nvPicPr>
          <p:cNvPr id="5" name="Picture 5" descr="Рисунок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18263" y="2420938"/>
            <a:ext cx="2725737" cy="4149725"/>
          </a:xfrm>
          <a:prstGeom prst="rect">
            <a:avLst/>
          </a:prstGeom>
          <a:noFill/>
        </p:spPr>
      </p:pic>
      <p:pic>
        <p:nvPicPr>
          <p:cNvPr id="11" name="Picture 10" descr="http://konda-edu.ru/attachments/Image/395771.jpg?template=generic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5619" y="0"/>
            <a:ext cx="1618381" cy="1097208"/>
          </a:xfrm>
          <a:prstGeom prst="rect">
            <a:avLst/>
          </a:prstGeom>
          <a:noFill/>
        </p:spPr>
      </p:pic>
      <p:sp>
        <p:nvSpPr>
          <p:cNvPr id="12" name="Управляющая кнопка: настраиваемая 11">
            <a:hlinkClick r:id="rId4" action="ppaction://hlinksldjump" highlightClick="1"/>
          </p:cNvPr>
          <p:cNvSpPr/>
          <p:nvPr/>
        </p:nvSpPr>
        <p:spPr>
          <a:xfrm>
            <a:off x="2411760" y="548680"/>
            <a:ext cx="4320480" cy="576064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Задание №1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5" action="ppaction://hlinksldjump" highlightClick="1"/>
          </p:cNvPr>
          <p:cNvSpPr/>
          <p:nvPr/>
        </p:nvSpPr>
        <p:spPr>
          <a:xfrm>
            <a:off x="2411760" y="1268760"/>
            <a:ext cx="4320480" cy="576064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Задание №2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4" name="Управляющая кнопка: настраиваемая 13">
            <a:hlinkClick r:id="rId6" action="ppaction://hlinksldjump" highlightClick="1"/>
          </p:cNvPr>
          <p:cNvSpPr/>
          <p:nvPr/>
        </p:nvSpPr>
        <p:spPr>
          <a:xfrm>
            <a:off x="2411760" y="1988840"/>
            <a:ext cx="4320480" cy="576064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Задание №3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Управляющая кнопка: настраиваемая 7">
            <a:hlinkClick r:id="rId7" action="ppaction://hlinksldjump" highlightClick="1"/>
          </p:cNvPr>
          <p:cNvSpPr/>
          <p:nvPr/>
        </p:nvSpPr>
        <p:spPr>
          <a:xfrm>
            <a:off x="2411760" y="2708920"/>
            <a:ext cx="4320480" cy="576064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Задание №4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5" name="Управляющая кнопка: настраиваемая 14">
            <a:hlinkClick r:id="rId8" action="ppaction://hlinksldjump" highlightClick="1"/>
          </p:cNvPr>
          <p:cNvSpPr/>
          <p:nvPr/>
        </p:nvSpPr>
        <p:spPr>
          <a:xfrm>
            <a:off x="2411760" y="3429000"/>
            <a:ext cx="4320480" cy="576064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Задание №5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5" action="ppaction://hlinksldjump" highlightClick="1"/>
          </p:cNvPr>
          <p:cNvSpPr/>
          <p:nvPr/>
        </p:nvSpPr>
        <p:spPr>
          <a:xfrm>
            <a:off x="2411760" y="4149080"/>
            <a:ext cx="4320480" cy="576064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Задание №6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d36efffaaed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905374"/>
            <a:ext cx="1810629" cy="2952626"/>
          </a:xfrm>
          <a:prstGeom prst="rect">
            <a:avLst/>
          </a:prstGeom>
          <a:noFill/>
        </p:spPr>
      </p:pic>
      <p:pic>
        <p:nvPicPr>
          <p:cNvPr id="23" name="Picture 2" descr="http://www.astrasad.ru/img/work/nomencl/314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2996952"/>
            <a:ext cx="2597552" cy="3861048"/>
          </a:xfrm>
          <a:prstGeom prst="rect">
            <a:avLst/>
          </a:prstGeom>
          <a:noFill/>
        </p:spPr>
      </p:pic>
      <p:sp>
        <p:nvSpPr>
          <p:cNvPr id="4" name="Управляющая кнопка: настраиваемая 3">
            <a:hlinkClick r:id="rId3" action="ppaction://hlinksldjump" highlightClick="1"/>
          </p:cNvPr>
          <p:cNvSpPr/>
          <p:nvPr/>
        </p:nvSpPr>
        <p:spPr>
          <a:xfrm>
            <a:off x="6948264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№1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5616" y="908720"/>
            <a:ext cx="7776864" cy="1152128"/>
          </a:xfrm>
          <a:prstGeom prst="roundRect">
            <a:avLst/>
          </a:prstGeom>
          <a:solidFill>
            <a:schemeClr val="bg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0099"/>
                </a:solidFill>
                <a:latin typeface="Georgia" panose="02040502050405020303" pitchFamily="18" charset="0"/>
              </a:rPr>
              <a:t>Расположите деревья, упомянутые в тексте, в порядке увеличения продолжительности их жизни.</a:t>
            </a:r>
            <a:endParaRPr lang="ru-RU" sz="2400" b="1" i="1" dirty="0" smtClean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pic>
        <p:nvPicPr>
          <p:cNvPr id="24" name="Picture 4" descr="http://c-c-o.ru/wp-content/uploads/Sequoia_sempervirens_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3" y="2996952"/>
            <a:ext cx="2636813" cy="3861048"/>
          </a:xfrm>
          <a:prstGeom prst="rect">
            <a:avLst/>
          </a:prstGeom>
          <a:noFill/>
        </p:spPr>
      </p:pic>
      <p:pic>
        <p:nvPicPr>
          <p:cNvPr id="25" name="Picture 8" descr="http://www.forestinvest.ru/articles/foto-v-stati/Pinus%20aristata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504" y="2996952"/>
            <a:ext cx="2664296" cy="3861048"/>
          </a:xfrm>
          <a:prstGeom prst="rect">
            <a:avLst/>
          </a:prstGeom>
          <a:noFill/>
        </p:spPr>
      </p:pic>
      <p:pic>
        <p:nvPicPr>
          <p:cNvPr id="26" name="Picture 2" descr="http://www.playcast.ru/uploads/2016/03/05/17659236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503" y="2924944"/>
            <a:ext cx="2664297" cy="3933056"/>
          </a:xfrm>
          <a:prstGeom prst="rect">
            <a:avLst/>
          </a:prstGeom>
          <a:noFill/>
        </p:spPr>
      </p:pic>
      <p:pic>
        <p:nvPicPr>
          <p:cNvPr id="27" name="Picture 4" descr="http://etsphoto.ru/photocache/99/99b0b042cdb042161c57065ebf542bc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503" y="2924944"/>
            <a:ext cx="2664297" cy="3933056"/>
          </a:xfrm>
          <a:prstGeom prst="rect">
            <a:avLst/>
          </a:prstGeom>
          <a:noFill/>
        </p:spPr>
      </p:pic>
      <p:grpSp>
        <p:nvGrpSpPr>
          <p:cNvPr id="18" name="Группа 17"/>
          <p:cNvGrpSpPr/>
          <p:nvPr/>
        </p:nvGrpSpPr>
        <p:grpSpPr>
          <a:xfrm>
            <a:off x="2411760" y="2420888"/>
            <a:ext cx="6048672" cy="576064"/>
            <a:chOff x="2411760" y="2420888"/>
            <a:chExt cx="6048672" cy="57606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411760" y="2420888"/>
              <a:ext cx="288032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800000"/>
                  </a:solidFill>
                  <a:latin typeface="Georgia" panose="02040502050405020303" pitchFamily="18" charset="0"/>
                </a:rPr>
                <a:t>Ель</a:t>
              </a:r>
              <a:endParaRPr lang="ru-RU" sz="2400" b="1" dirty="0">
                <a:solidFill>
                  <a:srgbClr val="8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5292080" y="2420888"/>
              <a:ext cx="3168352" cy="576064"/>
            </a:xfrm>
            <a:prstGeom prst="roundRect">
              <a:avLst/>
            </a:prstGeom>
            <a:solidFill>
              <a:srgbClr val="C4E59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6600"/>
                  </a:solidFill>
                  <a:latin typeface="Georgia" panose="02040502050405020303" pitchFamily="18" charset="0"/>
                </a:rPr>
                <a:t>300 – 500 лет</a:t>
              </a:r>
              <a:endParaRPr lang="ru-RU" sz="2400" b="1" dirty="0">
                <a:solidFill>
                  <a:srgbClr val="006600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411760" y="3068960"/>
            <a:ext cx="6048672" cy="576064"/>
            <a:chOff x="2411760" y="3068960"/>
            <a:chExt cx="6048672" cy="576064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411760" y="3068960"/>
              <a:ext cx="288032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800000"/>
                  </a:solidFill>
                  <a:latin typeface="Georgia" panose="02040502050405020303" pitchFamily="18" charset="0"/>
                </a:rPr>
                <a:t>Секвойя</a:t>
              </a:r>
              <a:endParaRPr lang="ru-RU" sz="2400" b="1" dirty="0">
                <a:solidFill>
                  <a:srgbClr val="8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5292080" y="3068960"/>
              <a:ext cx="3168352" cy="576064"/>
            </a:xfrm>
            <a:prstGeom prst="roundRect">
              <a:avLst/>
            </a:prstGeom>
            <a:solidFill>
              <a:srgbClr val="C4E59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6600"/>
                  </a:solidFill>
                  <a:latin typeface="Georgia" panose="02040502050405020303" pitchFamily="18" charset="0"/>
                </a:rPr>
                <a:t>Свыше 3000 лет</a:t>
              </a:r>
              <a:endParaRPr lang="ru-RU" sz="2400" b="1" dirty="0">
                <a:solidFill>
                  <a:srgbClr val="006600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411760" y="3717032"/>
            <a:ext cx="6048672" cy="576064"/>
            <a:chOff x="2411760" y="3717032"/>
            <a:chExt cx="6048672" cy="57606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411760" y="3717032"/>
              <a:ext cx="288032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800000"/>
                  </a:solidFill>
                  <a:latin typeface="Georgia" panose="02040502050405020303" pitchFamily="18" charset="0"/>
                </a:rPr>
                <a:t>Сосна остистая</a:t>
              </a:r>
              <a:endParaRPr lang="ru-RU" sz="2400" b="1" dirty="0">
                <a:solidFill>
                  <a:srgbClr val="8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5292080" y="3717032"/>
              <a:ext cx="3168352" cy="576064"/>
            </a:xfrm>
            <a:prstGeom prst="roundRect">
              <a:avLst/>
            </a:prstGeom>
            <a:solidFill>
              <a:srgbClr val="C4E59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6600"/>
                  </a:solidFill>
                  <a:latin typeface="Georgia" panose="02040502050405020303" pitchFamily="18" charset="0"/>
                </a:rPr>
                <a:t>4900 – 6000 лет</a:t>
              </a:r>
              <a:endParaRPr lang="ru-RU" sz="2400" b="1" dirty="0">
                <a:solidFill>
                  <a:srgbClr val="006600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411760" y="4365104"/>
            <a:ext cx="6048672" cy="576064"/>
            <a:chOff x="2411760" y="4365104"/>
            <a:chExt cx="6048672" cy="576064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411760" y="4365104"/>
              <a:ext cx="288032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800000"/>
                  </a:solidFill>
                  <a:latin typeface="Georgia" panose="02040502050405020303" pitchFamily="18" charset="0"/>
                </a:rPr>
                <a:t>Дуб</a:t>
              </a:r>
              <a:endParaRPr lang="ru-RU" sz="2400" b="1" dirty="0">
                <a:solidFill>
                  <a:srgbClr val="8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5292080" y="4365104"/>
              <a:ext cx="3168352" cy="576064"/>
            </a:xfrm>
            <a:prstGeom prst="roundRect">
              <a:avLst/>
            </a:prstGeom>
            <a:solidFill>
              <a:srgbClr val="C4E59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6600"/>
                  </a:solidFill>
                  <a:latin typeface="Georgia" panose="02040502050405020303" pitchFamily="18" charset="0"/>
                </a:rPr>
                <a:t>До 1500 лет</a:t>
              </a:r>
              <a:endParaRPr lang="ru-RU" sz="2400" b="1" dirty="0">
                <a:solidFill>
                  <a:srgbClr val="006600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411760" y="5013176"/>
            <a:ext cx="6048672" cy="576064"/>
            <a:chOff x="2411760" y="5013176"/>
            <a:chExt cx="6048672" cy="576064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411760" y="5013176"/>
              <a:ext cx="288032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800000"/>
                  </a:solidFill>
                  <a:latin typeface="Georgia" panose="02040502050405020303" pitchFamily="18" charset="0"/>
                </a:rPr>
                <a:t>Платан</a:t>
              </a:r>
              <a:endParaRPr lang="ru-RU" sz="2400" b="1" dirty="0">
                <a:solidFill>
                  <a:srgbClr val="8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5292080" y="5013176"/>
              <a:ext cx="3168352" cy="576064"/>
            </a:xfrm>
            <a:prstGeom prst="roundRect">
              <a:avLst/>
            </a:prstGeom>
            <a:solidFill>
              <a:srgbClr val="C4E59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6600"/>
                  </a:solidFill>
                  <a:latin typeface="Georgia" panose="02040502050405020303" pitchFamily="18" charset="0"/>
                </a:rPr>
                <a:t>До 2000 лет</a:t>
              </a:r>
              <a:endParaRPr lang="ru-RU" sz="2400" b="1" dirty="0">
                <a:solidFill>
                  <a:srgbClr val="006600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28" name="Управляющая кнопка: назад 27">
            <a:hlinkClick r:id="rId8" action="ppaction://hlinksldjump" highlightClick="1"/>
          </p:cNvPr>
          <p:cNvSpPr/>
          <p:nvPr/>
        </p:nvSpPr>
        <p:spPr>
          <a:xfrm>
            <a:off x="6156176" y="6309320"/>
            <a:ext cx="648072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8912 " pathEditMode="relative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8912 " pathEditMode="relative" ptsTypes="A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8912 " pathEditMode="relative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8912 " pathEditMode="relative" ptsTypes="AA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://www.tehnari.ru/attachments/f161/187244d1401546097-map_01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259632" y="0"/>
            <a:ext cx="6857999" cy="6858000"/>
          </a:xfrm>
          <a:prstGeom prst="rect">
            <a:avLst/>
          </a:prstGeom>
          <a:noFill/>
        </p:spPr>
      </p:pic>
      <p:pic>
        <p:nvPicPr>
          <p:cNvPr id="19" name="Picture 2" descr="http://unienc.ru/w/ru/images/85/Usa_edcp_relief_location_map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12776"/>
            <a:ext cx="9144000" cy="5877273"/>
          </a:xfrm>
          <a:prstGeom prst="rect">
            <a:avLst/>
          </a:prstGeom>
          <a:noFill/>
        </p:spPr>
      </p:pic>
      <p:pic>
        <p:nvPicPr>
          <p:cNvPr id="21" name="Picture 2" descr="https://geographyofrussia.com/wp-content/uploads/2011/11/australia-1024x801.jpg"/>
          <p:cNvPicPr>
            <a:picLocks noChangeAspect="1" noChangeArrowheads="1"/>
          </p:cNvPicPr>
          <p:nvPr/>
        </p:nvPicPr>
        <p:blipFill>
          <a:blip r:embed="rId3" cstate="email">
            <a:lum bright="37000" contrast="-2000"/>
          </a:blip>
          <a:srcRect/>
          <a:stretch>
            <a:fillRect/>
          </a:stretch>
        </p:blipFill>
        <p:spPr bwMode="auto">
          <a:xfrm>
            <a:off x="899592" y="1484784"/>
            <a:ext cx="7488832" cy="5857963"/>
          </a:xfrm>
          <a:prstGeom prst="rect">
            <a:avLst/>
          </a:prstGeom>
          <a:noFill/>
        </p:spPr>
      </p:pic>
      <p:pic>
        <p:nvPicPr>
          <p:cNvPr id="29" name="Picture 2" descr="http://mypresentation.ru/documents/fe5c27bfa67b4fcaff1b40ff59ec440f/img23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0" y="1484784"/>
            <a:ext cx="9150671" cy="5877272"/>
          </a:xfrm>
          <a:prstGeom prst="rect">
            <a:avLst/>
          </a:prstGeom>
          <a:noFill/>
        </p:spPr>
      </p:pic>
      <p:pic>
        <p:nvPicPr>
          <p:cNvPr id="6" name="Picture 4" descr="dd36efffaaed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905374"/>
            <a:ext cx="1810629" cy="2952626"/>
          </a:xfrm>
          <a:prstGeom prst="rect">
            <a:avLst/>
          </a:prstGeom>
          <a:noFill/>
        </p:spPr>
      </p:pic>
      <p:sp>
        <p:nvSpPr>
          <p:cNvPr id="4" name="Управляющая кнопка: настраиваемая 3">
            <a:hlinkClick r:id="rId6" action="ppaction://hlinksldjump" highlightClick="1"/>
          </p:cNvPr>
          <p:cNvSpPr/>
          <p:nvPr/>
        </p:nvSpPr>
        <p:spPr>
          <a:xfrm>
            <a:off x="6948264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№2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760" y="1844824"/>
            <a:ext cx="288032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Сосна остистая</a:t>
            </a:r>
            <a:endParaRPr lang="ru-RU" sz="2400" b="1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92080" y="1844824"/>
            <a:ext cx="3168352" cy="792088"/>
          </a:xfrm>
          <a:prstGeom prst="roundRect">
            <a:avLst/>
          </a:prstGeom>
          <a:solidFill>
            <a:srgbClr val="C4E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Австралия и Тасмания</a:t>
            </a:r>
            <a:endParaRPr lang="ru-RU" sz="2400" b="1" dirty="0"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11760" y="2996952"/>
            <a:ext cx="288032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Секвойя вечнозелёная</a:t>
            </a:r>
            <a:endParaRPr lang="ru-RU" sz="2400" b="1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92080" y="2996952"/>
            <a:ext cx="3168352" cy="792088"/>
          </a:xfrm>
          <a:prstGeom prst="roundRect">
            <a:avLst/>
          </a:prstGeom>
          <a:solidFill>
            <a:srgbClr val="C4E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Россия</a:t>
            </a:r>
            <a:endParaRPr lang="ru-RU" sz="2400" b="1" dirty="0"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28" name="Управляющая кнопка: назад 27">
            <a:hlinkClick r:id="rId7" action="ppaction://hlinksldjump" highlightClick="1"/>
          </p:cNvPr>
          <p:cNvSpPr/>
          <p:nvPr/>
        </p:nvSpPr>
        <p:spPr>
          <a:xfrm>
            <a:off x="6156176" y="6309320"/>
            <a:ext cx="648072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11760" y="4149080"/>
            <a:ext cx="288032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Эвкалипт царственный</a:t>
            </a:r>
            <a:endParaRPr lang="ru-RU" sz="2400" b="1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292080" y="4149080"/>
            <a:ext cx="3168352" cy="792088"/>
          </a:xfrm>
          <a:prstGeom prst="roundRect">
            <a:avLst/>
          </a:prstGeom>
          <a:solidFill>
            <a:srgbClr val="C4E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Калифорния, США</a:t>
            </a:r>
            <a:endParaRPr lang="ru-RU" sz="2400" b="1" dirty="0"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411760" y="5301208"/>
            <a:ext cx="288032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Ель</a:t>
            </a:r>
            <a:endParaRPr lang="ru-RU" sz="2400" b="1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292080" y="5301208"/>
            <a:ext cx="3168352" cy="792088"/>
          </a:xfrm>
          <a:prstGeom prst="roundRect">
            <a:avLst/>
          </a:prstGeom>
          <a:solidFill>
            <a:srgbClr val="C4E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Юго-западные штаты США</a:t>
            </a:r>
            <a:endParaRPr lang="ru-RU" sz="2400" b="1" dirty="0"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115616" y="908720"/>
            <a:ext cx="7776864" cy="792088"/>
          </a:xfrm>
          <a:prstGeom prst="roundRect">
            <a:avLst/>
          </a:prstGeom>
          <a:solidFill>
            <a:schemeClr val="bg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0099"/>
                </a:solidFill>
                <a:latin typeface="Georgia" panose="02040502050405020303" pitchFamily="18" charset="0"/>
              </a:rPr>
              <a:t>Установите соответствие между деревом и местом его обитания.</a:t>
            </a:r>
            <a:endParaRPr lang="ru-RU" sz="2400" b="1" i="1" dirty="0" smtClean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5.55556E-6 L -3.61111E-6 -0.50418 " pathEditMode="relative" ptsTypes="AA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L 0.00017 -0.1627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-3.61111E-6 0.33612 " pathEditMode="relative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-3.61111E-6 0.33611 " pathEditMode="relative" ptsTypes="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  <p:bldP spid="23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4595</Words>
  <Application>WPS Presentation</Application>
  <PresentationFormat>Экран (4:3)</PresentationFormat>
  <Paragraphs>316</Paragraphs>
  <Slides>18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Arial</vt:lpstr>
      <vt:lpstr>SimSun</vt:lpstr>
      <vt:lpstr>Wingdings</vt:lpstr>
      <vt:lpstr>Georgia</vt:lpstr>
      <vt:lpstr>Georgia</vt:lpstr>
      <vt:lpstr>Times New Roman</vt:lpstr>
      <vt:lpstr>Times New Roman</vt:lpstr>
      <vt:lpstr>Microsoft YaHei</vt:lpstr>
      <vt:lpstr>Arial Unicode MS</vt:lpstr>
      <vt:lpstr>Оформление по умолчанию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MAMA</dc:creator>
  <cp:lastModifiedBy>Людмила Мороз</cp:lastModifiedBy>
  <cp:revision>282</cp:revision>
  <dcterms:created xsi:type="dcterms:W3CDTF">2009-07-07T05:52:00Z</dcterms:created>
  <dcterms:modified xsi:type="dcterms:W3CDTF">2024-11-02T14:28:19Z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67843D407F054D069D0201783EF9C806_13</vt:lpwstr>
  </property>
  <property fmtid="{D5CDD505-2E9C-101B-9397-08002B2CF9AE}" pid="3" name="KSOProductBuildVer">
    <vt:lpwstr>1049-12.2.0.18607</vt:lpwstr>
  </property>
</Properties>
</file>