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0" r:id="rId3"/>
    <p:sldId id="276" r:id="rId4"/>
    <p:sldId id="302" r:id="rId5"/>
    <p:sldId id="289" r:id="rId6"/>
    <p:sldId id="303" r:id="rId7"/>
    <p:sldId id="291" r:id="rId8"/>
    <p:sldId id="304" r:id="rId9"/>
    <p:sldId id="293" r:id="rId10"/>
    <p:sldId id="305" r:id="rId11"/>
    <p:sldId id="295" r:id="rId12"/>
    <p:sldId id="306" r:id="rId13"/>
    <p:sldId id="297" r:id="rId14"/>
    <p:sldId id="307" r:id="rId15"/>
    <p:sldId id="299" r:id="rId16"/>
    <p:sldId id="308" r:id="rId17"/>
    <p:sldId id="309" r:id="rId18"/>
    <p:sldId id="301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660"/>
  </p:normalViewPr>
  <p:slideViewPr>
    <p:cSldViewPr snapToGrid="0">
      <p:cViewPr varScale="1">
        <p:scale>
          <a:sx n="53" d="100"/>
          <a:sy n="53" d="100"/>
        </p:scale>
        <p:origin x="533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5818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4979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4322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4640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7265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1476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01085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9348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2200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1167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6227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162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9913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9736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5325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18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45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>
                <a:latin typeface="Corbel" panose="020B0503020204020204" pitchFamily="34" charset="0"/>
              </a:rPr>
              <a:t>Какой цвет преобладает на </a:t>
            </a:r>
            <a:r>
              <a:rPr lang="ru-RU" sz="8000" b="1" dirty="0" smtClean="0">
                <a:latin typeface="Corbel" panose="020B0503020204020204" pitchFamily="34" charset="0"/>
              </a:rPr>
              <a:t>постерах,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посвящённых </a:t>
            </a:r>
            <a:r>
              <a:rPr lang="ru-RU" sz="8000" b="1" dirty="0">
                <a:latin typeface="Corbel" panose="020B0503020204020204" pitchFamily="34" charset="0"/>
              </a:rPr>
              <a:t>чистой энергии? 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1. Зелёный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2</a:t>
            </a:r>
            <a:r>
              <a:rPr lang="ru-RU" sz="8000" dirty="0">
                <a:latin typeface="Corbel" panose="020B0503020204020204" pitchFamily="34" charset="0"/>
              </a:rPr>
              <a:t>. </a:t>
            </a:r>
            <a:r>
              <a:rPr lang="ru-RU" sz="8000" dirty="0" smtClean="0">
                <a:latin typeface="Corbel" panose="020B0503020204020204" pitchFamily="34" charset="0"/>
              </a:rPr>
              <a:t>Голубой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3</a:t>
            </a:r>
            <a:r>
              <a:rPr lang="ru-RU" sz="8000" dirty="0">
                <a:latin typeface="Corbel" panose="020B0503020204020204" pitchFamily="34" charset="0"/>
              </a:rPr>
              <a:t>. </a:t>
            </a:r>
            <a:r>
              <a:rPr lang="ru-RU" sz="8000" dirty="0" smtClean="0">
                <a:latin typeface="Corbel" panose="020B0503020204020204" pitchFamily="34" charset="0"/>
              </a:rPr>
              <a:t>Красный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4</a:t>
            </a:r>
            <a:r>
              <a:rPr lang="ru-RU" sz="8000" dirty="0">
                <a:latin typeface="Corbel" panose="020B0503020204020204" pitchFamily="34" charset="0"/>
              </a:rPr>
              <a:t>. Чёрный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0686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614578" y="2164189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>
                <a:latin typeface="Corbel" panose="020B0503020204020204" pitchFamily="34" charset="0"/>
              </a:rPr>
              <a:t>В 2010 году электрокар проехал </a:t>
            </a:r>
            <a:r>
              <a:rPr lang="ru-RU" sz="8000" b="1" dirty="0" smtClean="0">
                <a:latin typeface="Corbel" panose="020B0503020204020204" pitchFamily="34" charset="0"/>
              </a:rPr>
              <a:t>без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подзарядки</a:t>
            </a:r>
            <a:r>
              <a:rPr lang="ru-RU" sz="8000" b="1" dirty="0">
                <a:latin typeface="Corbel" panose="020B0503020204020204" pitchFamily="34" charset="0"/>
              </a:rPr>
              <a:t>:    </a:t>
            </a:r>
            <a:r>
              <a:rPr lang="ru-RU" sz="8000" dirty="0">
                <a:latin typeface="Corbel" panose="020B0503020204020204" pitchFamily="34" charset="0"/>
              </a:rPr>
              <a:t>                 </a:t>
            </a:r>
          </a:p>
          <a:p>
            <a:r>
              <a:rPr lang="ru-RU" sz="8000" dirty="0" smtClean="0">
                <a:latin typeface="Corbel" panose="020B0503020204020204" pitchFamily="34" charset="0"/>
              </a:rPr>
              <a:t>1</a:t>
            </a:r>
            <a:r>
              <a:rPr lang="ru-RU" sz="8000" dirty="0">
                <a:latin typeface="Corbel" panose="020B0503020204020204" pitchFamily="34" charset="0"/>
              </a:rPr>
              <a:t>. 57 км</a:t>
            </a:r>
          </a:p>
          <a:p>
            <a:r>
              <a:rPr lang="ru-RU" sz="8000" dirty="0" smtClean="0">
                <a:latin typeface="Corbel" panose="020B0503020204020204" pitchFamily="34" charset="0"/>
              </a:rPr>
              <a:t>2</a:t>
            </a:r>
            <a:r>
              <a:rPr lang="ru-RU" sz="8000" dirty="0">
                <a:latin typeface="Corbel" panose="020B0503020204020204" pitchFamily="34" charset="0"/>
              </a:rPr>
              <a:t>. 142 км</a:t>
            </a:r>
          </a:p>
          <a:p>
            <a:r>
              <a:rPr lang="ru-RU" sz="8000" dirty="0" smtClean="0">
                <a:latin typeface="Corbel" panose="020B0503020204020204" pitchFamily="34" charset="0"/>
              </a:rPr>
              <a:t>3</a:t>
            </a:r>
            <a:r>
              <a:rPr lang="ru-RU" sz="8000" dirty="0">
                <a:latin typeface="Corbel" panose="020B0503020204020204" pitchFamily="34" charset="0"/>
              </a:rPr>
              <a:t>. 311 км</a:t>
            </a:r>
          </a:p>
          <a:p>
            <a:r>
              <a:rPr lang="ru-RU" sz="8000" dirty="0" smtClean="0">
                <a:latin typeface="Corbel" panose="020B0503020204020204" pitchFamily="34" charset="0"/>
              </a:rPr>
              <a:t>4</a:t>
            </a:r>
            <a:r>
              <a:rPr lang="ru-RU" sz="8000" dirty="0">
                <a:latin typeface="Corbel" panose="020B0503020204020204" pitchFamily="34" charset="0"/>
              </a:rPr>
              <a:t>. 1003 км</a:t>
            </a:r>
          </a:p>
          <a:p>
            <a:r>
              <a:rPr lang="ru-RU" sz="8000" dirty="0">
                <a:latin typeface="Corbel" panose="020B0503020204020204" pitchFamily="34" charset="0"/>
              </a:rPr>
              <a:t/>
            </a:r>
            <a:br>
              <a:rPr lang="ru-RU" sz="8000" dirty="0">
                <a:latin typeface="Corbel" panose="020B0503020204020204" pitchFamily="34" charset="0"/>
              </a:rPr>
            </a:br>
            <a:endParaRPr lang="ru-RU" sz="8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5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532175" y="2174719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>
                <a:latin typeface="Corbel" panose="020B0503020204020204" pitchFamily="34" charset="0"/>
              </a:rPr>
              <a:t>В 2010 году электрокар проехал </a:t>
            </a:r>
            <a:r>
              <a:rPr lang="ru-RU" sz="8000" b="1" dirty="0" smtClean="0">
                <a:latin typeface="Corbel" panose="020B0503020204020204" pitchFamily="34" charset="0"/>
              </a:rPr>
              <a:t>без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подзарядки</a:t>
            </a:r>
            <a:r>
              <a:rPr lang="ru-RU" sz="8000" b="1" dirty="0">
                <a:latin typeface="Corbel" panose="020B0503020204020204" pitchFamily="34" charset="0"/>
              </a:rPr>
              <a:t>:    </a:t>
            </a:r>
            <a:r>
              <a:rPr lang="ru-RU" sz="8000" dirty="0">
                <a:latin typeface="Corbel" panose="020B0503020204020204" pitchFamily="34" charset="0"/>
              </a:rPr>
              <a:t>                 </a:t>
            </a:r>
          </a:p>
          <a:p>
            <a:r>
              <a:rPr lang="ru-RU" sz="8000" dirty="0" smtClean="0">
                <a:latin typeface="Corbel" panose="020B0503020204020204" pitchFamily="34" charset="0"/>
              </a:rPr>
              <a:t>1</a:t>
            </a:r>
            <a:r>
              <a:rPr lang="ru-RU" sz="8000" dirty="0">
                <a:latin typeface="Corbel" panose="020B0503020204020204" pitchFamily="34" charset="0"/>
              </a:rPr>
              <a:t>. 57 км</a:t>
            </a:r>
          </a:p>
          <a:p>
            <a:r>
              <a:rPr lang="ru-RU" sz="8000" dirty="0" smtClean="0">
                <a:latin typeface="Corbel" panose="020B0503020204020204" pitchFamily="34" charset="0"/>
              </a:rPr>
              <a:t>2</a:t>
            </a:r>
            <a:r>
              <a:rPr lang="ru-RU" sz="8000" dirty="0">
                <a:latin typeface="Corbel" panose="020B0503020204020204" pitchFamily="34" charset="0"/>
              </a:rPr>
              <a:t>. 142 км</a:t>
            </a:r>
          </a:p>
          <a:p>
            <a:r>
              <a:rPr lang="ru-RU" sz="8000" dirty="0" smtClean="0">
                <a:latin typeface="Corbel" panose="020B0503020204020204" pitchFamily="34" charset="0"/>
              </a:rPr>
              <a:t>3</a:t>
            </a:r>
            <a:r>
              <a:rPr lang="ru-RU" sz="8000" dirty="0">
                <a:latin typeface="Corbel" panose="020B0503020204020204" pitchFamily="34" charset="0"/>
              </a:rPr>
              <a:t>. 311 км</a:t>
            </a:r>
          </a:p>
          <a:p>
            <a:r>
              <a:rPr lang="ru-RU" sz="8000" dirty="0" smtClean="0">
                <a:latin typeface="Corbel" panose="020B0503020204020204" pitchFamily="34" charset="0"/>
              </a:rPr>
              <a:t>4</a:t>
            </a:r>
            <a:r>
              <a:rPr lang="ru-RU" sz="8000" dirty="0">
                <a:latin typeface="Corbel" panose="020B0503020204020204" pitchFamily="34" charset="0"/>
              </a:rPr>
              <a:t>. 1003 км</a:t>
            </a:r>
          </a:p>
          <a:p>
            <a:r>
              <a:rPr lang="ru-RU" sz="8000" dirty="0">
                <a:latin typeface="Corbel" panose="020B0503020204020204" pitchFamily="34" charset="0"/>
              </a:rPr>
              <a:t/>
            </a:r>
            <a:br>
              <a:rPr lang="ru-RU" sz="8000" dirty="0">
                <a:latin typeface="Corbel" panose="020B0503020204020204" pitchFamily="34" charset="0"/>
              </a:rPr>
            </a:br>
            <a:endParaRPr lang="ru-RU" sz="8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9043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dirty="0" smtClean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Хорасан – область в Восточной части Ирана, где в </a:t>
            </a:r>
            <a:r>
              <a:rPr lang="ru-RU" sz="6000" dirty="0" smtClean="0">
                <a:latin typeface="Corbel" panose="020B0503020204020204" pitchFamily="34" charset="0"/>
              </a:rPr>
              <a:t>2017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году </a:t>
            </a:r>
            <a:r>
              <a:rPr lang="ru-RU" sz="6000" dirty="0">
                <a:latin typeface="Corbel" panose="020B0503020204020204" pitchFamily="34" charset="0"/>
              </a:rPr>
              <a:t>разместили установки для добычи чистой </a:t>
            </a:r>
            <a:r>
              <a:rPr lang="ru-RU" sz="6000" dirty="0" smtClean="0">
                <a:latin typeface="Corbel" panose="020B0503020204020204" pitchFamily="34" charset="0"/>
              </a:rPr>
              <a:t>энергии.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Интересно</a:t>
            </a:r>
            <a:r>
              <a:rPr lang="ru-RU" sz="6000" b="1" dirty="0">
                <a:latin typeface="Corbel" panose="020B0503020204020204" pitchFamily="34" charset="0"/>
              </a:rPr>
              <a:t>, что слово «</a:t>
            </a:r>
            <a:r>
              <a:rPr lang="ru-RU" sz="6000" b="1" dirty="0" err="1">
                <a:latin typeface="Corbel" panose="020B0503020204020204" pitchFamily="34" charset="0"/>
              </a:rPr>
              <a:t>хорасан</a:t>
            </a:r>
            <a:r>
              <a:rPr lang="ru-RU" sz="6000" b="1" dirty="0">
                <a:latin typeface="Corbel" panose="020B0503020204020204" pitchFamily="34" charset="0"/>
              </a:rPr>
              <a:t>» переводится с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персидского </a:t>
            </a:r>
            <a:r>
              <a:rPr lang="ru-RU" sz="6000" b="1" dirty="0">
                <a:latin typeface="Corbel" panose="020B0503020204020204" pitchFamily="34" charset="0"/>
              </a:rPr>
              <a:t>как «откуда приходит...»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1. Ветер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2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Вода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3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Солнце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4</a:t>
            </a:r>
            <a:r>
              <a:rPr lang="ru-RU" sz="6000" dirty="0">
                <a:latin typeface="Corbel" panose="020B0503020204020204" pitchFamily="34" charset="0"/>
              </a:rPr>
              <a:t>. Песок 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5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dirty="0" smtClean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Хорасан – область в Восточной части Ирана, где в </a:t>
            </a:r>
            <a:r>
              <a:rPr lang="ru-RU" sz="6000" dirty="0" smtClean="0">
                <a:latin typeface="Corbel" panose="020B0503020204020204" pitchFamily="34" charset="0"/>
              </a:rPr>
              <a:t>2017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году </a:t>
            </a:r>
            <a:r>
              <a:rPr lang="ru-RU" sz="6000" dirty="0">
                <a:latin typeface="Corbel" panose="020B0503020204020204" pitchFamily="34" charset="0"/>
              </a:rPr>
              <a:t>разместили установки для добычи чистой </a:t>
            </a:r>
            <a:r>
              <a:rPr lang="ru-RU" sz="6000" dirty="0" smtClean="0">
                <a:latin typeface="Corbel" panose="020B0503020204020204" pitchFamily="34" charset="0"/>
              </a:rPr>
              <a:t>энергии.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Интересно</a:t>
            </a:r>
            <a:r>
              <a:rPr lang="ru-RU" sz="6000" b="1" dirty="0">
                <a:latin typeface="Corbel" panose="020B0503020204020204" pitchFamily="34" charset="0"/>
              </a:rPr>
              <a:t>, что слово «</a:t>
            </a:r>
            <a:r>
              <a:rPr lang="ru-RU" sz="6000" b="1" dirty="0" err="1">
                <a:latin typeface="Corbel" panose="020B0503020204020204" pitchFamily="34" charset="0"/>
              </a:rPr>
              <a:t>хорасан</a:t>
            </a:r>
            <a:r>
              <a:rPr lang="ru-RU" sz="6000" b="1" dirty="0">
                <a:latin typeface="Corbel" panose="020B0503020204020204" pitchFamily="34" charset="0"/>
              </a:rPr>
              <a:t>» переводится с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персидского </a:t>
            </a:r>
            <a:r>
              <a:rPr lang="ru-RU" sz="6000" b="1" dirty="0">
                <a:latin typeface="Corbel" panose="020B0503020204020204" pitchFamily="34" charset="0"/>
              </a:rPr>
              <a:t>как «откуда приходит...»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1. Ветер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2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Вода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3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Солнце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4</a:t>
            </a:r>
            <a:r>
              <a:rPr lang="ru-RU" sz="6000" dirty="0">
                <a:latin typeface="Corbel" panose="020B0503020204020204" pitchFamily="34" charset="0"/>
              </a:rPr>
              <a:t>. Песок 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5037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>
                <a:latin typeface="Corbel" panose="020B0503020204020204" pitchFamily="34" charset="0"/>
              </a:rPr>
              <a:t>Известная компания, </a:t>
            </a:r>
            <a:r>
              <a:rPr lang="ru-RU" sz="6600" b="1" dirty="0" smtClean="0">
                <a:latin typeface="Corbel" panose="020B0503020204020204" pitchFamily="34" charset="0"/>
              </a:rPr>
              <a:t>производящая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электромобили</a:t>
            </a:r>
            <a:r>
              <a:rPr lang="ru-RU" sz="6600" b="1" dirty="0">
                <a:latin typeface="Corbel" panose="020B0503020204020204" pitchFamily="34" charset="0"/>
              </a:rPr>
              <a:t>, утверждает, что её </a:t>
            </a:r>
            <a:r>
              <a:rPr lang="ru-RU" sz="6600" b="1" dirty="0" smtClean="0">
                <a:latin typeface="Corbel" panose="020B0503020204020204" pitchFamily="34" charset="0"/>
              </a:rPr>
              <a:t>партнёры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разработали </a:t>
            </a:r>
            <a:r>
              <a:rPr lang="ru-RU" sz="6600" b="1" dirty="0">
                <a:latin typeface="Corbel" panose="020B0503020204020204" pitchFamily="34" charset="0"/>
              </a:rPr>
              <a:t>батарею, рассчитанную на </a:t>
            </a:r>
            <a:r>
              <a:rPr lang="ru-RU" sz="6600" b="1" dirty="0" smtClean="0">
                <a:latin typeface="Corbel" panose="020B0503020204020204" pitchFamily="34" charset="0"/>
              </a:rPr>
              <a:t>пробег…</a:t>
            </a:r>
            <a:r>
              <a:rPr lang="ru-RU" sz="6600" dirty="0" smtClean="0">
                <a:latin typeface="Corbel" panose="020B0503020204020204" pitchFamily="34" charset="0"/>
              </a:rPr>
              <a:t> 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1. 100 </a:t>
            </a:r>
            <a:r>
              <a:rPr lang="ru-RU" sz="6600" dirty="0">
                <a:latin typeface="Corbel" panose="020B0503020204020204" pitchFamily="34" charset="0"/>
              </a:rPr>
              <a:t>тысяч км  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2</a:t>
            </a:r>
            <a:r>
              <a:rPr lang="ru-RU" sz="6600" dirty="0">
                <a:latin typeface="Corbel" panose="020B0503020204020204" pitchFamily="34" charset="0"/>
              </a:rPr>
              <a:t>. 500 тысяч </a:t>
            </a:r>
            <a:r>
              <a:rPr lang="ru-RU" sz="6600" dirty="0" smtClean="0">
                <a:latin typeface="Corbel" panose="020B0503020204020204" pitchFamily="34" charset="0"/>
              </a:rPr>
              <a:t>км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3</a:t>
            </a:r>
            <a:r>
              <a:rPr lang="ru-RU" sz="6600" dirty="0">
                <a:latin typeface="Corbel" panose="020B0503020204020204" pitchFamily="34" charset="0"/>
              </a:rPr>
              <a:t>. 1 миллион </a:t>
            </a:r>
            <a:r>
              <a:rPr lang="ru-RU" sz="6600" dirty="0" smtClean="0">
                <a:latin typeface="Corbel" panose="020B0503020204020204" pitchFamily="34" charset="0"/>
              </a:rPr>
              <a:t>км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4</a:t>
            </a:r>
            <a:r>
              <a:rPr lang="ru-RU" sz="6600" dirty="0">
                <a:latin typeface="Corbel" panose="020B0503020204020204" pitchFamily="34" charset="0"/>
              </a:rPr>
              <a:t>. 1,6 миллиона км 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2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>
                <a:latin typeface="Corbel" panose="020B0503020204020204" pitchFamily="34" charset="0"/>
              </a:rPr>
              <a:t>Известная компания, </a:t>
            </a:r>
            <a:r>
              <a:rPr lang="ru-RU" sz="6600" b="1" dirty="0" smtClean="0">
                <a:latin typeface="Corbel" panose="020B0503020204020204" pitchFamily="34" charset="0"/>
              </a:rPr>
              <a:t>производящая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электромобили</a:t>
            </a:r>
            <a:r>
              <a:rPr lang="ru-RU" sz="6600" b="1" dirty="0">
                <a:latin typeface="Corbel" panose="020B0503020204020204" pitchFamily="34" charset="0"/>
              </a:rPr>
              <a:t>, утверждает, что её </a:t>
            </a:r>
            <a:r>
              <a:rPr lang="ru-RU" sz="6600" b="1" dirty="0" smtClean="0">
                <a:latin typeface="Corbel" panose="020B0503020204020204" pitchFamily="34" charset="0"/>
              </a:rPr>
              <a:t>партнёры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разработали </a:t>
            </a:r>
            <a:r>
              <a:rPr lang="ru-RU" sz="6600" b="1" dirty="0">
                <a:latin typeface="Corbel" panose="020B0503020204020204" pitchFamily="34" charset="0"/>
              </a:rPr>
              <a:t>батарею, рассчитанную на </a:t>
            </a:r>
            <a:r>
              <a:rPr lang="ru-RU" sz="6600" b="1" dirty="0" smtClean="0">
                <a:latin typeface="Corbel" panose="020B0503020204020204" pitchFamily="34" charset="0"/>
              </a:rPr>
              <a:t>пробег…</a:t>
            </a:r>
            <a:r>
              <a:rPr lang="ru-RU" sz="6600" dirty="0" smtClean="0">
                <a:latin typeface="Corbel" panose="020B0503020204020204" pitchFamily="34" charset="0"/>
              </a:rPr>
              <a:t> 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1. 100 </a:t>
            </a:r>
            <a:r>
              <a:rPr lang="ru-RU" sz="6600" dirty="0">
                <a:latin typeface="Corbel" panose="020B0503020204020204" pitchFamily="34" charset="0"/>
              </a:rPr>
              <a:t>тысяч км  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2</a:t>
            </a:r>
            <a:r>
              <a:rPr lang="ru-RU" sz="6600" dirty="0">
                <a:latin typeface="Corbel" panose="020B0503020204020204" pitchFamily="34" charset="0"/>
              </a:rPr>
              <a:t>. 500 тысяч </a:t>
            </a:r>
            <a:r>
              <a:rPr lang="ru-RU" sz="6600" dirty="0" smtClean="0">
                <a:latin typeface="Corbel" panose="020B0503020204020204" pitchFamily="34" charset="0"/>
              </a:rPr>
              <a:t>км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3</a:t>
            </a:r>
            <a:r>
              <a:rPr lang="ru-RU" sz="6600" dirty="0">
                <a:latin typeface="Corbel" panose="020B0503020204020204" pitchFamily="34" charset="0"/>
              </a:rPr>
              <a:t>. 1 миллион </a:t>
            </a:r>
            <a:r>
              <a:rPr lang="ru-RU" sz="6600" dirty="0" smtClean="0">
                <a:latin typeface="Corbel" panose="020B0503020204020204" pitchFamily="34" charset="0"/>
              </a:rPr>
              <a:t>км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4</a:t>
            </a:r>
            <a:r>
              <a:rPr lang="ru-RU" sz="6600" dirty="0">
                <a:latin typeface="Corbel" panose="020B0503020204020204" pitchFamily="34" charset="0"/>
              </a:rPr>
              <a:t>. 1,6 миллиона км 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8355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>
                <a:latin typeface="Corbel" panose="020B0503020204020204" pitchFamily="34" charset="0"/>
              </a:rPr>
              <a:t>Известная компания, </a:t>
            </a:r>
            <a:r>
              <a:rPr lang="ru-RU" sz="6600" b="1" dirty="0" smtClean="0">
                <a:latin typeface="Corbel" panose="020B0503020204020204" pitchFamily="34" charset="0"/>
              </a:rPr>
              <a:t>производящая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электромобили</a:t>
            </a:r>
            <a:r>
              <a:rPr lang="ru-RU" sz="6600" b="1" dirty="0">
                <a:latin typeface="Corbel" panose="020B0503020204020204" pitchFamily="34" charset="0"/>
              </a:rPr>
              <a:t>, утверждает, что её </a:t>
            </a:r>
            <a:r>
              <a:rPr lang="ru-RU" sz="6600" b="1" dirty="0" smtClean="0">
                <a:latin typeface="Corbel" panose="020B0503020204020204" pitchFamily="34" charset="0"/>
              </a:rPr>
              <a:t>партнёры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разработали </a:t>
            </a:r>
            <a:r>
              <a:rPr lang="ru-RU" sz="6600" b="1" dirty="0">
                <a:latin typeface="Corbel" panose="020B0503020204020204" pitchFamily="34" charset="0"/>
              </a:rPr>
              <a:t>батарею, рассчитанную на </a:t>
            </a:r>
            <a:r>
              <a:rPr lang="ru-RU" sz="6600" b="1" dirty="0" smtClean="0">
                <a:latin typeface="Corbel" panose="020B0503020204020204" pitchFamily="34" charset="0"/>
              </a:rPr>
              <a:t>пробег…</a:t>
            </a:r>
            <a:r>
              <a:rPr lang="ru-RU" sz="6600" dirty="0" smtClean="0">
                <a:latin typeface="Corbel" panose="020B0503020204020204" pitchFamily="34" charset="0"/>
              </a:rPr>
              <a:t> 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1. 100 </a:t>
            </a:r>
            <a:r>
              <a:rPr lang="ru-RU" sz="6600" dirty="0">
                <a:latin typeface="Corbel" panose="020B0503020204020204" pitchFamily="34" charset="0"/>
              </a:rPr>
              <a:t>тысяч км  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2</a:t>
            </a:r>
            <a:r>
              <a:rPr lang="ru-RU" sz="6600" dirty="0">
                <a:latin typeface="Corbel" panose="020B0503020204020204" pitchFamily="34" charset="0"/>
              </a:rPr>
              <a:t>. 500 тысяч </a:t>
            </a:r>
            <a:r>
              <a:rPr lang="ru-RU" sz="6600" dirty="0" smtClean="0">
                <a:latin typeface="Corbel" panose="020B0503020204020204" pitchFamily="34" charset="0"/>
              </a:rPr>
              <a:t>км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3</a:t>
            </a:r>
            <a:r>
              <a:rPr lang="ru-RU" sz="6600" dirty="0">
                <a:latin typeface="Corbel" panose="020B0503020204020204" pitchFamily="34" charset="0"/>
              </a:rPr>
              <a:t>. 1 миллион </a:t>
            </a:r>
            <a:r>
              <a:rPr lang="ru-RU" sz="6600" dirty="0" smtClean="0">
                <a:latin typeface="Corbel" panose="020B0503020204020204" pitchFamily="34" charset="0"/>
              </a:rPr>
              <a:t>км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4</a:t>
            </a:r>
            <a:r>
              <a:rPr lang="ru-RU" sz="6600" dirty="0">
                <a:latin typeface="Corbel" panose="020B0503020204020204" pitchFamily="34" charset="0"/>
              </a:rPr>
              <a:t>. 1,6 миллиона км 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4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3870555"/>
            <a:ext cx="20138006" cy="356352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7744"/>
            <a:ext cx="20125206" cy="1130579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8233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5256053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4930965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451005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6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i="1" dirty="0">
                <a:latin typeface="Corbel" panose="020B0503020204020204" pitchFamily="34" charset="0"/>
              </a:rPr>
              <a:t>Внимание! В этом вопросе может быть больше </a:t>
            </a:r>
            <a:r>
              <a:rPr lang="ru-RU" sz="5400" i="1" dirty="0" smtClean="0">
                <a:latin typeface="Corbel" panose="020B0503020204020204" pitchFamily="34" charset="0"/>
              </a:rPr>
              <a:t>правильных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вариантов </a:t>
            </a:r>
            <a:r>
              <a:rPr lang="ru-RU" sz="5400" i="1" dirty="0">
                <a:latin typeface="Corbel" panose="020B0503020204020204" pitchFamily="34" charset="0"/>
              </a:rPr>
              <a:t>ответа, или не быть их вовсе. Если </a:t>
            </a:r>
            <a:r>
              <a:rPr lang="ru-RU" sz="5400" i="1" dirty="0" smtClean="0">
                <a:latin typeface="Corbel" panose="020B0503020204020204" pitchFamily="34" charset="0"/>
              </a:rPr>
              <a:t>вариантов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больше </a:t>
            </a:r>
            <a:r>
              <a:rPr lang="ru-RU" sz="5400" i="1" dirty="0">
                <a:latin typeface="Corbel" panose="020B0503020204020204" pitchFamily="34" charset="0"/>
              </a:rPr>
              <a:t>одного, выберите все </a:t>
            </a:r>
            <a:r>
              <a:rPr lang="ru-RU" sz="5400" i="1" dirty="0" smtClean="0">
                <a:latin typeface="Corbel" panose="020B0503020204020204" pitchFamily="34" charset="0"/>
              </a:rPr>
              <a:t>правильные.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endParaRPr lang="ro-MD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Какое </a:t>
            </a:r>
            <a:r>
              <a:rPr lang="ru-RU" sz="5400" b="1" dirty="0">
                <a:latin typeface="Corbel" panose="020B0503020204020204" pitchFamily="34" charset="0"/>
              </a:rPr>
              <a:t>из этих преимуществ относится к </a:t>
            </a:r>
            <a:r>
              <a:rPr lang="ru-RU" sz="5400" b="1" dirty="0" err="1">
                <a:latin typeface="Corbel" panose="020B0503020204020204" pitchFamily="34" charset="0"/>
              </a:rPr>
              <a:t>ветрогенераторам</a:t>
            </a:r>
            <a:r>
              <a:rPr lang="ru-RU" sz="5400" b="1" dirty="0">
                <a:latin typeface="Corbel" panose="020B0503020204020204" pitchFamily="34" charset="0"/>
              </a:rPr>
              <a:t>? 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1. </a:t>
            </a:r>
            <a:r>
              <a:rPr lang="ru-RU" sz="5400" dirty="0" err="1" smtClean="0">
                <a:latin typeface="Corbel" panose="020B0503020204020204" pitchFamily="34" charset="0"/>
              </a:rPr>
              <a:t>Экологичность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2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Бесшумность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3</a:t>
            </a:r>
            <a:r>
              <a:rPr lang="ru-RU" sz="5400" dirty="0">
                <a:latin typeface="Corbel" panose="020B0503020204020204" pitchFamily="34" charset="0"/>
              </a:rPr>
              <a:t>. Неисчерпаемость </a:t>
            </a:r>
            <a:r>
              <a:rPr lang="ru-RU" sz="5400" dirty="0" smtClean="0">
                <a:latin typeface="Corbel" panose="020B0503020204020204" pitchFamily="34" charset="0"/>
              </a:rPr>
              <a:t>ресурса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4</a:t>
            </a:r>
            <a:r>
              <a:rPr lang="ru-RU" sz="5400" dirty="0">
                <a:latin typeface="Corbel" panose="020B0503020204020204" pitchFamily="34" charset="0"/>
              </a:rPr>
              <a:t>. Не требует профилактических работ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i="1" dirty="0">
                <a:latin typeface="Corbel" panose="020B0503020204020204" pitchFamily="34" charset="0"/>
              </a:rPr>
              <a:t>Внимание! В этом вопросе может быть больше </a:t>
            </a:r>
            <a:r>
              <a:rPr lang="ru-RU" sz="5400" i="1" dirty="0" smtClean="0">
                <a:latin typeface="Corbel" panose="020B0503020204020204" pitchFamily="34" charset="0"/>
              </a:rPr>
              <a:t>правильных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вариантов </a:t>
            </a:r>
            <a:r>
              <a:rPr lang="ru-RU" sz="5400" i="1" dirty="0">
                <a:latin typeface="Corbel" panose="020B0503020204020204" pitchFamily="34" charset="0"/>
              </a:rPr>
              <a:t>ответа, или не быть их вовсе. Если </a:t>
            </a:r>
            <a:r>
              <a:rPr lang="ru-RU" sz="5400" i="1" dirty="0" smtClean="0">
                <a:latin typeface="Corbel" panose="020B0503020204020204" pitchFamily="34" charset="0"/>
              </a:rPr>
              <a:t>вариантов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больше </a:t>
            </a:r>
            <a:r>
              <a:rPr lang="ru-RU" sz="5400" i="1" dirty="0">
                <a:latin typeface="Corbel" panose="020B0503020204020204" pitchFamily="34" charset="0"/>
              </a:rPr>
              <a:t>одного, выберите все </a:t>
            </a:r>
            <a:r>
              <a:rPr lang="ru-RU" sz="5400" i="1" dirty="0" smtClean="0">
                <a:latin typeface="Corbel" panose="020B0503020204020204" pitchFamily="34" charset="0"/>
              </a:rPr>
              <a:t>правильные.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endParaRPr lang="ro-MD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Какое </a:t>
            </a:r>
            <a:r>
              <a:rPr lang="ru-RU" sz="5400" b="1" dirty="0">
                <a:latin typeface="Corbel" panose="020B0503020204020204" pitchFamily="34" charset="0"/>
              </a:rPr>
              <a:t>из этих преимуществ относится к </a:t>
            </a:r>
            <a:r>
              <a:rPr lang="ru-RU" sz="5400" b="1" dirty="0" err="1">
                <a:latin typeface="Corbel" panose="020B0503020204020204" pitchFamily="34" charset="0"/>
              </a:rPr>
              <a:t>ветрогенераторам</a:t>
            </a:r>
            <a:r>
              <a:rPr lang="ru-RU" sz="5400" b="1" dirty="0">
                <a:latin typeface="Corbel" panose="020B0503020204020204" pitchFamily="34" charset="0"/>
              </a:rPr>
              <a:t>? 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1. </a:t>
            </a:r>
            <a:r>
              <a:rPr lang="ru-RU" sz="5400" dirty="0" err="1" smtClean="0">
                <a:latin typeface="Corbel" panose="020B0503020204020204" pitchFamily="34" charset="0"/>
              </a:rPr>
              <a:t>Экологичность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2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Бесшумность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3</a:t>
            </a:r>
            <a:r>
              <a:rPr lang="ru-RU" sz="5400" dirty="0">
                <a:latin typeface="Corbel" panose="020B0503020204020204" pitchFamily="34" charset="0"/>
              </a:rPr>
              <a:t>. Неисчерпаемость </a:t>
            </a:r>
            <a:r>
              <a:rPr lang="ru-RU" sz="5400" dirty="0" smtClean="0">
                <a:latin typeface="Corbel" panose="020B0503020204020204" pitchFamily="34" charset="0"/>
              </a:rPr>
              <a:t>ресурса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4</a:t>
            </a:r>
            <a:r>
              <a:rPr lang="ru-RU" sz="5400" dirty="0">
                <a:latin typeface="Corbel" panose="020B0503020204020204" pitchFamily="34" charset="0"/>
              </a:rPr>
              <a:t>. Не требует профилактических работ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2751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>
                <a:latin typeface="Corbel" panose="020B0503020204020204" pitchFamily="34" charset="0"/>
              </a:rPr>
              <a:t>Гейзеры – одно из проявлений </a:t>
            </a:r>
            <a:r>
              <a:rPr lang="ru-RU" sz="8000" b="1" dirty="0" smtClean="0">
                <a:latin typeface="Corbel" panose="020B0503020204020204" pitchFamily="34" charset="0"/>
              </a:rPr>
              <a:t>поздней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стадии </a:t>
            </a:r>
            <a:r>
              <a:rPr lang="ru-RU" sz="8000" b="1" dirty="0">
                <a:latin typeface="Corbel" panose="020B0503020204020204" pitchFamily="34" charset="0"/>
              </a:rPr>
              <a:t>…</a:t>
            </a:r>
            <a:r>
              <a:rPr lang="ru-RU" sz="8000" dirty="0">
                <a:latin typeface="Corbel" panose="020B0503020204020204" pitchFamily="34" charset="0"/>
              </a:rPr>
              <a:t>  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1. Глобального </a:t>
            </a:r>
            <a:r>
              <a:rPr lang="ru-RU" sz="8000" dirty="0">
                <a:latin typeface="Corbel" panose="020B0503020204020204" pitchFamily="34" charset="0"/>
              </a:rPr>
              <a:t>потепления </a:t>
            </a:r>
            <a:endParaRPr lang="en-US" sz="8000" b="1" dirty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2</a:t>
            </a:r>
            <a:r>
              <a:rPr lang="ru-RU" sz="8000" dirty="0">
                <a:latin typeface="Corbel" panose="020B0503020204020204" pitchFamily="34" charset="0"/>
              </a:rPr>
              <a:t>. </a:t>
            </a:r>
            <a:r>
              <a:rPr lang="ru-RU" sz="8000" dirty="0" smtClean="0">
                <a:latin typeface="Corbel" panose="020B0503020204020204" pitchFamily="34" charset="0"/>
              </a:rPr>
              <a:t>Наводнений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3</a:t>
            </a:r>
            <a:r>
              <a:rPr lang="ru-RU" sz="8000" dirty="0">
                <a:latin typeface="Corbel" panose="020B0503020204020204" pitchFamily="34" charset="0"/>
              </a:rPr>
              <a:t>. </a:t>
            </a:r>
            <a:r>
              <a:rPr lang="ru-RU" sz="8000" dirty="0" smtClean="0">
                <a:latin typeface="Corbel" panose="020B0503020204020204" pitchFamily="34" charset="0"/>
              </a:rPr>
              <a:t>Землетрясений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4</a:t>
            </a:r>
            <a:r>
              <a:rPr lang="ru-RU" sz="8000" dirty="0">
                <a:latin typeface="Corbel" panose="020B0503020204020204" pitchFamily="34" charset="0"/>
              </a:rPr>
              <a:t>. Вулканов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6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>
                <a:latin typeface="Corbel" panose="020B0503020204020204" pitchFamily="34" charset="0"/>
              </a:rPr>
              <a:t>Гейзеры – одно из проявлений </a:t>
            </a:r>
            <a:r>
              <a:rPr lang="ru-RU" sz="8000" b="1" dirty="0" smtClean="0">
                <a:latin typeface="Corbel" panose="020B0503020204020204" pitchFamily="34" charset="0"/>
              </a:rPr>
              <a:t>поздней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стадии </a:t>
            </a:r>
            <a:r>
              <a:rPr lang="ru-RU" sz="8000" b="1" dirty="0">
                <a:latin typeface="Corbel" panose="020B0503020204020204" pitchFamily="34" charset="0"/>
              </a:rPr>
              <a:t>…</a:t>
            </a:r>
            <a:r>
              <a:rPr lang="ru-RU" sz="8000" dirty="0">
                <a:latin typeface="Corbel" panose="020B0503020204020204" pitchFamily="34" charset="0"/>
              </a:rPr>
              <a:t>  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1. Глобального </a:t>
            </a:r>
            <a:r>
              <a:rPr lang="ru-RU" sz="8000" dirty="0">
                <a:latin typeface="Corbel" panose="020B0503020204020204" pitchFamily="34" charset="0"/>
              </a:rPr>
              <a:t>потепления </a:t>
            </a:r>
            <a:endParaRPr lang="en-US" sz="8000" b="1" dirty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2</a:t>
            </a:r>
            <a:r>
              <a:rPr lang="ru-RU" sz="8000" dirty="0">
                <a:latin typeface="Corbel" panose="020B0503020204020204" pitchFamily="34" charset="0"/>
              </a:rPr>
              <a:t>. </a:t>
            </a:r>
            <a:r>
              <a:rPr lang="ru-RU" sz="8000" dirty="0" smtClean="0">
                <a:latin typeface="Corbel" panose="020B0503020204020204" pitchFamily="34" charset="0"/>
              </a:rPr>
              <a:t>Наводнений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3</a:t>
            </a:r>
            <a:r>
              <a:rPr lang="ru-RU" sz="8000" dirty="0">
                <a:latin typeface="Corbel" panose="020B0503020204020204" pitchFamily="34" charset="0"/>
              </a:rPr>
              <a:t>. </a:t>
            </a:r>
            <a:r>
              <a:rPr lang="ru-RU" sz="8000" dirty="0" smtClean="0">
                <a:latin typeface="Corbel" panose="020B0503020204020204" pitchFamily="34" charset="0"/>
              </a:rPr>
              <a:t>Землетрясений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4</a:t>
            </a:r>
            <a:r>
              <a:rPr lang="ru-RU" sz="8000" dirty="0">
                <a:latin typeface="Corbel" panose="020B0503020204020204" pitchFamily="34" charset="0"/>
              </a:rPr>
              <a:t>. Вулканов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6342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>
                <a:latin typeface="Corbel" panose="020B0503020204020204" pitchFamily="34" charset="0"/>
              </a:rPr>
              <a:t>Какая из перечисленных </a:t>
            </a:r>
            <a:r>
              <a:rPr lang="ru-RU" sz="8000" b="1" dirty="0" smtClean="0">
                <a:latin typeface="Corbel" panose="020B0503020204020204" pitchFamily="34" charset="0"/>
              </a:rPr>
              <a:t>энергий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постоянная</a:t>
            </a:r>
            <a:r>
              <a:rPr lang="ru-RU" sz="8000" b="1" dirty="0">
                <a:latin typeface="Corbel" panose="020B0503020204020204" pitchFamily="34" charset="0"/>
              </a:rPr>
              <a:t>? 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1. Солнечная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2</a:t>
            </a:r>
            <a:r>
              <a:rPr lang="ru-RU" sz="8000" dirty="0">
                <a:latin typeface="Corbel" panose="020B0503020204020204" pitchFamily="34" charset="0"/>
              </a:rPr>
              <a:t>. </a:t>
            </a:r>
            <a:r>
              <a:rPr lang="ru-RU" sz="8000" dirty="0" smtClean="0">
                <a:latin typeface="Corbel" panose="020B0503020204020204" pitchFamily="34" charset="0"/>
              </a:rPr>
              <a:t>Ветряная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3</a:t>
            </a:r>
            <a:r>
              <a:rPr lang="ru-RU" sz="8000" dirty="0">
                <a:latin typeface="Corbel" panose="020B0503020204020204" pitchFamily="34" charset="0"/>
              </a:rPr>
              <a:t>. </a:t>
            </a:r>
            <a:r>
              <a:rPr lang="ru-RU" sz="8000" dirty="0" smtClean="0">
                <a:latin typeface="Corbel" panose="020B0503020204020204" pitchFamily="34" charset="0"/>
              </a:rPr>
              <a:t>Геотермальная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4</a:t>
            </a:r>
            <a:r>
              <a:rPr lang="ru-RU" sz="8000" dirty="0">
                <a:latin typeface="Corbel" panose="020B0503020204020204" pitchFamily="34" charset="0"/>
              </a:rPr>
              <a:t>. Потенциальная</a:t>
            </a:r>
            <a:endParaRPr lang="ru-RU" sz="8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2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sndAc>
          <p:stSnd>
            <p:snd r:embed="rId3" name="chimes.wav"/>
          </p:stSnd>
        </p:sndAc>
      </p:transition>
    </mc:Choice>
    <mc:Fallback xmlns="">
      <p:transition spd="slow" advClick="0" advTm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>
                <a:latin typeface="Corbel" panose="020B0503020204020204" pitchFamily="34" charset="0"/>
              </a:rPr>
              <a:t>Какая из перечисленных </a:t>
            </a:r>
            <a:r>
              <a:rPr lang="ru-RU" sz="8000" b="1" dirty="0" smtClean="0">
                <a:latin typeface="Corbel" panose="020B0503020204020204" pitchFamily="34" charset="0"/>
              </a:rPr>
              <a:t>энергий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постоянная</a:t>
            </a:r>
            <a:r>
              <a:rPr lang="ru-RU" sz="8000" b="1" dirty="0">
                <a:latin typeface="Corbel" panose="020B0503020204020204" pitchFamily="34" charset="0"/>
              </a:rPr>
              <a:t>? 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1. Солнечная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2</a:t>
            </a:r>
            <a:r>
              <a:rPr lang="ru-RU" sz="8000" dirty="0">
                <a:latin typeface="Corbel" panose="020B0503020204020204" pitchFamily="34" charset="0"/>
              </a:rPr>
              <a:t>. </a:t>
            </a:r>
            <a:r>
              <a:rPr lang="ru-RU" sz="8000" dirty="0" smtClean="0">
                <a:latin typeface="Corbel" panose="020B0503020204020204" pitchFamily="34" charset="0"/>
              </a:rPr>
              <a:t>Ветряная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3</a:t>
            </a:r>
            <a:r>
              <a:rPr lang="ru-RU" sz="8000" dirty="0">
                <a:latin typeface="Corbel" panose="020B0503020204020204" pitchFamily="34" charset="0"/>
              </a:rPr>
              <a:t>. </a:t>
            </a:r>
            <a:r>
              <a:rPr lang="ru-RU" sz="8000" dirty="0" smtClean="0">
                <a:latin typeface="Corbel" panose="020B0503020204020204" pitchFamily="34" charset="0"/>
              </a:rPr>
              <a:t>Геотермальная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4</a:t>
            </a:r>
            <a:r>
              <a:rPr lang="ru-RU" sz="8000" dirty="0">
                <a:latin typeface="Corbel" panose="020B0503020204020204" pitchFamily="34" charset="0"/>
              </a:rPr>
              <a:t>. Потенциальная</a:t>
            </a:r>
            <a:endParaRPr lang="ru-RU" sz="8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5543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>
                <a:latin typeface="Corbel" panose="020B0503020204020204" pitchFamily="34" charset="0"/>
              </a:rPr>
              <a:t>Какой цвет преобладает на </a:t>
            </a:r>
            <a:r>
              <a:rPr lang="ru-RU" sz="8000" b="1" dirty="0" smtClean="0">
                <a:latin typeface="Corbel" panose="020B0503020204020204" pitchFamily="34" charset="0"/>
              </a:rPr>
              <a:t>постерах,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посвящённых </a:t>
            </a:r>
            <a:r>
              <a:rPr lang="ru-RU" sz="8000" b="1" dirty="0">
                <a:latin typeface="Corbel" panose="020B0503020204020204" pitchFamily="34" charset="0"/>
              </a:rPr>
              <a:t>чистой энергии? 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1. Зелёный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2</a:t>
            </a:r>
            <a:r>
              <a:rPr lang="ru-RU" sz="8000" dirty="0">
                <a:latin typeface="Corbel" panose="020B0503020204020204" pitchFamily="34" charset="0"/>
              </a:rPr>
              <a:t>. </a:t>
            </a:r>
            <a:r>
              <a:rPr lang="ru-RU" sz="8000" dirty="0" smtClean="0">
                <a:latin typeface="Corbel" panose="020B0503020204020204" pitchFamily="34" charset="0"/>
              </a:rPr>
              <a:t>Голубой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3</a:t>
            </a:r>
            <a:r>
              <a:rPr lang="ru-RU" sz="8000" dirty="0">
                <a:latin typeface="Corbel" panose="020B0503020204020204" pitchFamily="34" charset="0"/>
              </a:rPr>
              <a:t>. </a:t>
            </a:r>
            <a:r>
              <a:rPr lang="ru-RU" sz="8000" dirty="0" smtClean="0">
                <a:latin typeface="Corbel" panose="020B0503020204020204" pitchFamily="34" charset="0"/>
              </a:rPr>
              <a:t>Красный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4</a:t>
            </a:r>
            <a:r>
              <a:rPr lang="ru-RU" sz="8000" dirty="0">
                <a:latin typeface="Corbel" panose="020B0503020204020204" pitchFamily="34" charset="0"/>
              </a:rPr>
              <a:t>. Чёрный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3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3054</TotalTime>
  <Words>424</Words>
  <Application>Microsoft Office PowerPoint</Application>
  <PresentationFormat>Произвольный</PresentationFormat>
  <Paragraphs>137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381</cp:revision>
  <dcterms:modified xsi:type="dcterms:W3CDTF">2021-01-05T11:01:45Z</dcterms:modified>
</cp:coreProperties>
</file>