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25" r:id="rId4"/>
    <p:sldId id="330" r:id="rId5"/>
    <p:sldId id="331" r:id="rId6"/>
    <p:sldId id="332" r:id="rId7"/>
    <p:sldId id="333" r:id="rId8"/>
    <p:sldId id="334" r:id="rId9"/>
    <p:sldId id="335" r:id="rId10"/>
    <p:sldId id="337" r:id="rId12"/>
    <p:sldId id="338" r:id="rId13"/>
    <p:sldId id="339" r:id="rId14"/>
    <p:sldId id="340" r:id="rId15"/>
    <p:sldId id="341" r:id="rId16"/>
    <p:sldId id="342" r:id="rId17"/>
    <p:sldId id="345" r:id="rId18"/>
    <p:sldId id="347" r:id="rId19"/>
    <p:sldId id="317" r:id="rId20"/>
    <p:sldId id="32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006600"/>
    <a:srgbClr val="C4E59F"/>
    <a:srgbClr val="663300"/>
    <a:srgbClr val="FF0000"/>
    <a:srgbClr val="9E4F00"/>
    <a:srgbClr val="CC6600"/>
    <a:srgbClr val="008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1088" autoAdjust="0"/>
  </p:normalViewPr>
  <p:slideViewPr>
    <p:cSldViewPr>
      <p:cViewPr>
        <p:scale>
          <a:sx n="100" d="100"/>
          <a:sy n="100" d="100"/>
        </p:scale>
        <p:origin x="-19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Высота</a:t>
            </a:r>
            <a:r>
              <a:rPr lang="ru-RU" baseline="0" dirty="0" smtClean="0"/>
              <a:t> деревьев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Ель</c:v>
                </c:pt>
                <c:pt idx="1">
                  <c:v>Секвойя вечнозелёная</c:v>
                </c:pt>
                <c:pt idx="2">
                  <c:v>Эвкалипт</c:v>
                </c:pt>
                <c:pt idx="3">
                  <c:v>Эвкалипт царственный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120</c:v>
                </c:pt>
                <c:pt idx="3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58976"/>
        <c:axId val="155760512"/>
      </c:barChart>
      <c:catAx>
        <c:axId val="1557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5760512"/>
        <c:crosses val="autoZero"/>
        <c:auto val="1"/>
        <c:lblAlgn val="ctr"/>
        <c:lblOffset val="100"/>
        <c:noMultiLvlLbl val="0"/>
      </c:catAx>
      <c:valAx>
        <c:axId val="1557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575897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1b18049-2b0a-49de-abd6-df1537f84f24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упоминаются следующие деревья: ель (живет 300–500 лет), секвойя вечнозеленая (живет свыше 3000 лет), сосна остистая (возраст 4900–6000 лет), дуб (до 1500 лет), платан (до 2000 лет). 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Самая малая продолжительность жизни у ели, самая большая – у сосны остистой. Список деревьев в соответствии с требованием задачи будет выглядеть следующим образом: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ель, дуб, платан, секвойя вечнозеленая, сосна остистая.</a:t>
            </a:r>
            <a:endParaRPr lang="ru-RU" sz="1200" b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есть фраза: «...ель в наших лесах», то есть ель растет в России.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Секвойя вечнозеленая растет в горах Калифорнии – в США.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Эвкалипт царственный обитает в горных районах юго-восточной части Австралии и в Тасмании.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Сосна остистая обитает в юго-западных штатах США.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«Текст»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есть следующая информация: «Самое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Тасмании».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Эвкалипт может достигать 150 м в высоту, значит, утверждения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Б и Г верны. 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Тот факт, что эвкалипт может достигать 150 м в высоту, не означает, что все эвкалипты имеют высоту 150 м. Поэтому утверждение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неверно.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не указана высота самого низкого эвкалипта, значит, утверждение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А неверно.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название растения и щёлкнуть левой кнопкой мышки.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говорится следующее: «Например, ель в наших лесах обычно достигает 30–40 м в высоту и живет 300–500 лет. Но есть деревья-гиганты...». Это означает, что ель не относится к деревьям-гигантам. 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к выбранной задаче необходимо кликнуть мышкой по соответствующей кнопке (!; 2)</a:t>
            </a:r>
            <a:endParaRPr lang="ru-RU" dirty="0" smtClean="0"/>
          </a:p>
          <a:p>
            <a:r>
              <a:rPr lang="ru-RU" dirty="0" smtClean="0"/>
              <a:t>Желательно задачи решать последовательно, т.к. есть задачи в которых надо использовать данные предшествующей ей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120 см = 1,2 м.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Так как диаметр ствола дуба равен 1,2 м, то его радиус равен половине диаметра, то есть 0,6 м.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Площадь поперечного среза ствола дуба – это площадь круга, которая находится по формуле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 = πR</a:t>
            </a:r>
            <a:r>
              <a:rPr lang="ru-RU" sz="1200" i="1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где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≈ 3,14.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Подставим числовые значения в формулу: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 = 3,14 · 0,6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 = 3,14 · 0,36, S = 1,1304, S ≈ 1,13.</a:t>
            </a:r>
            <a:endParaRPr lang="en-US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Ответ: 1,13 м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Обхват ствола – это длина окружности обхвата. Она вычисляется по формуле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 =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πd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где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– диаметр окружности,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≈ 3,14.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Подставим числовые значения в формулу: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7,5 = 3,14 ·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d, d = 7,5 : 3,14, d ≈ 2,4.</a:t>
            </a:r>
            <a:endParaRPr lang="en-US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7.xml"/><Relationship Id="rId7" Type="http://schemas.openxmlformats.org/officeDocument/2006/relationships/slide" Target="slide2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mypresentation.ru/documents/fe5c27bfa67b4fcaff1b40ff59ec440f/img23.jpg" TargetMode="External"/><Relationship Id="rId8" Type="http://schemas.openxmlformats.org/officeDocument/2006/relationships/hyperlink" Target="http://etsphoto.ru/photocache/99/99b0b042cdb042161c57065ebf542bc8.jpg" TargetMode="External"/><Relationship Id="rId7" Type="http://schemas.openxmlformats.org/officeDocument/2006/relationships/hyperlink" Target="http://www.playcast.ru/uploads/2016/03/05/17659236.png" TargetMode="External"/><Relationship Id="rId6" Type="http://schemas.openxmlformats.org/officeDocument/2006/relationships/hyperlink" Target="http://vanda-floristic.com/d/691488/d/936095406_7.jpg" TargetMode="External"/><Relationship Id="rId5" Type="http://schemas.openxmlformats.org/officeDocument/2006/relationships/hyperlink" Target="http://www.forestinvest.ru/articles/foto-v-stati/Pinus%20aristata2.jpg" TargetMode="External"/><Relationship Id="rId4" Type="http://schemas.openxmlformats.org/officeDocument/2006/relationships/hyperlink" Target="http://c-c-o.ru/wp-content/uploads/Sequoia_sempervirens_5.jpg" TargetMode="External"/><Relationship Id="rId3" Type="http://schemas.openxmlformats.org/officeDocument/2006/relationships/hyperlink" Target="http://www.astrasad.ru/img/work/nomencl/3149.jpg" TargetMode="External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2.xml"/><Relationship Id="rId20" Type="http://schemas.openxmlformats.org/officeDocument/2006/relationships/hyperlink" Target="http://fragrancelife.ru/images/assets/plant/Eucalyptus-2.jpg" TargetMode="External"/><Relationship Id="rId2" Type="http://schemas.openxmlformats.org/officeDocument/2006/relationships/hyperlink" Target="http://900igr.net/datai/pedagogika/Uchenik-shkoly/0009-007-Uchis-uchitsja.png" TargetMode="External"/><Relationship Id="rId19" Type="http://schemas.openxmlformats.org/officeDocument/2006/relationships/hyperlink" Target="http://fb.ru/misc/i/gallery/18164/576924.jpg" TargetMode="External"/><Relationship Id="rId18" Type="http://schemas.openxmlformats.org/officeDocument/2006/relationships/hyperlink" Target="http://www.happyplus.ru/images/stories/inter_facts/derevo/1282480486_07-sekvoya-2.jpg" TargetMode="External"/><Relationship Id="rId17" Type="http://schemas.openxmlformats.org/officeDocument/2006/relationships/hyperlink" Target="https://upload.wikimedia.org/wikipedia/commons/3/36/Tree_stump1_30u06.JPG" TargetMode="External"/><Relationship Id="rId16" Type="http://schemas.openxmlformats.org/officeDocument/2006/relationships/hyperlink" Target="http://murzim.ru/uploads/posts/2010-11/1290356620_image051.jpg" TargetMode="External"/><Relationship Id="rId15" Type="http://schemas.openxmlformats.org/officeDocument/2006/relationships/hyperlink" Target="http://www.playing-field.ru/img/2015/052217/2137605" TargetMode="External"/><Relationship Id="rId14" Type="http://schemas.openxmlformats.org/officeDocument/2006/relationships/hyperlink" Target="http://s0.pic4you.ru/allimage/y2011/12-15/12216/1509548.png" TargetMode="External"/><Relationship Id="rId13" Type="http://schemas.openxmlformats.org/officeDocument/2006/relationships/hyperlink" Target="http://www.www.nevkusno.ru/images/it/17511_600.jpg" TargetMode="External"/><Relationship Id="rId12" Type="http://schemas.openxmlformats.org/officeDocument/2006/relationships/hyperlink" Target="http://www.tehnari.ru/attachments/f161/187244d1401546097-map_01.jpg" TargetMode="External"/><Relationship Id="rId11" Type="http://schemas.openxmlformats.org/officeDocument/2006/relationships/hyperlink" Target="https://geographyofrussia.com/wp-content/uploads/2011/11/australia-1024x801.jpg" TargetMode="External"/><Relationship Id="rId10" Type="http://schemas.openxmlformats.org/officeDocument/2006/relationships/hyperlink" Target="http://unienc.ru/w/ru/images/85/Usa_edcp_relief_location_map.png" TargetMode="External"/><Relationship Id="rId1" Type="http://schemas.openxmlformats.org/officeDocument/2006/relationships/hyperlink" Target="http://www.playing-field.ru/img/2015/051810/0300406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jpeg"/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8.xml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7.xml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slide" Target="slide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51467" y="405393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Комплексные  задания</a:t>
            </a:r>
            <a:endParaRPr lang="ru-RU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1467" y="1701294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по  математике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87571" y="2709153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6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Самый низкий эвкалипт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имеет рост 120 м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Самый высокий эвкалипт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имеет рост 150 м.</a:t>
            </a:r>
            <a:endParaRPr lang="ru-RU" sz="2400" b="1" dirty="0" smtClean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все эвкалипты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высотой 150 м.</a:t>
            </a:r>
            <a:endParaRPr lang="ru-RU" sz="2400" b="1" dirty="0" smtClean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Некоторые эвкалипты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могут иметь рост 120 м.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7" name="Управляющая кнопка: назад 26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37626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В Австралии многие эвкалипты вырастают до 120 м. 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429000"/>
            <a:ext cx="5191734" cy="3240360"/>
          </a:xfrm>
          <a:prstGeom prst="rect">
            <a:avLst/>
          </a:prstGeom>
          <a:noFill/>
        </p:spPr>
      </p:pic>
      <p:pic>
        <p:nvPicPr>
          <p:cNvPr id="9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020272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16016" y="1844824"/>
            <a:ext cx="40324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59632" y="2204864"/>
            <a:ext cx="5904656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368152" y="2348880"/>
            <a:ext cx="1368152" cy="1440160"/>
          </a:xfrm>
          <a:prstGeom prst="rect">
            <a:avLst/>
          </a:prstGeom>
          <a:noFill/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2559 -0.52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-0.52084 L 0.28732 -0.5208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94497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80728"/>
            <a:ext cx="856895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 деревьям – гигантам нельзя отнести: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907704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07704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907704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907704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915816" y="1844824"/>
            <a:ext cx="3096344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Эвкалипт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15816" y="2996952"/>
            <a:ext cx="3096344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Ель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915816" y="4149080"/>
            <a:ext cx="3168352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Сосну остистую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915816" y="5301208"/>
            <a:ext cx="3168352" cy="864096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Секвойю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19872" y="3501008"/>
            <a:ext cx="2160240" cy="360040"/>
          </a:xfrm>
          <a:prstGeom prst="wedgeRoundRectCallout">
            <a:avLst>
              <a:gd name="adj1" fmla="val -64068"/>
              <a:gd name="adj2" fmla="val -149245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419872" y="3933056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563888" y="6021288"/>
            <a:ext cx="2160240" cy="360040"/>
          </a:xfrm>
          <a:prstGeom prst="wedgeRoundRectCallout">
            <a:avLst>
              <a:gd name="adj1" fmla="val -72887"/>
              <a:gd name="adj2" fmla="val -13866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347864" y="2492896"/>
            <a:ext cx="2160240" cy="360040"/>
          </a:xfrm>
          <a:prstGeom prst="wedgeRoundRectCallout">
            <a:avLst>
              <a:gd name="adj1" fmla="val 64455"/>
              <a:gd name="adj2" fmla="val -14856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Текст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050" name="Picture 2" descr="http://www.www.nevkusno.ru/images/it/17511_6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5724">
            <a:off x="5733244" y="1418454"/>
            <a:ext cx="2325397" cy="1724670"/>
          </a:xfrm>
          <a:prstGeom prst="rect">
            <a:avLst/>
          </a:prstGeom>
          <a:noFill/>
        </p:spPr>
      </p:pic>
      <p:pic>
        <p:nvPicPr>
          <p:cNvPr id="2052" name="Picture 4" descr="http://s0.pic4you.ru/allimage/y2011/12-15/12216/150954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71307">
            <a:off x="5928480" y="2370305"/>
            <a:ext cx="3025056" cy="1852016"/>
          </a:xfrm>
          <a:prstGeom prst="rect">
            <a:avLst/>
          </a:prstGeom>
          <a:noFill/>
        </p:spPr>
      </p:pic>
      <p:pic>
        <p:nvPicPr>
          <p:cNvPr id="2054" name="Picture 6" descr="http://www.playing-field.ru/img/2015/052217/21376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5" y="3645025"/>
            <a:ext cx="2765107" cy="1728192"/>
          </a:xfrm>
          <a:prstGeom prst="rect">
            <a:avLst/>
          </a:prstGeom>
          <a:noFill/>
        </p:spPr>
      </p:pic>
      <p:pic>
        <p:nvPicPr>
          <p:cNvPr id="2056" name="Picture 8" descr="http://murzim.ru/uploads/posts/2010-11/1290356620_image05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96311">
            <a:off x="6334122" y="4634354"/>
            <a:ext cx="1365434" cy="2376264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1" cstate="email">
            <a:lum bright="10000"/>
          </a:blip>
          <a:srcRect/>
          <a:stretch>
            <a:fillRect/>
          </a:stretch>
        </p:blipFill>
        <p:spPr bwMode="auto">
          <a:xfrm>
            <a:off x="-6671" y="980728"/>
            <a:ext cx="9150671" cy="5877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835696" y="980728"/>
            <a:ext cx="7056784" cy="172819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  Деревья – многолетние растения. Например, ель в наших лесах обычно достигает 30–40 м в высоту и живет 300–500 лет. Но есть деревья гиганты…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10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3" cstate="email"/>
          <a:srcRect b="6464"/>
          <a:stretch>
            <a:fillRect/>
          </a:stretch>
        </p:blipFill>
        <p:spPr bwMode="auto">
          <a:xfrm>
            <a:off x="1331640" y="2924944"/>
            <a:ext cx="4032448" cy="3771801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923928" y="2060848"/>
            <a:ext cx="4752528" cy="7920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092280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1" action="ppaction://hlinksldjump" highlightClick="1"/>
          </p:cNvPr>
          <p:cNvSpPr/>
          <p:nvPr/>
        </p:nvSpPr>
        <p:spPr>
          <a:xfrm>
            <a:off x="1691680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3" action="ppaction://hlinksldjump" highlightClick="1"/>
          </p:cNvPr>
          <p:cNvSpPr/>
          <p:nvPr/>
        </p:nvSpPr>
        <p:spPr>
          <a:xfrm>
            <a:off x="6876256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s://upload.wikimedia.org/wikipedia/commons/3/36/Tree_stump1_30u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908720"/>
            <a:ext cx="2976330" cy="2232248"/>
          </a:xfrm>
          <a:prstGeom prst="rect">
            <a:avLst/>
          </a:prstGeom>
          <a:noFill/>
        </p:spPr>
      </p:pic>
      <p:pic>
        <p:nvPicPr>
          <p:cNvPr id="2" name="Picture 2" descr="http://fb.ru/misc/i/gallery/18164/57692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0FBEA"/>
              </a:clrFrom>
              <a:clrTo>
                <a:srgbClr val="F0FB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139952" y="1268760"/>
            <a:ext cx="2448272" cy="1440160"/>
          </a:xfrm>
          <a:prstGeom prst="rect">
            <a:avLst/>
          </a:prstGeom>
          <a:noFill/>
        </p:spPr>
      </p:pic>
      <p:pic>
        <p:nvPicPr>
          <p:cNvPr id="33" name="Picture 2" descr="http://www.happyplus.ru/images/stories/inter_facts/derevo/1282480486_07-sekvoya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3284984"/>
            <a:ext cx="4066052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Найдите площадь поперечного среза ствола дуба, диаметр которого 120 см. Ответ дайте в метрах, результат округлите до сотых.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51520" y="2492896"/>
            <a:ext cx="3600400" cy="576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120 c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м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= 1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м</a:t>
            </a:r>
            <a:endParaRPr lang="ru-RU" sz="3600" b="1" i="1" kern="1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179512" y="2996952"/>
            <a:ext cx="518457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R = 1,2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: 2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= 0,6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(м)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Picture 4" descr="https://upload.wikimedia.org/wikipedia/commons/3/36/Tree_stump1_30u0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36096" y="2060848"/>
            <a:ext cx="3336370" cy="2502278"/>
          </a:xfrm>
          <a:prstGeom prst="rect">
            <a:avLst/>
          </a:prstGeom>
          <a:noFill/>
        </p:spPr>
      </p:pic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6228184" y="2636912"/>
            <a:ext cx="223224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πR</a:t>
            </a:r>
            <a:r>
              <a:rPr lang="ru-RU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323528" y="4653136"/>
            <a:ext cx="374441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3,14 · 0,6</a:t>
            </a:r>
            <a:r>
              <a:rPr lang="ru-RU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4067944" y="4653136"/>
            <a:ext cx="273630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1,1304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771800" y="5589240"/>
            <a:ext cx="3240360" cy="1080120"/>
            <a:chOff x="2771800" y="5589240"/>
            <a:chExt cx="3240360" cy="108012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364088" y="5589240"/>
              <a:ext cx="648072" cy="1067346"/>
              <a:chOff x="4211960" y="5445224"/>
              <a:chExt cx="648072" cy="106734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211960" y="5445224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211960" y="5589240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771800" y="5589240"/>
              <a:ext cx="2736304" cy="1080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1,1304</a:t>
              </a:r>
              <a:r>
                <a:rPr lang="en-US" sz="3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6012160" y="5589240"/>
            <a:ext cx="194421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</a:t>
            </a:r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3600" b="1" i="1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aseline="30000" dirty="0" smtClean="0"/>
              <a:t> 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7" grpId="0" animBg="1"/>
      <p:bldP spid="22" grpId="0" animBg="1"/>
      <p:bldP spid="23" grpId="0" animBg="1" uiExpand="1" build="allAtOnce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908720"/>
            <a:ext cx="66967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Обхват ствола секвойи равен 7,5 м. Чему равен диаметр ствола? (Ответ округлите до десятых.)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Picture 2" descr="http://www.happyplus.ru/images/stories/inter_facts/derevo/1282480486_07-sekvoya-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32040" y="1988840"/>
            <a:ext cx="4066052" cy="2772308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5796136" y="2420888"/>
            <a:ext cx="237626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467544" y="2636912"/>
            <a:ext cx="396044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3,14 · D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9512" y="3645024"/>
            <a:ext cx="439248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7,5 : 3,14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827584" y="4797152"/>
            <a:ext cx="3096344" cy="1152128"/>
            <a:chOff x="827584" y="4797152"/>
            <a:chExt cx="3096344" cy="1152128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547664" y="4797152"/>
              <a:ext cx="648072" cy="1067346"/>
              <a:chOff x="395536" y="4653136"/>
              <a:chExt cx="648072" cy="106734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95536" y="4653136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95536" y="4797152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27584" y="4797152"/>
              <a:ext cx="3096344" cy="11521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 </a:t>
              </a:r>
              <a:r>
                <a:rPr lang="ru-RU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3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564904"/>
            <a:ext cx="2016224" cy="2996952"/>
          </a:xfrm>
          <a:prstGeom prst="rect">
            <a:avLst/>
          </a:prstGeom>
          <a:noFill/>
        </p:spPr>
      </p:pic>
      <p:pic>
        <p:nvPicPr>
          <p:cNvPr id="15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852936"/>
            <a:ext cx="2016224" cy="3024336"/>
          </a:xfrm>
          <a:prstGeom prst="rect">
            <a:avLst/>
          </a:prstGeom>
          <a:noFill/>
        </p:spPr>
      </p:pic>
      <p:pic>
        <p:nvPicPr>
          <p:cNvPr id="7170" name="Picture 2" descr="http://fragrancelife.ru/images/assets/plant/Eucalyptus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276872"/>
            <a:ext cx="2952328" cy="2214246"/>
          </a:xfrm>
          <a:prstGeom prst="rect">
            <a:avLst/>
          </a:prstGeom>
          <a:noFill/>
        </p:spPr>
      </p:pic>
      <p:pic>
        <p:nvPicPr>
          <p:cNvPr id="16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645024"/>
            <a:ext cx="4032448" cy="2516805"/>
          </a:xfrm>
          <a:prstGeom prst="rect">
            <a:avLst/>
          </a:prstGeom>
          <a:noFill/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403648" y="188640"/>
            <a:ext cx="7596336" cy="2088232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</a:t>
            </a:r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гистограмму максимальной высоты деревьев, упомянутых в тексте, 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приняв за 1 клетку 20 м.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endParaRPr lang="ru-RU" sz="2400" dirty="0" smtClean="0"/>
          </a:p>
          <a:p>
            <a:pPr algn="ctr"/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1520" y="2204864"/>
          <a:ext cx="72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5004048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84784"/>
            <a:ext cx="982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Секвойя</a:t>
            </a:r>
            <a:endParaRPr lang="ru-RU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6876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Ель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Сосна остистая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132856"/>
            <a:ext cx="240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Эвкалипт царственный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564904"/>
            <a:ext cx="55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Дуб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2780928"/>
            <a:ext cx="88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Платан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996952"/>
            <a:ext cx="85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Россия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321297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Калифорния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5805264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805264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5589240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5589240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3429000"/>
            <a:ext cx="119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Австралия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3645024"/>
            <a:ext cx="276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Юго-западные штаты США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1268760"/>
            <a:ext cx="423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http://www.astrasad.ru/img/work/nomencl/3149.jpg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59632" y="1484784"/>
            <a:ext cx="525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http://c-c-o.ru/wp-content/uploads/Sequoia_sempervirens_5.jpg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1916832"/>
            <a:ext cx="556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http://www.forestinvest.ru/articles/foto-v-stati/Pinus%20aristata2.jpg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627784" y="2132856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http://vanda-floristic.com/d/691488/d/936095406_7.jpg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55576" y="2564904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http://www.playcast.ru/uploads/2016/03/05/17659236.png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15616" y="2780928"/>
            <a:ext cx="623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http://etsphoto.ru/photocache/99/99b0b042cdb042161c57065ebf542bc8.jpg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87624" y="2996952"/>
            <a:ext cx="666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http://mypresentation.ru/documents/fe5c27bfa67b4fcaff1b40ff59ec440f/img23.jpg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619672" y="3212976"/>
            <a:ext cx="553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http://unienc.ru/w/ru/images/85/Usa_edcp_relief_location_map.png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691680" y="3429000"/>
            <a:ext cx="676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https://geographyofrussia.com/wp-content/uploads/2011/11/australia-1024x801.jpg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987824" y="3645024"/>
            <a:ext cx="6020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http://www.tehnari.ru/attachments/f161/187244d1401546097-map_01.jpg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267744" y="3861048"/>
            <a:ext cx="4500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http://www.www.nevkusno.ru/images/it/17511_600.jpg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3861048"/>
            <a:ext cx="1976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эвкалипта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4077072"/>
            <a:ext cx="167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Еловая веточка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907704" y="4077072"/>
            <a:ext cx="5132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4"/>
              </a:rPr>
              <a:t>http://s0.pic4you.ru/allimage/y2011/12-15/12216/1509548.png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123728" y="4293096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5"/>
              </a:rPr>
              <a:t>http://www.playing-field.ru/img/2015/052217/2137605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4293096"/>
            <a:ext cx="1895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Сосновая веточка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4509120"/>
            <a:ext cx="176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секвойи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123728" y="4509120"/>
            <a:ext cx="55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6"/>
              </a:rPr>
              <a:t>http://murzim.ru/uploads/posts/2010-11/1290356620_image051.jpg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4725144"/>
            <a:ext cx="117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Пень дуба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403648" y="4725144"/>
            <a:ext cx="6554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7"/>
              </a:rPr>
              <a:t>https://upload.wikimedia.org/wikipedia/commons/3/36/Tree_stump1_30u06.JPG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7316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8"/>
              </a:rPr>
              <a:t>http://www.happyplus.ru/images/stories/inter_facts/derevo/1282480486_07-sekvoya-2.jpg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691680" y="4941168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9"/>
              </a:rPr>
              <a:t>http://fb.ru/misc/i/gallery/18164/576924.jpg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51520" y="4941168"/>
            <a:ext cx="145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дуба</a:t>
            </a:r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403648" y="2348880"/>
            <a:ext cx="4879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0"/>
              </a:rPr>
              <a:t>http://fragrancelife.ru/images/assets/plant/Eucalyptus-2.jpg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51520" y="2348880"/>
            <a:ext cx="109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Эвкалипт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1" cstate="email">
            <a:lum bright="10000"/>
          </a:blip>
          <a:srcRect/>
          <a:stretch>
            <a:fillRect/>
          </a:stretch>
        </p:blipFill>
        <p:spPr bwMode="auto">
          <a:xfrm>
            <a:off x="-6671" y="980728"/>
            <a:ext cx="9150671" cy="5877272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980728"/>
            <a:ext cx="6768752" cy="172819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  Деревья – многолетние растения. Например, ель в наших лесах обычно достигает 30–40 м в высоту и живет 300–500 лет…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3" cstate="email"/>
          <a:srcRect b="6464"/>
          <a:stretch>
            <a:fillRect/>
          </a:stretch>
        </p:blipFill>
        <p:spPr bwMode="auto">
          <a:xfrm>
            <a:off x="1331640" y="2924944"/>
            <a:ext cx="4032448" cy="37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nienc.ru/w/ru/images/85/Usa_edcp_relief_location_map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980728"/>
            <a:ext cx="9144000" cy="5877273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980728"/>
            <a:ext cx="7848872" cy="273630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… Но есть деревья-гиганты. Так, секвойя вечнозеленая достигает 110–112 м в высоту и живет свыше 3000 лет. Толщина ее ствола такая огромная (6–8 м в диаметре), что обхватить его могут только 20 человек, взявшись за руки. Растет она в горах Калифорнии – в США…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8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933056"/>
            <a:ext cx="3978290" cy="263230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37626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В Австралии многие эвкалипты вырастают до 120 м. 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429000"/>
            <a:ext cx="519173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ehnari.ru/attachments/f161/187244d1401546097-map_0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59632" y="0"/>
            <a:ext cx="6857999" cy="6858000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01622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Самое долгоживущее растение – сосна остистая, обитающая в юго-западных штатах США. Как полагают ученые, возраст некоторых ныне живущих деревьев –   4900–6000 лет…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http://www.forestinvest.ru/articles/foto-v-stati/Pinus%20aristat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068960"/>
            <a:ext cx="3240360" cy="364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980728"/>
            <a:ext cx="7848872" cy="223224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Каждое такое дерево, как и леса, образованные секвойей или эвкалиптами, – уникальное явление природы, потому они охраняются как всеобщее достояние. Среди наших деревьев долго могут жить дуб (до 1500 лет), платан (до 2000 лет)».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7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 b="6464"/>
          <a:stretch>
            <a:fillRect/>
          </a:stretch>
        </p:blipFill>
        <p:spPr bwMode="auto">
          <a:xfrm>
            <a:off x="539552" y="3356992"/>
            <a:ext cx="3456384" cy="3232972"/>
          </a:xfrm>
          <a:prstGeom prst="rect">
            <a:avLst/>
          </a:prstGeom>
          <a:noFill/>
        </p:spPr>
      </p:pic>
      <p:pic>
        <p:nvPicPr>
          <p:cNvPr id="8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022" y="3356992"/>
            <a:ext cx="4848916" cy="3208366"/>
          </a:xfrm>
          <a:prstGeom prst="rect">
            <a:avLst/>
          </a:prstGeom>
          <a:noFill/>
        </p:spPr>
      </p:pic>
      <p:pic>
        <p:nvPicPr>
          <p:cNvPr id="9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56992"/>
            <a:ext cx="5191734" cy="3240360"/>
          </a:xfrm>
          <a:prstGeom prst="rect">
            <a:avLst/>
          </a:prstGeom>
          <a:noFill/>
        </p:spPr>
      </p:pic>
      <p:pic>
        <p:nvPicPr>
          <p:cNvPr id="10" name="Picture 2" descr="http://www.playcast.ru/uploads/2016/03/05/176592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356992"/>
            <a:ext cx="3672408" cy="2569305"/>
          </a:xfrm>
          <a:prstGeom prst="rect">
            <a:avLst/>
          </a:prstGeom>
          <a:noFill/>
        </p:spPr>
      </p:pic>
      <p:pic>
        <p:nvPicPr>
          <p:cNvPr id="11" name="Picture 4" descr="http://etsphoto.ru/photocache/99/99b0b042cdb042161c57065ebf542bc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3356992"/>
            <a:ext cx="3384376" cy="2538282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905374"/>
            <a:ext cx="1810629" cy="2952626"/>
          </a:xfrm>
          <a:prstGeom prst="rect">
            <a:avLst/>
          </a:prstGeom>
          <a:noFill/>
        </p:spPr>
      </p:pic>
      <p:pic>
        <p:nvPicPr>
          <p:cNvPr id="23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996952"/>
            <a:ext cx="2597552" cy="3861048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948264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908720"/>
            <a:ext cx="7776864" cy="115212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Расположите деревья, упомянутые в тексте, в порядке увеличения продолжительности их жизни.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3" y="2996952"/>
            <a:ext cx="2636813" cy="3861048"/>
          </a:xfrm>
          <a:prstGeom prst="rect">
            <a:avLst/>
          </a:prstGeom>
          <a:noFill/>
        </p:spPr>
      </p:pic>
      <p:pic>
        <p:nvPicPr>
          <p:cNvPr id="25" name="Picture 8" descr="http://www.forestinvest.ru/articles/foto-v-stati/Pinus%20aristata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2996952"/>
            <a:ext cx="2664296" cy="3861048"/>
          </a:xfrm>
          <a:prstGeom prst="rect">
            <a:avLst/>
          </a:prstGeom>
          <a:noFill/>
        </p:spPr>
      </p:pic>
      <p:pic>
        <p:nvPicPr>
          <p:cNvPr id="26" name="Picture 2" descr="http://www.playcast.ru/uploads/2016/03/05/1765923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3" y="2924944"/>
            <a:ext cx="2664297" cy="3933056"/>
          </a:xfrm>
          <a:prstGeom prst="rect">
            <a:avLst/>
          </a:prstGeom>
          <a:noFill/>
        </p:spPr>
      </p:pic>
      <p:pic>
        <p:nvPicPr>
          <p:cNvPr id="27" name="Picture 4" descr="http://etsphoto.ru/photocache/99/99b0b042cdb042161c57065ebf542bc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503" y="2924944"/>
            <a:ext cx="2664297" cy="3933056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411760" y="2420888"/>
            <a:ext cx="6048672" cy="576064"/>
            <a:chOff x="2411760" y="2420888"/>
            <a:chExt cx="6048672" cy="5760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11760" y="2420888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Ель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92080" y="2420888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300 – 500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11760" y="3068960"/>
            <a:ext cx="6048672" cy="576064"/>
            <a:chOff x="2411760" y="3068960"/>
            <a:chExt cx="6048672" cy="5760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11760" y="3068960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Секвойя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2080" y="3068960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Свыше 3000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11760" y="3717032"/>
            <a:ext cx="6048672" cy="576064"/>
            <a:chOff x="2411760" y="3717032"/>
            <a:chExt cx="6048672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11760" y="3717032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Сосна остистая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92080" y="3717032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4900 – 6000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11760" y="4365104"/>
            <a:ext cx="6048672" cy="576064"/>
            <a:chOff x="2411760" y="4365104"/>
            <a:chExt cx="6048672" cy="57606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411760" y="4365104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Дуб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92080" y="4365104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До 1500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411760" y="5013176"/>
            <a:ext cx="6048672" cy="576064"/>
            <a:chOff x="2411760" y="5013176"/>
            <a:chExt cx="6048672" cy="5760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11760" y="5013176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Платан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92080" y="5013176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До 2000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8" name="Управляющая кнопка: назад 27">
            <a:hlinkClick r:id="rId8" action="ppaction://hlinksldjump" highlightClick="1"/>
          </p:cNvPr>
          <p:cNvSpPr/>
          <p:nvPr/>
        </p:nvSpPr>
        <p:spPr>
          <a:xfrm>
            <a:off x="6156176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912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912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912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912 " pathEditMode="relative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tehnari.ru/attachments/f161/187244d1401546097-map_0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59632" y="0"/>
            <a:ext cx="6857999" cy="6858000"/>
          </a:xfrm>
          <a:prstGeom prst="rect">
            <a:avLst/>
          </a:prstGeom>
          <a:noFill/>
        </p:spPr>
      </p:pic>
      <p:pic>
        <p:nvPicPr>
          <p:cNvPr id="19" name="Picture 2" descr="http://unienc.ru/w/ru/images/85/Usa_edcp_relief_location_m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44000" cy="5877273"/>
          </a:xfrm>
          <a:prstGeom prst="rect">
            <a:avLst/>
          </a:prstGeom>
          <a:noFill/>
        </p:spPr>
      </p:pic>
      <p:pic>
        <p:nvPicPr>
          <p:cNvPr id="21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3" cstate="email">
            <a:lum bright="37000" contrast="-2000"/>
          </a:blip>
          <a:srcRect/>
          <a:stretch>
            <a:fillRect/>
          </a:stretch>
        </p:blipFill>
        <p:spPr bwMode="auto">
          <a:xfrm>
            <a:off x="899592" y="1484784"/>
            <a:ext cx="7488832" cy="5857963"/>
          </a:xfrm>
          <a:prstGeom prst="rect">
            <a:avLst/>
          </a:prstGeom>
          <a:noFill/>
        </p:spPr>
      </p:pic>
      <p:pic>
        <p:nvPicPr>
          <p:cNvPr id="29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0" y="1484784"/>
            <a:ext cx="9150671" cy="5877272"/>
          </a:xfrm>
          <a:prstGeom prst="rect">
            <a:avLst/>
          </a:prstGeom>
          <a:noFill/>
        </p:spPr>
      </p:pic>
      <p:pic>
        <p:nvPicPr>
          <p:cNvPr id="6" name="Picture 4" descr="dd36efffaae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05374"/>
            <a:ext cx="1810629" cy="2952626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6" action="ppaction://hlinksldjump" highlightClick="1"/>
          </p:cNvPr>
          <p:cNvSpPr/>
          <p:nvPr/>
        </p:nvSpPr>
        <p:spPr>
          <a:xfrm>
            <a:off x="6948264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844824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Сосна остистая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Австралия и Тасмания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2996952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Секвойя вечнозелёная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2996952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Россия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зад 27">
            <a:hlinkClick r:id="rId7" action="ppaction://hlinksldjump" highlightClick="1"/>
          </p:cNvPr>
          <p:cNvSpPr/>
          <p:nvPr/>
        </p:nvSpPr>
        <p:spPr>
          <a:xfrm>
            <a:off x="6156176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14908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Эвкалипт царственный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4149080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Калифорния, США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530120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Ель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92080" y="5301208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Юго-западные штаты США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15616" y="908720"/>
            <a:ext cx="7776864" cy="79208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Установите соответствие между деревом и местом его обитания.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-3.61111E-6 -0.50418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0017 -0.1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0.33612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0.336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4561</Words>
  <Application>WPS Presentation</Application>
  <PresentationFormat>Экран (4:3)</PresentationFormat>
  <Paragraphs>312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Georgia</vt:lpstr>
      <vt:lpstr>Georgia</vt:lpstr>
      <vt:lpstr>Times New Roman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282</cp:revision>
  <dcterms:created xsi:type="dcterms:W3CDTF">2009-07-07T05:52:00Z</dcterms:created>
  <dcterms:modified xsi:type="dcterms:W3CDTF">2024-11-01T15:08:43Z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4B6324E61DB04B7D8016642EBE5AA31F_12</vt:lpwstr>
  </property>
  <property fmtid="{D5CDD505-2E9C-101B-9397-08002B2CF9AE}" pid="3" name="KSOProductBuildVer">
    <vt:lpwstr>1049-12.2.0.18607</vt:lpwstr>
  </property>
</Properties>
</file>