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0" r:id="rId1"/>
  </p:sldMasterIdLst>
  <p:sldIdLst>
    <p:sldId id="256" r:id="rId2"/>
    <p:sldId id="344" r:id="rId3"/>
    <p:sldId id="348" r:id="rId4"/>
    <p:sldId id="302" r:id="rId5"/>
    <p:sldId id="342" r:id="rId6"/>
    <p:sldId id="343" r:id="rId7"/>
    <p:sldId id="296" r:id="rId8"/>
    <p:sldId id="297" r:id="rId9"/>
    <p:sldId id="337" r:id="rId10"/>
    <p:sldId id="338" r:id="rId11"/>
    <p:sldId id="361" r:id="rId12"/>
    <p:sldId id="319" r:id="rId13"/>
    <p:sldId id="320" r:id="rId14"/>
    <p:sldId id="321" r:id="rId15"/>
    <p:sldId id="323" r:id="rId16"/>
    <p:sldId id="327" r:id="rId17"/>
    <p:sldId id="306" r:id="rId18"/>
    <p:sldId id="339" r:id="rId19"/>
    <p:sldId id="358" r:id="rId20"/>
    <p:sldId id="340" r:id="rId21"/>
    <p:sldId id="318" r:id="rId22"/>
    <p:sldId id="317" r:id="rId23"/>
    <p:sldId id="299" r:id="rId24"/>
    <p:sldId id="345" r:id="rId25"/>
    <p:sldId id="347" r:id="rId26"/>
    <p:sldId id="352" r:id="rId27"/>
    <p:sldId id="354" r:id="rId28"/>
    <p:sldId id="278" r:id="rId29"/>
    <p:sldId id="267" r:id="rId30"/>
    <p:sldId id="265" r:id="rId31"/>
    <p:sldId id="272" r:id="rId32"/>
    <p:sldId id="276" r:id="rId33"/>
    <p:sldId id="273" r:id="rId34"/>
    <p:sldId id="274" r:id="rId35"/>
    <p:sldId id="275" r:id="rId36"/>
    <p:sldId id="359" r:id="rId37"/>
    <p:sldId id="360" r:id="rId38"/>
    <p:sldId id="325" r:id="rId39"/>
    <p:sldId id="326" r:id="rId40"/>
    <p:sldId id="364" r:id="rId41"/>
    <p:sldId id="365" r:id="rId42"/>
    <p:sldId id="366" r:id="rId43"/>
    <p:sldId id="367" r:id="rId44"/>
    <p:sldId id="368" r:id="rId45"/>
    <p:sldId id="370" r:id="rId46"/>
    <p:sldId id="371" r:id="rId47"/>
    <p:sldId id="295" r:id="rId48"/>
    <p:sldId id="363" r:id="rId49"/>
    <p:sldId id="362" r:id="rId50"/>
    <p:sldId id="330" r:id="rId51"/>
    <p:sldId id="301" r:id="rId52"/>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00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2" d="100"/>
          <a:sy n="82" d="100"/>
        </p:scale>
        <p:origin x="691" y="5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5" name="Скругленный прямоугольник 14"/>
          <p:cNvSpPr/>
          <p:nvPr/>
        </p:nvSpPr>
        <p:spPr>
          <a:xfrm>
            <a:off x="406401" y="329185"/>
            <a:ext cx="11376073"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Скругленный прямоугольник 9"/>
          <p:cNvSpPr/>
          <p:nvPr/>
        </p:nvSpPr>
        <p:spPr>
          <a:xfrm>
            <a:off x="558129" y="434162"/>
            <a:ext cx="11075745" cy="3108960"/>
          </a:xfrm>
          <a:prstGeom prst="roundRect">
            <a:avLst>
              <a:gd name="adj" fmla="val 4578"/>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5" name="Заголовок 4"/>
          <p:cNvSpPr>
            <a:spLocks noGrp="1"/>
          </p:cNvSpPr>
          <p:nvPr>
            <p:ph type="ctrTitle"/>
          </p:nvPr>
        </p:nvSpPr>
        <p:spPr>
          <a:xfrm>
            <a:off x="963168" y="1820206"/>
            <a:ext cx="10363200" cy="1828800"/>
          </a:xfrm>
        </p:spPr>
        <p:txBody>
          <a:bodyPr lIns="45720" rIns="45720" bIns="45720"/>
          <a:lstStyle>
            <a:lvl1pPr algn="r">
              <a:defRPr sz="4500" b="1">
                <a:solidFill>
                  <a:schemeClr val="accent1">
                    <a:tint val="88000"/>
                    <a:satMod val="150000"/>
                  </a:schemeClr>
                </a:solidFill>
                <a:effectLst>
                  <a:outerShdw blurRad="53975" dist="22860" dir="5400000" algn="tl" rotWithShape="0">
                    <a:srgbClr val="000000">
                      <a:alpha val="55000"/>
                    </a:srgbClr>
                  </a:outerShdw>
                </a:effectLst>
              </a:defRPr>
            </a:lvl1pPr>
            <a:extLst/>
          </a:lstStyle>
          <a:p>
            <a:r>
              <a:rPr kumimoji="0" lang="ru-RU"/>
              <a:t>Образец заголовка</a:t>
            </a:r>
            <a:endParaRPr kumimoji="0" lang="en-US"/>
          </a:p>
        </p:txBody>
      </p:sp>
      <p:sp>
        <p:nvSpPr>
          <p:cNvPr id="20" name="Подзаголовок 19"/>
          <p:cNvSpPr>
            <a:spLocks noGrp="1"/>
          </p:cNvSpPr>
          <p:nvPr>
            <p:ph type="subTitle" idx="1"/>
          </p:nvPr>
        </p:nvSpPr>
        <p:spPr>
          <a:xfrm>
            <a:off x="963168" y="3685032"/>
            <a:ext cx="10363200" cy="914400"/>
          </a:xfrm>
        </p:spPr>
        <p:txBody>
          <a:bodyPr lIns="182880"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a:t>Образец подзаголовка</a:t>
            </a:r>
            <a:endParaRPr kumimoji="0" lang="en-US"/>
          </a:p>
        </p:txBody>
      </p:sp>
      <p:sp>
        <p:nvSpPr>
          <p:cNvPr id="19" name="Дата 18"/>
          <p:cNvSpPr>
            <a:spLocks noGrp="1"/>
          </p:cNvSpPr>
          <p:nvPr>
            <p:ph type="dt" sz="half" idx="10"/>
          </p:nvPr>
        </p:nvSpPr>
        <p:spPr/>
        <p:txBody>
          <a:bodyPr/>
          <a:lstStyle/>
          <a:p>
            <a:fld id="{F20B5F2A-9309-473D-8621-33A2D956B90E}" type="datetimeFigureOut">
              <a:rPr lang="ru-RU" smtClean="0"/>
              <a:pPr/>
              <a:t>пн 09.08.21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11" name="Номер слайда 10"/>
          <p:cNvSpPr>
            <a:spLocks noGrp="1"/>
          </p:cNvSpPr>
          <p:nvPr>
            <p:ph type="sldNum" sz="quarter" idx="12"/>
          </p:nvPr>
        </p:nvSpPr>
        <p:spPr/>
        <p:txBody>
          <a:bodyPr/>
          <a:lstStyle/>
          <a:p>
            <a:fld id="{E0414D23-E174-4E56-9BD8-876856454D75}"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0560" y="4983480"/>
            <a:ext cx="10911840" cy="1051560"/>
          </a:xfrm>
        </p:spPr>
        <p:txBody>
          <a:bodyPr/>
          <a:lstStyle/>
          <a:p>
            <a:r>
              <a:rPr kumimoji="0" lang="ru-RU"/>
              <a:t>Образец заголовка</a:t>
            </a:r>
            <a:endParaRPr kumimoji="0" lang="en-US"/>
          </a:p>
        </p:txBody>
      </p:sp>
      <p:sp>
        <p:nvSpPr>
          <p:cNvPr id="3" name="Вертикальный текст 2"/>
          <p:cNvSpPr>
            <a:spLocks noGrp="1"/>
          </p:cNvSpPr>
          <p:nvPr>
            <p:ph type="body" orient="vert" idx="1"/>
          </p:nvPr>
        </p:nvSpPr>
        <p:spPr>
          <a:xfrm>
            <a:off x="670560" y="530352"/>
            <a:ext cx="10911840" cy="4187952"/>
          </a:xfrm>
        </p:spPr>
        <p:txBody>
          <a:bodyPr vert="eaVer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fld id="{F20B5F2A-9309-473D-8621-33A2D956B90E}" type="datetimeFigureOut">
              <a:rPr lang="ru-RU" smtClean="0"/>
              <a:pPr/>
              <a:t>пн 09.08.21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0414D23-E174-4E56-9BD8-876856454D75}"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533405"/>
            <a:ext cx="2641600" cy="5257799"/>
          </a:xfrm>
        </p:spPr>
        <p:txBody>
          <a:bodyPr vert="eaVert"/>
          <a:lstStyle/>
          <a:p>
            <a:r>
              <a:rPr kumimoji="0" lang="ru-RU"/>
              <a:t>Образец заголовка</a:t>
            </a:r>
            <a:endParaRPr kumimoji="0" lang="en-US"/>
          </a:p>
        </p:txBody>
      </p:sp>
      <p:sp>
        <p:nvSpPr>
          <p:cNvPr id="3" name="Вертикальный текст 2"/>
          <p:cNvSpPr>
            <a:spLocks noGrp="1"/>
          </p:cNvSpPr>
          <p:nvPr>
            <p:ph type="body" orient="vert" idx="1"/>
          </p:nvPr>
        </p:nvSpPr>
        <p:spPr>
          <a:xfrm>
            <a:off x="711200" y="533403"/>
            <a:ext cx="7924800" cy="5257801"/>
          </a:xfrm>
        </p:spPr>
        <p:txBody>
          <a:bodyPr vert="eaVer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fld id="{F20B5F2A-9309-473D-8621-33A2D956B90E}" type="datetimeFigureOut">
              <a:rPr lang="ru-RU" smtClean="0"/>
              <a:pPr/>
              <a:t>пн 09.08.21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0414D23-E174-4E56-9BD8-876856454D75}"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0560" y="4983480"/>
            <a:ext cx="10911840" cy="1051560"/>
          </a:xfrm>
        </p:spPr>
        <p:txBody>
          <a:bodyPr/>
          <a:lstStyle/>
          <a:p>
            <a:r>
              <a:rPr kumimoji="0" lang="ru-RU"/>
              <a:t>Образец заголовка</a:t>
            </a:r>
            <a:endParaRPr kumimoji="0" lang="en-US"/>
          </a:p>
        </p:txBody>
      </p:sp>
      <p:sp>
        <p:nvSpPr>
          <p:cNvPr id="3" name="Содержимое 2"/>
          <p:cNvSpPr>
            <a:spLocks noGrp="1"/>
          </p:cNvSpPr>
          <p:nvPr>
            <p:ph idx="1"/>
          </p:nvPr>
        </p:nvSpPr>
        <p:spPr>
          <a:xfrm>
            <a:off x="670560" y="530352"/>
            <a:ext cx="10911840" cy="4187952"/>
          </a:xfrm>
        </p:spPr>
        <p:txBody>
          <a:body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fld id="{F20B5F2A-9309-473D-8621-33A2D956B90E}" type="datetimeFigureOut">
              <a:rPr lang="ru-RU" smtClean="0"/>
              <a:pPr/>
              <a:t>пн 09.08.21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0414D23-E174-4E56-9BD8-876856454D75}"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14" name="Скругленный прямоугольник 13"/>
          <p:cNvSpPr/>
          <p:nvPr/>
        </p:nvSpPr>
        <p:spPr>
          <a:xfrm>
            <a:off x="406401" y="329185"/>
            <a:ext cx="11376073"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Скругленный прямоугольник 10"/>
          <p:cNvSpPr/>
          <p:nvPr/>
        </p:nvSpPr>
        <p:spPr>
          <a:xfrm>
            <a:off x="558129" y="434163"/>
            <a:ext cx="11075745" cy="4341329"/>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Заголовок 1"/>
          <p:cNvSpPr>
            <a:spLocks noGrp="1"/>
          </p:cNvSpPr>
          <p:nvPr>
            <p:ph type="title"/>
          </p:nvPr>
        </p:nvSpPr>
        <p:spPr>
          <a:xfrm>
            <a:off x="624459" y="4928616"/>
            <a:ext cx="10911840" cy="676656"/>
          </a:xfrm>
        </p:spPr>
        <p:txBody>
          <a:bodyPr lIns="91440" bIns="0" anchor="b"/>
          <a:lstStyle>
            <a:lvl1pPr algn="l">
              <a:buNone/>
              <a:defRPr sz="3600" b="0" cap="none" baseline="0">
                <a:solidFill>
                  <a:schemeClr val="bg2">
                    <a:shade val="25000"/>
                  </a:schemeClr>
                </a:solidFill>
                <a:effectLst/>
              </a:defRPr>
            </a:lvl1pPr>
            <a:extLst/>
          </a:lstStyle>
          <a:p>
            <a:r>
              <a:rPr kumimoji="0" lang="ru-RU"/>
              <a:t>Образец заголовка</a:t>
            </a:r>
            <a:endParaRPr kumimoji="0" lang="en-US"/>
          </a:p>
        </p:txBody>
      </p:sp>
      <p:sp>
        <p:nvSpPr>
          <p:cNvPr id="3" name="Текст 2"/>
          <p:cNvSpPr>
            <a:spLocks noGrp="1"/>
          </p:cNvSpPr>
          <p:nvPr>
            <p:ph type="body" idx="1"/>
          </p:nvPr>
        </p:nvSpPr>
        <p:spPr>
          <a:xfrm>
            <a:off x="624459" y="5624484"/>
            <a:ext cx="10911840" cy="420624"/>
          </a:xfrm>
        </p:spPr>
        <p:txBody>
          <a:bodyPr lIns="118872" tIns="0" anchor="t"/>
          <a:lstStyle>
            <a:lvl1pPr marL="0" marR="36576" indent="0" algn="l">
              <a:spcBef>
                <a:spcPts val="0"/>
              </a:spcBef>
              <a:spcAft>
                <a:spcPts val="0"/>
              </a:spcAft>
              <a:buNone/>
              <a:defRPr sz="1800" b="0">
                <a:solidFill>
                  <a:schemeClr val="accent1">
                    <a:shade val="50000"/>
                    <a:satMod val="110000"/>
                  </a:schemeClr>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a:t>Образец текста</a:t>
            </a:r>
          </a:p>
        </p:txBody>
      </p:sp>
      <p:sp>
        <p:nvSpPr>
          <p:cNvPr id="4" name="Дата 3"/>
          <p:cNvSpPr>
            <a:spLocks noGrp="1"/>
          </p:cNvSpPr>
          <p:nvPr>
            <p:ph type="dt" sz="half" idx="10"/>
          </p:nvPr>
        </p:nvSpPr>
        <p:spPr/>
        <p:txBody>
          <a:bodyPr/>
          <a:lstStyle/>
          <a:p>
            <a:fld id="{F20B5F2A-9309-473D-8621-33A2D956B90E}" type="datetimeFigureOut">
              <a:rPr lang="ru-RU" smtClean="0"/>
              <a:pPr/>
              <a:t>пн 09.08.21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0414D23-E174-4E56-9BD8-876856454D75}"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3" name="Содержимое 2"/>
          <p:cNvSpPr>
            <a:spLocks noGrp="1"/>
          </p:cNvSpPr>
          <p:nvPr>
            <p:ph sz="half" idx="1"/>
          </p:nvPr>
        </p:nvSpPr>
        <p:spPr>
          <a:xfrm>
            <a:off x="685803" y="530352"/>
            <a:ext cx="524256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Содержимое 3"/>
          <p:cNvSpPr>
            <a:spLocks noGrp="1"/>
          </p:cNvSpPr>
          <p:nvPr>
            <p:ph sz="half" idx="2"/>
          </p:nvPr>
        </p:nvSpPr>
        <p:spPr>
          <a:xfrm>
            <a:off x="6340480" y="530352"/>
            <a:ext cx="524256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5" name="Дата 4"/>
          <p:cNvSpPr>
            <a:spLocks noGrp="1"/>
          </p:cNvSpPr>
          <p:nvPr>
            <p:ph type="dt" sz="half" idx="10"/>
          </p:nvPr>
        </p:nvSpPr>
        <p:spPr/>
        <p:txBody>
          <a:bodyPr/>
          <a:lstStyle/>
          <a:p>
            <a:fld id="{F20B5F2A-9309-473D-8621-33A2D956B90E}" type="datetimeFigureOut">
              <a:rPr lang="ru-RU" smtClean="0"/>
              <a:pPr/>
              <a:t>пн 09.08.21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0414D23-E174-4E56-9BD8-876856454D75}"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0560" y="4983480"/>
            <a:ext cx="10911840" cy="1051560"/>
          </a:xfrm>
        </p:spPr>
        <p:txBody>
          <a:bodyPr anchor="b"/>
          <a:lstStyle>
            <a:lvl1pPr>
              <a:defRPr b="1"/>
            </a:lvl1pPr>
            <a:extLst/>
          </a:lstStyle>
          <a:p>
            <a:r>
              <a:rPr kumimoji="0" lang="ru-RU"/>
              <a:t>Образец заголовка</a:t>
            </a:r>
            <a:endParaRPr kumimoji="0" lang="en-US"/>
          </a:p>
        </p:txBody>
      </p:sp>
      <p:sp>
        <p:nvSpPr>
          <p:cNvPr id="3" name="Текст 2"/>
          <p:cNvSpPr>
            <a:spLocks noGrp="1"/>
          </p:cNvSpPr>
          <p:nvPr>
            <p:ph type="body" idx="1"/>
          </p:nvPr>
        </p:nvSpPr>
        <p:spPr>
          <a:xfrm>
            <a:off x="809632" y="579438"/>
            <a:ext cx="5242560" cy="792162"/>
          </a:xfrm>
        </p:spPr>
        <p:txBody>
          <a:bodyPr lIns="146304"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a:t>Образец текста</a:t>
            </a:r>
          </a:p>
        </p:txBody>
      </p:sp>
      <p:sp>
        <p:nvSpPr>
          <p:cNvPr id="4" name="Текст 3"/>
          <p:cNvSpPr>
            <a:spLocks noGrp="1"/>
          </p:cNvSpPr>
          <p:nvPr>
            <p:ph type="body" sz="half" idx="3"/>
          </p:nvPr>
        </p:nvSpPr>
        <p:spPr>
          <a:xfrm>
            <a:off x="6202892" y="579438"/>
            <a:ext cx="5242560" cy="792162"/>
          </a:xfrm>
        </p:spPr>
        <p:txBody>
          <a:bodyPr lIns="137160"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a:t>Образец текста</a:t>
            </a:r>
          </a:p>
        </p:txBody>
      </p:sp>
      <p:sp>
        <p:nvSpPr>
          <p:cNvPr id="5" name="Содержимое 4"/>
          <p:cNvSpPr>
            <a:spLocks noGrp="1"/>
          </p:cNvSpPr>
          <p:nvPr>
            <p:ph sz="quarter" idx="2"/>
          </p:nvPr>
        </p:nvSpPr>
        <p:spPr>
          <a:xfrm>
            <a:off x="809632" y="1447800"/>
            <a:ext cx="524256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6" name="Содержимое 5"/>
          <p:cNvSpPr>
            <a:spLocks noGrp="1"/>
          </p:cNvSpPr>
          <p:nvPr>
            <p:ph sz="quarter" idx="4"/>
          </p:nvPr>
        </p:nvSpPr>
        <p:spPr>
          <a:xfrm>
            <a:off x="6202892" y="1447800"/>
            <a:ext cx="524256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7" name="Дата 6"/>
          <p:cNvSpPr>
            <a:spLocks noGrp="1"/>
          </p:cNvSpPr>
          <p:nvPr>
            <p:ph type="dt" sz="half" idx="10"/>
          </p:nvPr>
        </p:nvSpPr>
        <p:spPr/>
        <p:txBody>
          <a:bodyPr/>
          <a:lstStyle/>
          <a:p>
            <a:fld id="{F20B5F2A-9309-473D-8621-33A2D956B90E}" type="datetimeFigureOut">
              <a:rPr lang="ru-RU" smtClean="0"/>
              <a:pPr/>
              <a:t>пн 09.08.21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E0414D23-E174-4E56-9BD8-876856454D75}"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3" name="Дата 2"/>
          <p:cNvSpPr>
            <a:spLocks noGrp="1"/>
          </p:cNvSpPr>
          <p:nvPr>
            <p:ph type="dt" sz="half" idx="10"/>
          </p:nvPr>
        </p:nvSpPr>
        <p:spPr/>
        <p:txBody>
          <a:bodyPr/>
          <a:lstStyle/>
          <a:p>
            <a:fld id="{F20B5F2A-9309-473D-8621-33A2D956B90E}" type="datetimeFigureOut">
              <a:rPr lang="ru-RU" smtClean="0"/>
              <a:pPr/>
              <a:t>пн 09.08.21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E0414D23-E174-4E56-9BD8-876856454D75}"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7" name="Скругленный прямоугольник 6"/>
          <p:cNvSpPr/>
          <p:nvPr/>
        </p:nvSpPr>
        <p:spPr>
          <a:xfrm>
            <a:off x="406401" y="329185"/>
            <a:ext cx="11376073"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Дата 1"/>
          <p:cNvSpPr>
            <a:spLocks noGrp="1"/>
          </p:cNvSpPr>
          <p:nvPr>
            <p:ph type="dt" sz="half" idx="10"/>
          </p:nvPr>
        </p:nvSpPr>
        <p:spPr/>
        <p:txBody>
          <a:bodyPr/>
          <a:lstStyle/>
          <a:p>
            <a:fld id="{F20B5F2A-9309-473D-8621-33A2D956B90E}" type="datetimeFigureOut">
              <a:rPr lang="ru-RU" smtClean="0"/>
              <a:pPr/>
              <a:t>пн 09.08.21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E0414D23-E174-4E56-9BD8-876856454D75}"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385045" y="533400"/>
            <a:ext cx="3962400" cy="914400"/>
          </a:xfrm>
        </p:spPr>
        <p:txBody>
          <a:bodyPr anchor="b"/>
          <a:lstStyle>
            <a:lvl1pPr algn="l">
              <a:buNone/>
              <a:defRPr sz="2200" b="1">
                <a:solidFill>
                  <a:schemeClr val="accent1"/>
                </a:solidFill>
              </a:defRPr>
            </a:lvl1pPr>
            <a:extLst/>
          </a:lstStyle>
          <a:p>
            <a:r>
              <a:rPr kumimoji="0" lang="ru-RU"/>
              <a:t>Образец заголовка</a:t>
            </a:r>
            <a:endParaRPr kumimoji="0" lang="en-US"/>
          </a:p>
        </p:txBody>
      </p:sp>
      <p:sp>
        <p:nvSpPr>
          <p:cNvPr id="3" name="Текст 2"/>
          <p:cNvSpPr>
            <a:spLocks noGrp="1"/>
          </p:cNvSpPr>
          <p:nvPr>
            <p:ph type="body" idx="2"/>
          </p:nvPr>
        </p:nvSpPr>
        <p:spPr>
          <a:xfrm>
            <a:off x="7385129" y="1447802"/>
            <a:ext cx="3962400" cy="4206112"/>
          </a:xfrm>
        </p:spPr>
        <p:txBody>
          <a:bodyPr lIns="91440"/>
          <a:lstStyle>
            <a:lvl1pPr marL="18288" marR="18288" indent="0">
              <a:spcBef>
                <a:spcPts val="0"/>
              </a:spcBef>
              <a:buNone/>
              <a:defRPr sz="1400">
                <a:solidFill>
                  <a:schemeClr val="tx1"/>
                </a:solidFill>
              </a:defRPr>
            </a:lvl1pPr>
            <a:lvl2pPr>
              <a:buNone/>
              <a:defRPr sz="1200">
                <a:solidFill>
                  <a:schemeClr val="tx1"/>
                </a:solidFill>
              </a:defRPr>
            </a:lvl2pPr>
            <a:lvl3pPr>
              <a:buNone/>
              <a:defRPr sz="1000">
                <a:solidFill>
                  <a:schemeClr val="tx1"/>
                </a:solidFill>
              </a:defRPr>
            </a:lvl3pPr>
            <a:lvl4pPr>
              <a:buNone/>
              <a:defRPr sz="900">
                <a:solidFill>
                  <a:schemeClr val="tx1"/>
                </a:solidFill>
              </a:defRPr>
            </a:lvl4pPr>
            <a:lvl5pPr>
              <a:buNone/>
              <a:defRPr sz="900">
                <a:solidFill>
                  <a:schemeClr val="tx1"/>
                </a:solidFill>
              </a:defRPr>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Содержимое 3"/>
          <p:cNvSpPr>
            <a:spLocks noGrp="1"/>
          </p:cNvSpPr>
          <p:nvPr>
            <p:ph sz="half" idx="1"/>
          </p:nvPr>
        </p:nvSpPr>
        <p:spPr>
          <a:xfrm>
            <a:off x="1015163" y="930144"/>
            <a:ext cx="6168212" cy="4724402"/>
          </a:xfrm>
        </p:spPr>
        <p:txBody>
          <a:bodyPr/>
          <a:lstStyle>
            <a:lvl1pPr>
              <a:defRPr sz="2800">
                <a:solidFill>
                  <a:schemeClr val="tx1"/>
                </a:solidFill>
              </a:defRPr>
            </a:lvl1pPr>
            <a:lvl2pPr>
              <a:defRPr sz="26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buNone/>
              <a:defRPr/>
            </a:lvl6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5" name="Дата 4"/>
          <p:cNvSpPr>
            <a:spLocks noGrp="1"/>
          </p:cNvSpPr>
          <p:nvPr>
            <p:ph type="dt" sz="half" idx="10"/>
          </p:nvPr>
        </p:nvSpPr>
        <p:spPr/>
        <p:txBody>
          <a:bodyPr/>
          <a:lstStyle/>
          <a:p>
            <a:fld id="{F20B5F2A-9309-473D-8621-33A2D956B90E}" type="datetimeFigureOut">
              <a:rPr lang="ru-RU" smtClean="0"/>
              <a:pPr/>
              <a:t>пн 09.08.21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0414D23-E174-4E56-9BD8-876856454D75}"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5" name="Скругленный прямоугольник 14"/>
          <p:cNvSpPr/>
          <p:nvPr/>
        </p:nvSpPr>
        <p:spPr>
          <a:xfrm>
            <a:off x="406401" y="329185"/>
            <a:ext cx="11376073"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Прямоугольник с одним скругленным углом 10"/>
          <p:cNvSpPr/>
          <p:nvPr/>
        </p:nvSpPr>
        <p:spPr>
          <a:xfrm>
            <a:off x="8534401" y="434162"/>
            <a:ext cx="3099473" cy="4343400"/>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Заголовок 1"/>
          <p:cNvSpPr>
            <a:spLocks noGrp="1"/>
          </p:cNvSpPr>
          <p:nvPr>
            <p:ph type="title"/>
          </p:nvPr>
        </p:nvSpPr>
        <p:spPr>
          <a:xfrm>
            <a:off x="609600" y="5012056"/>
            <a:ext cx="10972800" cy="1051560"/>
          </a:xfrm>
        </p:spPr>
        <p:txBody>
          <a:bodyPr anchor="t"/>
          <a:lstStyle>
            <a:lvl1pPr algn="l">
              <a:buNone/>
              <a:defRPr sz="3600" b="0">
                <a:solidFill>
                  <a:schemeClr val="bg2">
                    <a:shade val="25000"/>
                  </a:schemeClr>
                </a:solidFill>
                <a:effectLst/>
              </a:defRPr>
            </a:lvl1pPr>
            <a:extLst/>
          </a:lstStyle>
          <a:p>
            <a:r>
              <a:rPr kumimoji="0" lang="ru-RU"/>
              <a:t>Образец заголовка</a:t>
            </a:r>
            <a:endParaRPr kumimoji="0" lang="en-US"/>
          </a:p>
        </p:txBody>
      </p:sp>
      <p:sp>
        <p:nvSpPr>
          <p:cNvPr id="4" name="Текст 3"/>
          <p:cNvSpPr>
            <a:spLocks noGrp="1"/>
          </p:cNvSpPr>
          <p:nvPr>
            <p:ph type="body" sz="half" idx="2"/>
          </p:nvPr>
        </p:nvSpPr>
        <p:spPr bwMode="grayWhite">
          <a:xfrm>
            <a:off x="8616949" y="533400"/>
            <a:ext cx="2987040" cy="4211480"/>
          </a:xfrm>
        </p:spPr>
        <p:txBody>
          <a:bodyPr lIns="91440"/>
          <a:lstStyle>
            <a:lvl1pPr marL="45720" indent="0" algn="l">
              <a:spcBef>
                <a:spcPts val="0"/>
              </a:spcBef>
              <a:buNone/>
              <a:defRPr sz="1400">
                <a:solidFill>
                  <a:srgbClr val="FFFFFF"/>
                </a:solidFill>
              </a:defRPr>
            </a:lvl1pPr>
            <a:lvl2pPr>
              <a:defRPr sz="1200">
                <a:solidFill>
                  <a:srgbClr val="FFFFFF"/>
                </a:solidFill>
              </a:defRPr>
            </a:lvl2pPr>
            <a:lvl3pPr>
              <a:defRPr sz="1000">
                <a:solidFill>
                  <a:srgbClr val="FFFFFF"/>
                </a:solidFill>
              </a:defRPr>
            </a:lvl3pPr>
            <a:lvl4pPr>
              <a:defRPr sz="900">
                <a:solidFill>
                  <a:srgbClr val="FFFFFF"/>
                </a:solidFill>
              </a:defRPr>
            </a:lvl4pPr>
            <a:lvl5pPr>
              <a:defRPr sz="900">
                <a:solidFill>
                  <a:srgbClr val="FFFFFF"/>
                </a:solidFill>
              </a:defRPr>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5" name="Дата 4"/>
          <p:cNvSpPr>
            <a:spLocks noGrp="1"/>
          </p:cNvSpPr>
          <p:nvPr>
            <p:ph type="dt" sz="half" idx="10"/>
          </p:nvPr>
        </p:nvSpPr>
        <p:spPr/>
        <p:txBody>
          <a:bodyPr/>
          <a:lstStyle/>
          <a:p>
            <a:fld id="{F20B5F2A-9309-473D-8621-33A2D956B90E}" type="datetimeFigureOut">
              <a:rPr lang="ru-RU" smtClean="0"/>
              <a:pPr/>
              <a:t>пн 09.08.21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0414D23-E174-4E56-9BD8-876856454D75}" type="slidenum">
              <a:rPr lang="ru-RU" smtClean="0"/>
              <a:pPr/>
              <a:t>‹#›</a:t>
            </a:fld>
            <a:endParaRPr lang="ru-RU"/>
          </a:p>
        </p:txBody>
      </p:sp>
      <p:sp>
        <p:nvSpPr>
          <p:cNvPr id="3" name="Рисунок 2"/>
          <p:cNvSpPr>
            <a:spLocks noGrp="1"/>
          </p:cNvSpPr>
          <p:nvPr>
            <p:ph type="pic" idx="1"/>
          </p:nvPr>
        </p:nvSpPr>
        <p:spPr>
          <a:xfrm>
            <a:off x="561973" y="435768"/>
            <a:ext cx="7900416" cy="4343400"/>
          </a:xfrm>
          <a:prstGeom prst="snipRoundRect">
            <a:avLst>
              <a:gd name="adj1" fmla="val 1040"/>
              <a:gd name="adj2" fmla="val 0"/>
            </a:avLst>
          </a:prstGeom>
          <a:solidFill>
            <a:schemeClr val="bg2">
              <a:shade val="10000"/>
            </a:schemeClr>
          </a:solidFill>
        </p:spPr>
        <p:txBody>
          <a:bodyPr/>
          <a:lstStyle>
            <a:lvl1pPr marL="0" indent="0">
              <a:buNone/>
              <a:defRPr sz="3200"/>
            </a:lvl1pPr>
            <a:extLst/>
          </a:lstStyle>
          <a:p>
            <a:r>
              <a:rPr kumimoji="0" lang="ru-RU"/>
              <a:t>Вставка рисунка</a:t>
            </a:r>
            <a:endParaRPr kumimoji="0"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Скругленный прямоугольник 6"/>
          <p:cNvSpPr/>
          <p:nvPr/>
        </p:nvSpPr>
        <p:spPr>
          <a:xfrm>
            <a:off x="406401" y="329185"/>
            <a:ext cx="11376073"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Скругленный прямоугольник 8"/>
          <p:cNvSpPr/>
          <p:nvPr/>
        </p:nvSpPr>
        <p:spPr>
          <a:xfrm>
            <a:off x="558129" y="434162"/>
            <a:ext cx="11075745"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Заголовок 12"/>
          <p:cNvSpPr>
            <a:spLocks noGrp="1"/>
          </p:cNvSpPr>
          <p:nvPr>
            <p:ph type="title"/>
          </p:nvPr>
        </p:nvSpPr>
        <p:spPr>
          <a:xfrm>
            <a:off x="670560" y="4985590"/>
            <a:ext cx="10911840" cy="1051560"/>
          </a:xfrm>
          <a:prstGeom prst="rect">
            <a:avLst/>
          </a:prstGeom>
        </p:spPr>
        <p:txBody>
          <a:bodyPr vert="horz" anchor="b">
            <a:normAutofit/>
          </a:bodyPr>
          <a:lstStyle/>
          <a:p>
            <a:r>
              <a:rPr kumimoji="0" lang="ru-RU"/>
              <a:t>Образец заголовка</a:t>
            </a:r>
            <a:endParaRPr kumimoji="0" lang="en-US"/>
          </a:p>
        </p:txBody>
      </p:sp>
      <p:sp>
        <p:nvSpPr>
          <p:cNvPr id="4" name="Текст 3"/>
          <p:cNvSpPr>
            <a:spLocks noGrp="1"/>
          </p:cNvSpPr>
          <p:nvPr>
            <p:ph type="body" idx="1"/>
          </p:nvPr>
        </p:nvSpPr>
        <p:spPr>
          <a:xfrm>
            <a:off x="670560" y="530352"/>
            <a:ext cx="10911840" cy="4187952"/>
          </a:xfrm>
          <a:prstGeom prst="rect">
            <a:avLst/>
          </a:prstGeom>
        </p:spPr>
        <p:txBody>
          <a:bodyPr vert="horz" lIns="182880" tIns="91440">
            <a:normAutofit/>
          </a:bodyPr>
          <a:lstStyle/>
          <a:p>
            <a:pPr lvl="0" eaLnBrk="1" latinLnBrk="0" hangingPunct="1"/>
            <a:r>
              <a:rPr kumimoji="0" lang="ru-RU"/>
              <a:t>Образец текста</a:t>
            </a:r>
          </a:p>
          <a:p>
            <a:pPr lvl="1" eaLnBrk="1" latinLnBrk="0" hangingPunct="1"/>
            <a:r>
              <a:rPr kumimoji="0" lang="ru-RU"/>
              <a:t>Второй уровень</a:t>
            </a:r>
          </a:p>
          <a:p>
            <a:pPr lvl="2" eaLnBrk="1" latinLnBrk="0" hangingPunct="1"/>
            <a:r>
              <a:rPr kumimoji="0" lang="ru-RU"/>
              <a:t>Третий уровень</a:t>
            </a:r>
          </a:p>
          <a:p>
            <a:pPr lvl="3" eaLnBrk="1" latinLnBrk="0" hangingPunct="1"/>
            <a:r>
              <a:rPr kumimoji="0" lang="ru-RU"/>
              <a:t>Четвертый уровень</a:t>
            </a:r>
          </a:p>
          <a:p>
            <a:pPr lvl="4" eaLnBrk="1" latinLnBrk="0" hangingPunct="1"/>
            <a:r>
              <a:rPr kumimoji="0" lang="ru-RU"/>
              <a:t>Пятый уровень</a:t>
            </a:r>
            <a:endParaRPr kumimoji="0" lang="en-US"/>
          </a:p>
        </p:txBody>
      </p:sp>
      <p:sp>
        <p:nvSpPr>
          <p:cNvPr id="25" name="Дата 24"/>
          <p:cNvSpPr>
            <a:spLocks noGrp="1"/>
          </p:cNvSpPr>
          <p:nvPr>
            <p:ph type="dt" sz="half" idx="2"/>
          </p:nvPr>
        </p:nvSpPr>
        <p:spPr>
          <a:xfrm>
            <a:off x="5035104" y="6111876"/>
            <a:ext cx="30480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F20B5F2A-9309-473D-8621-33A2D956B90E}" type="datetimeFigureOut">
              <a:rPr lang="ru-RU" smtClean="0"/>
              <a:pPr/>
              <a:t>пн 09.08.21</a:t>
            </a:fld>
            <a:endParaRPr lang="ru-RU"/>
          </a:p>
        </p:txBody>
      </p:sp>
      <p:sp>
        <p:nvSpPr>
          <p:cNvPr id="18" name="Нижний колонтитул 17"/>
          <p:cNvSpPr>
            <a:spLocks noGrp="1"/>
          </p:cNvSpPr>
          <p:nvPr>
            <p:ph type="ftr" sz="quarter" idx="3"/>
          </p:nvPr>
        </p:nvSpPr>
        <p:spPr>
          <a:xfrm>
            <a:off x="8083104" y="6111876"/>
            <a:ext cx="3048000" cy="365125"/>
          </a:xfrm>
          <a:prstGeom prst="rect">
            <a:avLst/>
          </a:prstGeom>
        </p:spPr>
        <p:txBody>
          <a:bodyPr vert="horz" anchor="b"/>
          <a:lstStyle>
            <a:lvl1pPr algn="l" eaLnBrk="1" latinLnBrk="0" hangingPunct="1">
              <a:defRPr kumimoji="0" sz="1000">
                <a:solidFill>
                  <a:schemeClr val="bg2">
                    <a:shade val="50000"/>
                  </a:schemeClr>
                </a:solidFill>
              </a:defRPr>
            </a:lvl1pPr>
            <a:extLst/>
          </a:lstStyle>
          <a:p>
            <a:endParaRPr lang="ru-RU"/>
          </a:p>
        </p:txBody>
      </p:sp>
      <p:sp>
        <p:nvSpPr>
          <p:cNvPr id="5" name="Номер слайда 4"/>
          <p:cNvSpPr>
            <a:spLocks noGrp="1"/>
          </p:cNvSpPr>
          <p:nvPr>
            <p:ph type="sldNum" sz="quarter" idx="4"/>
          </p:nvPr>
        </p:nvSpPr>
        <p:spPr>
          <a:xfrm>
            <a:off x="11131104" y="6111876"/>
            <a:ext cx="6096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E0414D23-E174-4E56-9BD8-876856454D75}"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txStyles>
    <p:title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p:titleStyle>
    <p:body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479685" y="404733"/>
            <a:ext cx="11362545" cy="6041037"/>
          </a:xfrm>
        </p:spPr>
        <p:txBody>
          <a:bodyPr>
            <a:normAutofit fontScale="90000"/>
          </a:bodyPr>
          <a:lstStyle/>
          <a:p>
            <a:pPr algn="ctr"/>
            <a:br>
              <a:rPr lang="en-US" sz="4000" b="1" i="1" dirty="0">
                <a:solidFill>
                  <a:schemeClr val="accent2">
                    <a:lumMod val="75000"/>
                  </a:schemeClr>
                </a:solidFill>
                <a:latin typeface="Calisto MT" pitchFamily="18" charset="0"/>
              </a:rPr>
            </a:br>
            <a:r>
              <a:rPr lang="en-US" sz="4000" b="1" dirty="0">
                <a:solidFill>
                  <a:srgbClr val="C00000"/>
                </a:solidFill>
                <a:latin typeface="Calisto MT" pitchFamily="18" charset="0"/>
              </a:rPr>
              <a:t>FORMAREA COMPETEN</a:t>
            </a:r>
            <a:r>
              <a:rPr lang="ro-RO" sz="4000" b="1" dirty="0">
                <a:solidFill>
                  <a:srgbClr val="C00000"/>
                </a:solidFill>
                <a:latin typeface="Calisto MT" pitchFamily="18" charset="0"/>
              </a:rPr>
              <a:t>ȚELOR TRANSDISCIPLINARE PRIN REALIZAREA PROIECTELOR DE TIP STEM</a:t>
            </a:r>
            <a:r>
              <a:rPr lang="en-US" sz="4000" b="1" dirty="0">
                <a:solidFill>
                  <a:srgbClr val="C00000"/>
                </a:solidFill>
                <a:latin typeface="Calisto MT" pitchFamily="18" charset="0"/>
              </a:rPr>
              <a:t>/</a:t>
            </a:r>
            <a:r>
              <a:rPr lang="ro-RO" sz="4000" b="1" dirty="0">
                <a:solidFill>
                  <a:srgbClr val="C00000"/>
                </a:solidFill>
                <a:latin typeface="Calisto MT" pitchFamily="18" charset="0"/>
              </a:rPr>
              <a:t>STEAM ÎN PROCESUL EDUCAȚIONAL LA MATEMATICĂ</a:t>
            </a:r>
            <a:br>
              <a:rPr lang="ro-RO" sz="3200" b="1" dirty="0">
                <a:solidFill>
                  <a:srgbClr val="C00000"/>
                </a:solidFill>
              </a:rPr>
            </a:br>
            <a:r>
              <a:rPr lang="ro-RO" sz="3200" b="1" dirty="0">
                <a:solidFill>
                  <a:srgbClr val="C00000"/>
                </a:solidFill>
              </a:rPr>
              <a:t>                          </a:t>
            </a:r>
            <a:br>
              <a:rPr lang="ro-RO" sz="3200" b="1" dirty="0">
                <a:solidFill>
                  <a:srgbClr val="C00000"/>
                </a:solidFill>
              </a:rPr>
            </a:br>
            <a:br>
              <a:rPr lang="ro-RO" sz="3200" b="1" dirty="0">
                <a:solidFill>
                  <a:srgbClr val="C00000"/>
                </a:solidFill>
              </a:rPr>
            </a:br>
            <a:r>
              <a:rPr lang="ro-RO" sz="3200" b="1" dirty="0">
                <a:solidFill>
                  <a:srgbClr val="C00000"/>
                </a:solidFill>
              </a:rPr>
              <a:t>                                                 </a:t>
            </a:r>
            <a:r>
              <a:rPr lang="ro-RO" sz="3200" dirty="0">
                <a:solidFill>
                  <a:schemeClr val="accent2">
                    <a:lumMod val="75000"/>
                  </a:schemeClr>
                </a:solidFill>
              </a:rPr>
              <a:t>Realizat: Grosu Aliona,</a:t>
            </a:r>
            <a:br>
              <a:rPr lang="ro-RO" sz="3200" dirty="0">
                <a:solidFill>
                  <a:schemeClr val="accent2">
                    <a:lumMod val="75000"/>
                  </a:schemeClr>
                </a:solidFill>
              </a:rPr>
            </a:br>
            <a:r>
              <a:rPr lang="ro-RO" sz="3200" dirty="0">
                <a:solidFill>
                  <a:schemeClr val="accent2">
                    <a:lumMod val="75000"/>
                  </a:schemeClr>
                </a:solidFill>
              </a:rPr>
              <a:t>                                                              grad didactic I</a:t>
            </a:r>
            <a:br>
              <a:rPr lang="ro-RO" sz="3200" b="1" dirty="0">
                <a:solidFill>
                  <a:srgbClr val="C00000"/>
                </a:solidFill>
              </a:rPr>
            </a:br>
            <a:br>
              <a:rPr lang="ro-RO" sz="3200" b="1" dirty="0">
                <a:solidFill>
                  <a:srgbClr val="C00000"/>
                </a:solidFill>
              </a:rPr>
            </a:br>
            <a:br>
              <a:rPr lang="ro-RO" sz="3200" b="1" dirty="0">
                <a:solidFill>
                  <a:srgbClr val="C00000"/>
                </a:solidFill>
              </a:rPr>
            </a:br>
            <a:endParaRPr lang="ru-RU" sz="3200" b="1" dirty="0">
              <a:solidFill>
                <a:srgbClr val="C00000"/>
              </a:solidFill>
            </a:endParaRPr>
          </a:p>
        </p:txBody>
      </p:sp>
      <p:sp>
        <p:nvSpPr>
          <p:cNvPr id="3" name="TextBox 2"/>
          <p:cNvSpPr txBox="1"/>
          <p:nvPr/>
        </p:nvSpPr>
        <p:spPr>
          <a:xfrm>
            <a:off x="404734" y="5891134"/>
            <a:ext cx="11377535" cy="584775"/>
          </a:xfrm>
          <a:prstGeom prst="rect">
            <a:avLst/>
          </a:prstGeom>
          <a:noFill/>
        </p:spPr>
        <p:txBody>
          <a:bodyPr wrap="square" rtlCol="0">
            <a:spAutoFit/>
          </a:bodyPr>
          <a:lstStyle/>
          <a:p>
            <a:pPr algn="ctr"/>
            <a:r>
              <a:rPr lang="ro-RO" sz="3200" b="1" dirty="0">
                <a:solidFill>
                  <a:schemeClr val="accent2">
                    <a:lumMod val="75000"/>
                  </a:schemeClr>
                </a:solidFill>
                <a:latin typeface="Calisto MT" pitchFamily="18" charset="0"/>
              </a:rPr>
              <a:t>10 august 2021</a:t>
            </a:r>
            <a:endParaRPr lang="ru-RU" sz="3200" b="1" dirty="0">
              <a:solidFill>
                <a:schemeClr val="accent2">
                  <a:lumMod val="75000"/>
                </a:schemeClr>
              </a:solidFill>
            </a:endParaRPr>
          </a:p>
        </p:txBody>
      </p:sp>
    </p:spTree>
    <p:extLst>
      <p:ext uri="{BB962C8B-B14F-4D97-AF65-F5344CB8AC3E}">
        <p14:creationId xmlns:p14="http://schemas.microsoft.com/office/powerpoint/2010/main" val="9227048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Содержимое 8" descr="harta.png"/>
          <p:cNvPicPr>
            <a:picLocks noGrp="1" noChangeAspect="1"/>
          </p:cNvPicPr>
          <p:nvPr>
            <p:ph sz="half" idx="1"/>
          </p:nvPr>
        </p:nvPicPr>
        <p:blipFill>
          <a:blip r:embed="rId2" cstate="print"/>
          <a:stretch>
            <a:fillRect/>
          </a:stretch>
        </p:blipFill>
        <p:spPr>
          <a:xfrm>
            <a:off x="445958" y="3697522"/>
            <a:ext cx="4785609" cy="2778338"/>
          </a:xfrm>
        </p:spPr>
      </p:pic>
      <p:sp>
        <p:nvSpPr>
          <p:cNvPr id="12" name="Содержимое 11"/>
          <p:cNvSpPr>
            <a:spLocks noGrp="1"/>
          </p:cNvSpPr>
          <p:nvPr>
            <p:ph sz="half" idx="2"/>
          </p:nvPr>
        </p:nvSpPr>
        <p:spPr>
          <a:xfrm>
            <a:off x="5711252" y="275492"/>
            <a:ext cx="6175948" cy="4266528"/>
          </a:xfrm>
        </p:spPr>
        <p:txBody>
          <a:bodyPr>
            <a:normAutofit lnSpcReduction="10000"/>
          </a:bodyPr>
          <a:lstStyle/>
          <a:p>
            <a:pPr>
              <a:lnSpc>
                <a:spcPct val="150000"/>
              </a:lnSpc>
              <a:buNone/>
            </a:pPr>
            <a:r>
              <a:rPr lang="ro-RO" sz="3200" b="1" dirty="0">
                <a:solidFill>
                  <a:srgbClr val="C00000"/>
                </a:solidFill>
                <a:latin typeface="Calisto MT" pitchFamily="18" charset="0"/>
              </a:rPr>
              <a:t>      </a:t>
            </a:r>
            <a:r>
              <a:rPr lang="ro-RO" sz="3600" b="1" dirty="0">
                <a:solidFill>
                  <a:schemeClr val="accent2">
                    <a:lumMod val="75000"/>
                  </a:schemeClr>
                </a:solidFill>
                <a:latin typeface="Calisto MT" pitchFamily="18" charset="0"/>
              </a:rPr>
              <a:t>Exemplu 3</a:t>
            </a:r>
            <a:endParaRPr lang="ro-RO" sz="3200" b="1" dirty="0">
              <a:solidFill>
                <a:schemeClr val="accent2">
                  <a:lumMod val="75000"/>
                </a:schemeClr>
              </a:solidFill>
              <a:latin typeface="Calisto MT" pitchFamily="18" charset="0"/>
            </a:endParaRPr>
          </a:p>
          <a:p>
            <a:pPr>
              <a:lnSpc>
                <a:spcPct val="120000"/>
              </a:lnSpc>
              <a:buNone/>
            </a:pPr>
            <a:r>
              <a:rPr lang="ro-RO" sz="2600" dirty="0">
                <a:latin typeface="Calisto MT" pitchFamily="18" charset="0"/>
              </a:rPr>
              <a:t>   </a:t>
            </a:r>
            <a:r>
              <a:rPr lang="en-US" sz="2600" dirty="0">
                <a:latin typeface="Calisto MT" pitchFamily="18" charset="0"/>
              </a:rPr>
              <a:t>L</a:t>
            </a:r>
            <a:r>
              <a:rPr lang="ro-RO" sz="2600" dirty="0">
                <a:latin typeface="Calisto MT" pitchFamily="18" charset="0"/>
              </a:rPr>
              <a:t>a studierea teoremei lui Pitagora și a calculelor proporționale se propune următoarea problemă</a:t>
            </a:r>
            <a:r>
              <a:rPr lang="en-US" sz="2600" dirty="0">
                <a:latin typeface="Calisto MT" pitchFamily="18" charset="0"/>
              </a:rPr>
              <a:t>:</a:t>
            </a:r>
            <a:endParaRPr lang="ru-RU" sz="2600" dirty="0">
              <a:latin typeface="Corbel" pitchFamily="34" charset="0"/>
            </a:endParaRPr>
          </a:p>
          <a:p>
            <a:pPr>
              <a:lnSpc>
                <a:spcPct val="120000"/>
              </a:lnSpc>
              <a:buNone/>
            </a:pPr>
            <a:r>
              <a:rPr lang="ro-RO" sz="2600" dirty="0">
                <a:latin typeface="Calisto MT" pitchFamily="18" charset="0"/>
              </a:rPr>
              <a:t>       </a:t>
            </a:r>
            <a:r>
              <a:rPr lang="en-US" sz="2600" i="1" dirty="0" err="1">
                <a:latin typeface="Calisto MT" pitchFamily="18" charset="0"/>
              </a:rPr>
              <a:t>Determinați</a:t>
            </a:r>
            <a:r>
              <a:rPr lang="en-US" sz="2600" i="1" dirty="0">
                <a:latin typeface="Calisto MT" pitchFamily="18" charset="0"/>
              </a:rPr>
              <a:t> </a:t>
            </a:r>
            <a:r>
              <a:rPr lang="en-US" sz="2600" i="1" dirty="0" err="1">
                <a:latin typeface="Calisto MT" pitchFamily="18" charset="0"/>
              </a:rPr>
              <a:t>forța</a:t>
            </a:r>
            <a:r>
              <a:rPr lang="en-US" sz="2600" i="1" dirty="0">
                <a:latin typeface="Calisto MT" pitchFamily="18" charset="0"/>
              </a:rPr>
              <a:t> F </a:t>
            </a:r>
            <a:r>
              <a:rPr lang="en-US" sz="2600" i="1" dirty="0" err="1">
                <a:latin typeface="Calisto MT" pitchFamily="18" charset="0"/>
              </a:rPr>
              <a:t>pe</a:t>
            </a:r>
            <a:r>
              <a:rPr lang="en-US" sz="2600" i="1" dirty="0">
                <a:latin typeface="Calisto MT" pitchFamily="18" charset="0"/>
              </a:rPr>
              <a:t> care </a:t>
            </a:r>
            <a:r>
              <a:rPr lang="en-US" sz="2600" i="1" dirty="0" err="1">
                <a:latin typeface="Calisto MT" pitchFamily="18" charset="0"/>
              </a:rPr>
              <a:t>trebuie</a:t>
            </a:r>
            <a:r>
              <a:rPr lang="en-US" sz="2600" i="1" dirty="0">
                <a:latin typeface="Calisto MT" pitchFamily="18" charset="0"/>
              </a:rPr>
              <a:t> s-o </a:t>
            </a:r>
            <a:r>
              <a:rPr lang="en-US" sz="2600" i="1" dirty="0" err="1">
                <a:latin typeface="Calisto MT" pitchFamily="18" charset="0"/>
              </a:rPr>
              <a:t>aplice</a:t>
            </a:r>
            <a:r>
              <a:rPr lang="ro-RO" sz="2600" i="1" dirty="0">
                <a:latin typeface="Calisto MT" pitchFamily="18" charset="0"/>
              </a:rPr>
              <a:t> </a:t>
            </a:r>
            <a:r>
              <a:rPr lang="en-US" sz="2600" i="1" dirty="0">
                <a:latin typeface="Calisto MT" pitchFamily="18" charset="0"/>
              </a:rPr>
              <a:t>un</a:t>
            </a:r>
            <a:r>
              <a:rPr lang="ro-RO" sz="2600" i="1" dirty="0">
                <a:latin typeface="Calisto MT" pitchFamily="18" charset="0"/>
              </a:rPr>
              <a:t> </a:t>
            </a:r>
            <a:r>
              <a:rPr lang="en-US" sz="2600" i="1" dirty="0" err="1">
                <a:latin typeface="Calisto MT" pitchFamily="18" charset="0"/>
              </a:rPr>
              <a:t>muncitor</a:t>
            </a:r>
            <a:r>
              <a:rPr lang="en-US" sz="2600" i="1" dirty="0">
                <a:latin typeface="Calisto MT" pitchFamily="18" charset="0"/>
              </a:rPr>
              <a:t> la o </a:t>
            </a:r>
            <a:r>
              <a:rPr lang="en-US" sz="2600" i="1" dirty="0" err="1">
                <a:latin typeface="Calisto MT" pitchFamily="18" charset="0"/>
              </a:rPr>
              <a:t>cheie</a:t>
            </a:r>
            <a:r>
              <a:rPr lang="ro-RO" sz="2600" i="1" dirty="0">
                <a:latin typeface="Calisto MT" pitchFamily="18" charset="0"/>
              </a:rPr>
              <a:t> </a:t>
            </a:r>
            <a:r>
              <a:rPr lang="en-US" sz="2600" i="1" dirty="0" err="1">
                <a:latin typeface="Calisto MT" pitchFamily="18" charset="0"/>
              </a:rPr>
              <a:t>în</a:t>
            </a:r>
            <a:r>
              <a:rPr lang="ro-RO" sz="2600" i="1" dirty="0">
                <a:latin typeface="Calisto MT" pitchFamily="18" charset="0"/>
              </a:rPr>
              <a:t> </a:t>
            </a:r>
            <a:r>
              <a:rPr lang="en-US" sz="2600" i="1" dirty="0" err="1">
                <a:latin typeface="Calisto MT" pitchFamily="18" charset="0"/>
              </a:rPr>
              <a:t>timpul</a:t>
            </a:r>
            <a:r>
              <a:rPr lang="ro-RO" sz="2600" i="1" dirty="0">
                <a:latin typeface="Calisto MT" pitchFamily="18" charset="0"/>
              </a:rPr>
              <a:t> </a:t>
            </a:r>
            <a:r>
              <a:rPr lang="en-US" sz="2600" i="1" dirty="0" err="1">
                <a:latin typeface="Calisto MT" pitchFamily="18" charset="0"/>
              </a:rPr>
              <a:t>lucrării</a:t>
            </a:r>
            <a:r>
              <a:rPr lang="en-US" sz="2600" i="1" dirty="0">
                <a:latin typeface="Calisto MT" pitchFamily="18" charset="0"/>
              </a:rPr>
              <a:t> de </a:t>
            </a:r>
            <a:r>
              <a:rPr lang="en-US" sz="2600" i="1" dirty="0" err="1">
                <a:latin typeface="Calisto MT" pitchFamily="18" charset="0"/>
              </a:rPr>
              <a:t>asamblare</a:t>
            </a:r>
            <a:r>
              <a:rPr lang="en-US" sz="2600" i="1" dirty="0">
                <a:latin typeface="Calisto MT" pitchFamily="18" charset="0"/>
              </a:rPr>
              <a:t> (</a:t>
            </a:r>
            <a:r>
              <a:rPr lang="en-US" sz="2600" i="1" dirty="0" err="1">
                <a:latin typeface="Calisto MT" pitchFamily="18" charset="0"/>
              </a:rPr>
              <a:t>vezi</a:t>
            </a:r>
            <a:r>
              <a:rPr lang="ro-RO" sz="2600" i="1" dirty="0">
                <a:latin typeface="Calisto MT" pitchFamily="18" charset="0"/>
              </a:rPr>
              <a:t> </a:t>
            </a:r>
            <a:r>
              <a:rPr lang="en-US" sz="2600" i="1" dirty="0" err="1">
                <a:latin typeface="Calisto MT" pitchFamily="18" charset="0"/>
              </a:rPr>
              <a:t>desenul</a:t>
            </a:r>
            <a:r>
              <a:rPr lang="en-US" sz="2600" i="1" dirty="0">
                <a:latin typeface="Calisto MT" pitchFamily="18" charset="0"/>
              </a:rPr>
              <a:t>) </a:t>
            </a:r>
            <a:r>
              <a:rPr lang="en-US" sz="2600" i="1" dirty="0" err="1">
                <a:latin typeface="Calisto MT" pitchFamily="18" charset="0"/>
              </a:rPr>
              <a:t>pentru</a:t>
            </a:r>
            <a:r>
              <a:rPr lang="ro-RO" sz="2600" i="1" dirty="0">
                <a:latin typeface="Calisto MT" pitchFamily="18" charset="0"/>
              </a:rPr>
              <a:t> </a:t>
            </a:r>
            <a:r>
              <a:rPr lang="en-US" sz="2600" i="1" dirty="0">
                <a:latin typeface="Calisto MT" pitchFamily="18" charset="0"/>
              </a:rPr>
              <a:t>ca</a:t>
            </a:r>
            <a:r>
              <a:rPr lang="ro-RO" sz="2600" i="1" dirty="0">
                <a:latin typeface="Calisto MT" pitchFamily="18" charset="0"/>
              </a:rPr>
              <a:t> </a:t>
            </a:r>
            <a:r>
              <a:rPr lang="en-US" sz="2600" i="1" dirty="0" err="1">
                <a:latin typeface="Calisto MT" pitchFamily="18" charset="0"/>
              </a:rPr>
              <a:t>componen</a:t>
            </a:r>
            <a:r>
              <a:rPr lang="ro-RO" sz="2600" i="1" dirty="0">
                <a:latin typeface="Calisto MT" pitchFamily="18" charset="0"/>
              </a:rPr>
              <a:t>t</a:t>
            </a:r>
            <a:r>
              <a:rPr lang="en-US" sz="2600" i="1" dirty="0">
                <a:latin typeface="Calisto MT" pitchFamily="18" charset="0"/>
              </a:rPr>
              <a:t>a </a:t>
            </a:r>
            <a:r>
              <a:rPr lang="en-US" sz="2600" i="1" dirty="0" err="1">
                <a:latin typeface="Calisto MT" pitchFamily="18" charset="0"/>
              </a:rPr>
              <a:t>să</a:t>
            </a:r>
            <a:r>
              <a:rPr lang="en-US" sz="2600" i="1" dirty="0">
                <a:latin typeface="Calisto MT" pitchFamily="18" charset="0"/>
              </a:rPr>
              <a:t> fie </a:t>
            </a:r>
            <a:r>
              <a:rPr lang="en-US" sz="2600" i="1" dirty="0" err="1">
                <a:latin typeface="Calisto MT" pitchFamily="18" charset="0"/>
              </a:rPr>
              <a:t>egală</a:t>
            </a:r>
            <a:r>
              <a:rPr lang="en-US" sz="2600" i="1" dirty="0">
                <a:latin typeface="Calisto MT" pitchFamily="18" charset="0"/>
              </a:rPr>
              <a:t> </a:t>
            </a:r>
            <a:r>
              <a:rPr lang="ro-RO" sz="2600" i="1" dirty="0">
                <a:latin typeface="Calisto MT" pitchFamily="18" charset="0"/>
              </a:rPr>
              <a:t>cu </a:t>
            </a:r>
            <a:r>
              <a:rPr lang="en-US" sz="2600" i="1" dirty="0">
                <a:latin typeface="Calisto MT" pitchFamily="18" charset="0"/>
              </a:rPr>
              <a:t>320 N</a:t>
            </a:r>
            <a:r>
              <a:rPr lang="en-US" sz="2600" dirty="0">
                <a:latin typeface="Calisto MT" pitchFamily="18" charset="0"/>
              </a:rPr>
              <a:t>.</a:t>
            </a:r>
            <a:endParaRPr lang="ru-RU" sz="2600" dirty="0">
              <a:latin typeface="Corbel" pitchFamily="34" charset="0"/>
            </a:endParaRPr>
          </a:p>
          <a:p>
            <a:pPr>
              <a:buNone/>
            </a:pPr>
            <a:endParaRPr lang="ru-RU" dirty="0"/>
          </a:p>
        </p:txBody>
      </p:sp>
      <p:pic>
        <p:nvPicPr>
          <p:cNvPr id="13" name="Рисунок 12" descr="C:\Users\admin\Desktop\IMG_20150111_150844.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32143" y="4347092"/>
            <a:ext cx="4805155" cy="2158639"/>
          </a:xfrm>
          <a:prstGeom prst="rect">
            <a:avLst/>
          </a:prstGeom>
          <a:noFill/>
          <a:ln>
            <a:noFill/>
          </a:ln>
        </p:spPr>
      </p:pic>
      <p:sp>
        <p:nvSpPr>
          <p:cNvPr id="10" name="TextBox 9"/>
          <p:cNvSpPr txBox="1"/>
          <p:nvPr/>
        </p:nvSpPr>
        <p:spPr>
          <a:xfrm>
            <a:off x="554634" y="209862"/>
            <a:ext cx="5501391" cy="3416320"/>
          </a:xfrm>
          <a:prstGeom prst="rect">
            <a:avLst/>
          </a:prstGeom>
          <a:noFill/>
        </p:spPr>
        <p:txBody>
          <a:bodyPr wrap="square" rtlCol="0">
            <a:spAutoFit/>
          </a:bodyPr>
          <a:lstStyle/>
          <a:p>
            <a:br>
              <a:rPr lang="ro-RO" sz="1600" dirty="0">
                <a:solidFill>
                  <a:srgbClr val="C00000"/>
                </a:solidFill>
                <a:latin typeface="Calisto MT" pitchFamily="18" charset="0"/>
              </a:rPr>
            </a:br>
            <a:r>
              <a:rPr lang="ro-RO" sz="3200" b="1" dirty="0">
                <a:solidFill>
                  <a:schemeClr val="accent2">
                    <a:lumMod val="75000"/>
                  </a:schemeClr>
                </a:solidFill>
                <a:latin typeface="Calisto MT" pitchFamily="18" charset="0"/>
              </a:rPr>
              <a:t>Exemplu 2 </a:t>
            </a:r>
          </a:p>
          <a:p>
            <a:br>
              <a:rPr lang="ro-RO" sz="2400" dirty="0">
                <a:solidFill>
                  <a:srgbClr val="FF0000"/>
                </a:solidFill>
                <a:latin typeface="Calisto MT" pitchFamily="18" charset="0"/>
              </a:rPr>
            </a:br>
            <a:r>
              <a:rPr lang="ro-RO" sz="2400" dirty="0">
                <a:latin typeface="Calisto MT" pitchFamily="18" charset="0"/>
              </a:rPr>
              <a:t>La studierea temei ,,Rapoarte și proporții,, se propune problema:</a:t>
            </a:r>
            <a:br>
              <a:rPr lang="ro-RO" sz="2400" dirty="0">
                <a:latin typeface="Calisto MT" pitchFamily="18" charset="0"/>
              </a:rPr>
            </a:br>
            <a:r>
              <a:rPr lang="ro-RO" sz="2400" i="1" dirty="0">
                <a:latin typeface="Calisto MT" pitchFamily="18" charset="0"/>
              </a:rPr>
              <a:t> Folosind harta politică a Europei și scara hărții, calculați distanța dintre:</a:t>
            </a:r>
            <a:br>
              <a:rPr lang="ro-RO" sz="2400" i="1" dirty="0">
                <a:latin typeface="Calisto MT" pitchFamily="18" charset="0"/>
              </a:rPr>
            </a:br>
            <a:r>
              <a:rPr lang="ro-RO" sz="2400" i="1" dirty="0">
                <a:latin typeface="Calisto MT" pitchFamily="18" charset="0"/>
              </a:rPr>
              <a:t>a)  Paris și Londra</a:t>
            </a:r>
            <a:br>
              <a:rPr lang="ro-RO" sz="2400" i="1" dirty="0">
                <a:latin typeface="Calisto MT" pitchFamily="18" charset="0"/>
              </a:rPr>
            </a:br>
            <a:r>
              <a:rPr lang="ro-RO" sz="2400" i="1" dirty="0">
                <a:latin typeface="Calisto MT" pitchFamily="18" charset="0"/>
              </a:rPr>
              <a:t>b)  București și Roma</a:t>
            </a:r>
            <a:endParaRPr lang="ru-RU" sz="2400" i="1"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9D7C75FB-CFD8-4640-807B-BE377249F412}"/>
              </a:ext>
            </a:extLst>
          </p:cNvPr>
          <p:cNvPicPr>
            <a:picLocks noChangeAspect="1"/>
          </p:cNvPicPr>
          <p:nvPr/>
        </p:nvPicPr>
        <p:blipFill>
          <a:blip r:embed="rId2"/>
          <a:stretch>
            <a:fillRect/>
          </a:stretch>
        </p:blipFill>
        <p:spPr>
          <a:xfrm>
            <a:off x="469641" y="326570"/>
            <a:ext cx="11252718" cy="5775649"/>
          </a:xfrm>
          <a:prstGeom prst="rect">
            <a:avLst/>
          </a:prstGeom>
        </p:spPr>
      </p:pic>
    </p:spTree>
    <p:extLst>
      <p:ext uri="{BB962C8B-B14F-4D97-AF65-F5344CB8AC3E}">
        <p14:creationId xmlns:p14="http://schemas.microsoft.com/office/powerpoint/2010/main" val="11506855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99607" y="329784"/>
            <a:ext cx="10917485" cy="1019331"/>
          </a:xfrm>
        </p:spPr>
        <p:txBody>
          <a:bodyPr>
            <a:normAutofit/>
          </a:bodyPr>
          <a:lstStyle/>
          <a:p>
            <a:pPr algn="ctr"/>
            <a:r>
              <a:rPr lang="en-US" sz="5400" b="1" dirty="0" err="1">
                <a:solidFill>
                  <a:srgbClr val="C00000"/>
                </a:solidFill>
                <a:latin typeface="Calisto MT" pitchFamily="18" charset="0"/>
              </a:rPr>
              <a:t>Ce</a:t>
            </a:r>
            <a:r>
              <a:rPr lang="en-US" sz="5400" b="1" dirty="0">
                <a:solidFill>
                  <a:srgbClr val="C00000"/>
                </a:solidFill>
                <a:latin typeface="Calisto MT" pitchFamily="18" charset="0"/>
              </a:rPr>
              <a:t> </a:t>
            </a:r>
            <a:r>
              <a:rPr lang="en-US" sz="5400" b="1" dirty="0" err="1">
                <a:solidFill>
                  <a:srgbClr val="C00000"/>
                </a:solidFill>
                <a:latin typeface="Calisto MT" pitchFamily="18" charset="0"/>
              </a:rPr>
              <a:t>este</a:t>
            </a:r>
            <a:r>
              <a:rPr lang="en-US" sz="5400" b="1" dirty="0">
                <a:solidFill>
                  <a:srgbClr val="C00000"/>
                </a:solidFill>
                <a:latin typeface="Calisto MT" pitchFamily="18" charset="0"/>
              </a:rPr>
              <a:t> </a:t>
            </a:r>
            <a:r>
              <a:rPr lang="en-US" sz="5400" b="1" dirty="0" err="1">
                <a:solidFill>
                  <a:srgbClr val="C00000"/>
                </a:solidFill>
                <a:latin typeface="Calisto MT" pitchFamily="18" charset="0"/>
              </a:rPr>
              <a:t>proiectul</a:t>
            </a:r>
            <a:r>
              <a:rPr lang="en-US" sz="5400" b="1" dirty="0">
                <a:solidFill>
                  <a:srgbClr val="C00000"/>
                </a:solidFill>
                <a:latin typeface="Calisto MT" pitchFamily="18" charset="0"/>
              </a:rPr>
              <a:t>?</a:t>
            </a:r>
            <a:endParaRPr lang="ru-RU" sz="5400" b="1" dirty="0">
              <a:solidFill>
                <a:srgbClr val="C00000"/>
              </a:solidFill>
            </a:endParaRPr>
          </a:p>
        </p:txBody>
      </p:sp>
      <p:sp>
        <p:nvSpPr>
          <p:cNvPr id="4" name="TextBox 3"/>
          <p:cNvSpPr txBox="1"/>
          <p:nvPr/>
        </p:nvSpPr>
        <p:spPr>
          <a:xfrm>
            <a:off x="524655" y="1409074"/>
            <a:ext cx="11242623" cy="5539978"/>
          </a:xfrm>
          <a:prstGeom prst="rect">
            <a:avLst/>
          </a:prstGeom>
          <a:noFill/>
        </p:spPr>
        <p:txBody>
          <a:bodyPr wrap="square" rtlCol="0">
            <a:spAutoFit/>
          </a:bodyPr>
          <a:lstStyle/>
          <a:p>
            <a:pPr>
              <a:buClr>
                <a:srgbClr val="C00000"/>
              </a:buClr>
              <a:buFont typeface="Wingdings" pitchFamily="2" charset="2"/>
              <a:buChar char="Ø"/>
            </a:pPr>
            <a:r>
              <a:rPr lang="ro-RO" sz="2800" dirty="0">
                <a:latin typeface="Calisto MT" pitchFamily="18" charset="0"/>
              </a:rPr>
              <a:t> </a:t>
            </a:r>
            <a:r>
              <a:rPr lang="pt-BR" sz="2800" dirty="0">
                <a:latin typeface="Calisto MT" pitchFamily="18" charset="0"/>
              </a:rPr>
              <a:t>Proiectul este o metodă activă de predare, de învățare, cât și de evaluare; </a:t>
            </a:r>
          </a:p>
          <a:p>
            <a:pPr>
              <a:buClr>
                <a:srgbClr val="C00000"/>
              </a:buClr>
              <a:buFont typeface="Wingdings" pitchFamily="2" charset="2"/>
              <a:buChar char="Ø"/>
            </a:pPr>
            <a:r>
              <a:rPr lang="ro-RO" sz="2800" dirty="0">
                <a:latin typeface="Calisto MT" pitchFamily="18" charset="0"/>
              </a:rPr>
              <a:t> O activitate inovativă, o creație personalizată cu valențe integratoare, un produs finit;</a:t>
            </a:r>
          </a:p>
          <a:p>
            <a:pPr>
              <a:buClr>
                <a:srgbClr val="C00000"/>
              </a:buClr>
              <a:buFont typeface="Wingdings" pitchFamily="2" charset="2"/>
              <a:buChar char="Ø"/>
            </a:pPr>
            <a:r>
              <a:rPr lang="ro-RO" sz="2800" dirty="0">
                <a:latin typeface="Calisto MT" pitchFamily="18" charset="0"/>
              </a:rPr>
              <a:t> Contribuie la transferul de cunoştinţe în diverse domenii şi la integrarea disciplinelor;</a:t>
            </a:r>
          </a:p>
          <a:p>
            <a:pPr>
              <a:buClr>
                <a:srgbClr val="C00000"/>
              </a:buClr>
              <a:buFont typeface="Wingdings" pitchFamily="2" charset="2"/>
              <a:buChar char="Ø"/>
            </a:pPr>
            <a:r>
              <a:rPr lang="ro-RO" sz="2800" dirty="0">
                <a:latin typeface="Calisto MT" pitchFamily="18" charset="0"/>
              </a:rPr>
              <a:t> </a:t>
            </a:r>
            <a:r>
              <a:rPr lang="vi-VN" sz="2800" dirty="0">
                <a:latin typeface="Calisto MT" pitchFamily="18" charset="0"/>
              </a:rPr>
              <a:t>Este o activitate pregătită temeinic, deaceea micșorează riscul de a pune elevul într-o situație stresantă;</a:t>
            </a:r>
          </a:p>
          <a:p>
            <a:pPr>
              <a:buClr>
                <a:srgbClr val="C00000"/>
              </a:buClr>
              <a:buFont typeface="Wingdings" pitchFamily="2" charset="2"/>
              <a:buChar char="Ø"/>
            </a:pPr>
            <a:r>
              <a:rPr lang="vi-VN" sz="2800" dirty="0">
                <a:latin typeface="Calisto MT" pitchFamily="18" charset="0"/>
              </a:rPr>
              <a:t>  Proiectul poate fi individual  sau colectiv.</a:t>
            </a:r>
          </a:p>
          <a:p>
            <a:endParaRPr lang="ro-RO" sz="2800" dirty="0">
              <a:latin typeface="Calisto MT" pitchFamily="18" charset="0"/>
            </a:endParaRPr>
          </a:p>
          <a:p>
            <a:endParaRPr lang="ro-RO" sz="2800" dirty="0">
              <a:latin typeface="Calisto MT" pitchFamily="18" charset="0"/>
            </a:endParaRPr>
          </a:p>
          <a:p>
            <a:pPr>
              <a:buFontTx/>
              <a:buChar char="-"/>
            </a:pPr>
            <a:endParaRPr lang="ro-RO" sz="2800" dirty="0">
              <a:latin typeface="Calisto MT" pitchFamily="18" charset="0"/>
            </a:endParaRPr>
          </a:p>
          <a:p>
            <a:endParaRPr lang="ru-RU"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587" y="0"/>
            <a:ext cx="10987790" cy="1334125"/>
          </a:xfrm>
        </p:spPr>
        <p:txBody>
          <a:bodyPr>
            <a:normAutofit/>
          </a:bodyPr>
          <a:lstStyle/>
          <a:p>
            <a:pPr algn="ctr"/>
            <a:r>
              <a:rPr lang="en-US" sz="4800" b="1" dirty="0" err="1">
                <a:solidFill>
                  <a:srgbClr val="C00000"/>
                </a:solidFill>
                <a:latin typeface="Calisto MT" pitchFamily="18" charset="0"/>
              </a:rPr>
              <a:t>Clasificarea</a:t>
            </a:r>
            <a:r>
              <a:rPr lang="en-US" sz="4800" b="1" dirty="0">
                <a:solidFill>
                  <a:srgbClr val="C00000"/>
                </a:solidFill>
                <a:latin typeface="Calisto MT" pitchFamily="18" charset="0"/>
              </a:rPr>
              <a:t> </a:t>
            </a:r>
            <a:r>
              <a:rPr lang="en-US" sz="4800" b="1" dirty="0" err="1">
                <a:solidFill>
                  <a:srgbClr val="C00000"/>
                </a:solidFill>
                <a:latin typeface="Calisto MT" pitchFamily="18" charset="0"/>
              </a:rPr>
              <a:t>proiectelor</a:t>
            </a:r>
            <a:r>
              <a:rPr lang="en-US" sz="4800" b="1" dirty="0">
                <a:solidFill>
                  <a:srgbClr val="C00000"/>
                </a:solidFill>
                <a:latin typeface="Calisto MT" pitchFamily="18" charset="0"/>
              </a:rPr>
              <a:t> </a:t>
            </a:r>
            <a:r>
              <a:rPr lang="en-US" sz="4800" b="1" dirty="0" err="1">
                <a:solidFill>
                  <a:srgbClr val="C00000"/>
                </a:solidFill>
                <a:latin typeface="Calisto MT" pitchFamily="18" charset="0"/>
              </a:rPr>
              <a:t>matematice</a:t>
            </a:r>
            <a:endParaRPr lang="ru-RU" sz="4800" b="1" dirty="0">
              <a:solidFill>
                <a:srgbClr val="C00000"/>
              </a:solidFill>
            </a:endParaRPr>
          </a:p>
        </p:txBody>
      </p:sp>
      <p:sp>
        <p:nvSpPr>
          <p:cNvPr id="3" name="Содержимое 2"/>
          <p:cNvSpPr>
            <a:spLocks noGrp="1"/>
          </p:cNvSpPr>
          <p:nvPr>
            <p:ph idx="1"/>
          </p:nvPr>
        </p:nvSpPr>
        <p:spPr>
          <a:xfrm>
            <a:off x="584616" y="1289154"/>
            <a:ext cx="11002781" cy="4931763"/>
          </a:xfrm>
        </p:spPr>
        <p:txBody>
          <a:bodyPr>
            <a:normAutofit/>
          </a:bodyPr>
          <a:lstStyle/>
          <a:p>
            <a:pPr marL="571500" indent="-571500">
              <a:lnSpc>
                <a:spcPct val="150000"/>
              </a:lnSpc>
              <a:buNone/>
            </a:pPr>
            <a:r>
              <a:rPr lang="ro-RO" sz="3200" b="1" dirty="0">
                <a:solidFill>
                  <a:schemeClr val="accent2">
                    <a:lumMod val="75000"/>
                  </a:schemeClr>
                </a:solidFill>
                <a:latin typeface="Calisto MT" pitchFamily="18" charset="0"/>
              </a:rPr>
              <a:t>I. Proiecte teoretice</a:t>
            </a:r>
          </a:p>
          <a:p>
            <a:pPr marL="571500" indent="-571500">
              <a:lnSpc>
                <a:spcPct val="150000"/>
              </a:lnSpc>
              <a:buNone/>
            </a:pPr>
            <a:r>
              <a:rPr lang="ro-RO" sz="2600" dirty="0">
                <a:latin typeface="Calisto MT" pitchFamily="18" charset="0"/>
              </a:rPr>
              <a:t>1. </a:t>
            </a:r>
            <a:r>
              <a:rPr lang="vi-VN" sz="2600" dirty="0">
                <a:latin typeface="Calisto MT" pitchFamily="18" charset="0"/>
              </a:rPr>
              <a:t>Compunerea unei poveşti cu generic matematic</a:t>
            </a:r>
          </a:p>
          <a:p>
            <a:pPr>
              <a:lnSpc>
                <a:spcPct val="150000"/>
              </a:lnSpc>
              <a:buNone/>
            </a:pPr>
            <a:r>
              <a:rPr lang="vi-VN" sz="2600" dirty="0">
                <a:latin typeface="Calisto MT" pitchFamily="18" charset="0"/>
              </a:rPr>
              <a:t>2. Matematica în muzică</a:t>
            </a:r>
          </a:p>
          <a:p>
            <a:pPr>
              <a:lnSpc>
                <a:spcPct val="150000"/>
              </a:lnSpc>
              <a:buNone/>
            </a:pPr>
            <a:r>
              <a:rPr lang="vi-VN" sz="2600" dirty="0">
                <a:latin typeface="Calisto MT" pitchFamily="18" charset="0"/>
              </a:rPr>
              <a:t>3. Matematica în poezie</a:t>
            </a:r>
          </a:p>
          <a:p>
            <a:pPr>
              <a:lnSpc>
                <a:spcPct val="150000"/>
              </a:lnSpc>
              <a:buNone/>
            </a:pPr>
            <a:r>
              <a:rPr lang="vi-VN" sz="2600" dirty="0">
                <a:latin typeface="Calisto MT" pitchFamily="18" charset="0"/>
              </a:rPr>
              <a:t>4. Rezolvarea unei probleme prin mai multe metode</a:t>
            </a:r>
          </a:p>
          <a:p>
            <a:pPr>
              <a:lnSpc>
                <a:spcPct val="150000"/>
              </a:lnSpc>
              <a:buNone/>
            </a:pPr>
            <a:r>
              <a:rPr lang="vi-VN" sz="2600" dirty="0">
                <a:latin typeface="Calisto MT" pitchFamily="18" charset="0"/>
              </a:rPr>
              <a:t>5. Compunerea de probleme la un subiect matematic indicat, inclusiv, probleme integrative, probleme de tip cascadă</a:t>
            </a:r>
          </a:p>
          <a:p>
            <a:pPr>
              <a:buNone/>
            </a:pPr>
            <a:endParaRPr lang="vi-VN" sz="2600" dirty="0">
              <a:latin typeface="Corbel"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half" idx="1"/>
          </p:nvPr>
        </p:nvSpPr>
        <p:spPr>
          <a:xfrm>
            <a:off x="419726" y="419725"/>
            <a:ext cx="6190936" cy="6107684"/>
          </a:xfrm>
        </p:spPr>
        <p:txBody>
          <a:bodyPr>
            <a:normAutofit/>
          </a:bodyPr>
          <a:lstStyle/>
          <a:p>
            <a:pPr>
              <a:lnSpc>
                <a:spcPct val="150000"/>
              </a:lnSpc>
              <a:buNone/>
            </a:pPr>
            <a:r>
              <a:rPr lang="ro-RO" sz="3200" b="1" dirty="0">
                <a:solidFill>
                  <a:schemeClr val="accent2">
                    <a:lumMod val="75000"/>
                  </a:schemeClr>
                </a:solidFill>
                <a:latin typeface="Calisto MT" pitchFamily="18" charset="0"/>
              </a:rPr>
              <a:t>II. Proiecte aplicative</a:t>
            </a:r>
          </a:p>
          <a:p>
            <a:pPr>
              <a:buNone/>
            </a:pPr>
            <a:r>
              <a:rPr lang="ro-RO" dirty="0">
                <a:latin typeface="Calisto MT" pitchFamily="18" charset="0"/>
              </a:rPr>
              <a:t>1. Utilizarea procentelor în situaţii cotidiene</a:t>
            </a:r>
          </a:p>
          <a:p>
            <a:pPr>
              <a:buNone/>
            </a:pPr>
            <a:r>
              <a:rPr lang="ro-RO" dirty="0">
                <a:latin typeface="Calisto MT" pitchFamily="18" charset="0"/>
              </a:rPr>
              <a:t>2. Formarea bugetului personal şi celui familial</a:t>
            </a:r>
          </a:p>
          <a:p>
            <a:pPr>
              <a:buNone/>
            </a:pPr>
            <a:r>
              <a:rPr lang="ro-RO" dirty="0">
                <a:latin typeface="Calisto MT" pitchFamily="18" charset="0"/>
              </a:rPr>
              <a:t>3. </a:t>
            </a:r>
            <a:r>
              <a:rPr lang="vi-VN" dirty="0">
                <a:latin typeface="Calisto MT" pitchFamily="18" charset="0"/>
              </a:rPr>
              <a:t>Dependenţe funcţionale în activităţi practice</a:t>
            </a:r>
            <a:endParaRPr lang="ro-RO" dirty="0">
              <a:latin typeface="Calisto MT" pitchFamily="18" charset="0"/>
            </a:endParaRPr>
          </a:p>
          <a:p>
            <a:pPr>
              <a:buNone/>
            </a:pPr>
            <a:r>
              <a:rPr lang="ro-RO" dirty="0">
                <a:latin typeface="Calisto MT" pitchFamily="18" charset="0"/>
              </a:rPr>
              <a:t>4. </a:t>
            </a:r>
            <a:r>
              <a:rPr lang="vi-VN" dirty="0">
                <a:latin typeface="Calisto MT" pitchFamily="18" charset="0"/>
              </a:rPr>
              <a:t>Aplicaţii ale funcţiilor în tehnică</a:t>
            </a:r>
            <a:endParaRPr lang="ro-RO" dirty="0">
              <a:latin typeface="Calisto MT" pitchFamily="18" charset="0"/>
            </a:endParaRPr>
          </a:p>
          <a:p>
            <a:pPr>
              <a:buNone/>
            </a:pPr>
            <a:r>
              <a:rPr lang="ro-RO" dirty="0">
                <a:latin typeface="Calisto MT" pitchFamily="18" charset="0"/>
              </a:rPr>
              <a:t>5. </a:t>
            </a:r>
            <a:r>
              <a:rPr lang="vi-VN" dirty="0">
                <a:latin typeface="Calisto MT" pitchFamily="18" charset="0"/>
              </a:rPr>
              <a:t>Exemple de combinări de corpuri geometrice în construcţiile observabile în localitatea respectivă</a:t>
            </a:r>
            <a:endParaRPr lang="ro-RO" dirty="0">
              <a:latin typeface="Calisto MT" pitchFamily="18" charset="0"/>
            </a:endParaRPr>
          </a:p>
          <a:p>
            <a:endParaRPr lang="vi-VN" sz="2600" dirty="0">
              <a:latin typeface="Corbel" pitchFamily="34" charset="0"/>
            </a:endParaRPr>
          </a:p>
          <a:p>
            <a:pPr>
              <a:buNone/>
            </a:pPr>
            <a:endParaRPr lang="ru-RU" dirty="0"/>
          </a:p>
        </p:txBody>
      </p:sp>
      <p:sp>
        <p:nvSpPr>
          <p:cNvPr id="4" name="Содержимое 3"/>
          <p:cNvSpPr>
            <a:spLocks noGrp="1"/>
          </p:cNvSpPr>
          <p:nvPr>
            <p:ph sz="half" idx="2"/>
          </p:nvPr>
        </p:nvSpPr>
        <p:spPr>
          <a:xfrm>
            <a:off x="6610662" y="989350"/>
            <a:ext cx="4972378" cy="3930121"/>
          </a:xfrm>
        </p:spPr>
        <p:txBody>
          <a:bodyPr>
            <a:normAutofit/>
          </a:bodyPr>
          <a:lstStyle/>
          <a:p>
            <a:pPr>
              <a:lnSpc>
                <a:spcPct val="150000"/>
              </a:lnSpc>
              <a:buNone/>
            </a:pPr>
            <a:r>
              <a:rPr lang="ro-RO" sz="3200" b="1" dirty="0">
                <a:solidFill>
                  <a:schemeClr val="accent2">
                    <a:lumMod val="75000"/>
                  </a:schemeClr>
                </a:solidFill>
                <a:latin typeface="Calisto MT" pitchFamily="18" charset="0"/>
                <a:cs typeface="Arial" pitchFamily="34" charset="0"/>
              </a:rPr>
              <a:t>III. Proiecte simulative</a:t>
            </a:r>
          </a:p>
          <a:p>
            <a:pPr>
              <a:lnSpc>
                <a:spcPct val="150000"/>
              </a:lnSpc>
              <a:buNone/>
            </a:pPr>
            <a:r>
              <a:rPr lang="ro-RO" dirty="0">
                <a:latin typeface="Calisto MT" pitchFamily="18" charset="0"/>
                <a:cs typeface="Arial" pitchFamily="34" charset="0"/>
              </a:rPr>
              <a:t>1. Judecata figurilor geometrice</a:t>
            </a:r>
          </a:p>
          <a:p>
            <a:pPr>
              <a:lnSpc>
                <a:spcPct val="150000"/>
              </a:lnSpc>
              <a:buNone/>
            </a:pPr>
            <a:r>
              <a:rPr lang="ro-RO" dirty="0">
                <a:latin typeface="Calisto MT" pitchFamily="18" charset="0"/>
                <a:cs typeface="Arial" pitchFamily="34" charset="0"/>
              </a:rPr>
              <a:t>2. Ședința Academiei de Științe</a:t>
            </a:r>
          </a:p>
          <a:p>
            <a:pPr>
              <a:lnSpc>
                <a:spcPct val="150000"/>
              </a:lnSpc>
              <a:buNone/>
            </a:pPr>
            <a:r>
              <a:rPr lang="ro-RO" dirty="0">
                <a:latin typeface="Calisto MT" pitchFamily="18" charset="0"/>
                <a:cs typeface="Arial" pitchFamily="34" charset="0"/>
              </a:rPr>
              <a:t>3. Briefing-ul matematic</a:t>
            </a:r>
          </a:p>
          <a:p>
            <a:pPr>
              <a:lnSpc>
                <a:spcPct val="150000"/>
              </a:lnSpc>
              <a:buNone/>
            </a:pPr>
            <a:r>
              <a:rPr lang="ro-RO" dirty="0">
                <a:latin typeface="Calisto MT" pitchFamily="18" charset="0"/>
                <a:cs typeface="Arial" pitchFamily="34" charset="0"/>
              </a:rPr>
              <a:t>4. </a:t>
            </a:r>
            <a:r>
              <a:rPr lang="it-IT" dirty="0">
                <a:latin typeface="Calisto MT" pitchFamily="18" charset="0"/>
                <a:cs typeface="Arial" pitchFamily="34" charset="0"/>
              </a:rPr>
              <a:t>Lecția în școala lui Pitagora</a:t>
            </a:r>
            <a:endParaRPr lang="ro-RO" dirty="0">
              <a:latin typeface="Calisto MT" pitchFamily="18" charset="0"/>
              <a:cs typeface="Arial" pitchFamily="34" charset="0"/>
            </a:endParaRPr>
          </a:p>
          <a:p>
            <a:endParaRPr lang="en-US" dirty="0">
              <a:cs typeface="Arial" pitchFamily="34" charset="0"/>
            </a:endParaRPr>
          </a:p>
          <a:p>
            <a:endParaRPr lang="en-US" dirty="0">
              <a:cs typeface="Arial" pitchFamily="34" charset="0"/>
            </a:endParaRPr>
          </a:p>
          <a:p>
            <a:pPr>
              <a:buNone/>
            </a:pPr>
            <a:endParaRPr lang="ru-RU"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54636" y="1"/>
            <a:ext cx="11167671" cy="899410"/>
          </a:xfrm>
        </p:spPr>
        <p:txBody>
          <a:bodyPr>
            <a:normAutofit/>
          </a:bodyPr>
          <a:lstStyle/>
          <a:p>
            <a:pPr algn="ctr"/>
            <a:r>
              <a:rPr lang="en-US" sz="4400" b="1" dirty="0" err="1">
                <a:solidFill>
                  <a:srgbClr val="C00000"/>
                </a:solidFill>
                <a:latin typeface="Calisto MT" pitchFamily="18" charset="0"/>
              </a:rPr>
              <a:t>Etapele</a:t>
            </a:r>
            <a:r>
              <a:rPr lang="en-US" sz="4400" b="1" dirty="0">
                <a:solidFill>
                  <a:srgbClr val="C00000"/>
                </a:solidFill>
                <a:latin typeface="Calisto MT" pitchFamily="18" charset="0"/>
              </a:rPr>
              <a:t> </a:t>
            </a:r>
            <a:r>
              <a:rPr lang="en-US" sz="4400" b="1" dirty="0" err="1">
                <a:solidFill>
                  <a:srgbClr val="C00000"/>
                </a:solidFill>
                <a:latin typeface="Calisto MT" pitchFamily="18" charset="0"/>
              </a:rPr>
              <a:t>unui</a:t>
            </a:r>
            <a:r>
              <a:rPr lang="en-US" sz="4400" b="1" dirty="0">
                <a:solidFill>
                  <a:srgbClr val="C00000"/>
                </a:solidFill>
                <a:latin typeface="Calisto MT" pitchFamily="18" charset="0"/>
              </a:rPr>
              <a:t> </a:t>
            </a:r>
            <a:r>
              <a:rPr lang="en-US" sz="4400" b="1" dirty="0" err="1">
                <a:solidFill>
                  <a:srgbClr val="C00000"/>
                </a:solidFill>
                <a:latin typeface="Calisto MT" pitchFamily="18" charset="0"/>
              </a:rPr>
              <a:t>proiect</a:t>
            </a:r>
            <a:endParaRPr lang="ru-RU" sz="4400" b="1" dirty="0">
              <a:solidFill>
                <a:srgbClr val="C00000"/>
              </a:solidFill>
            </a:endParaRPr>
          </a:p>
        </p:txBody>
      </p:sp>
      <p:sp>
        <p:nvSpPr>
          <p:cNvPr id="3" name="Содержимое 2"/>
          <p:cNvSpPr>
            <a:spLocks noGrp="1"/>
          </p:cNvSpPr>
          <p:nvPr>
            <p:ph idx="1"/>
          </p:nvPr>
        </p:nvSpPr>
        <p:spPr>
          <a:xfrm>
            <a:off x="479685" y="689548"/>
            <a:ext cx="11212643" cy="6168452"/>
          </a:xfrm>
        </p:spPr>
        <p:txBody>
          <a:bodyPr>
            <a:normAutofit fontScale="32500" lnSpcReduction="20000"/>
          </a:bodyPr>
          <a:lstStyle/>
          <a:p>
            <a:pPr marL="1371600" indent="-1371600">
              <a:buNone/>
            </a:pPr>
            <a:r>
              <a:rPr lang="ro-RO" sz="7400" b="1" dirty="0">
                <a:solidFill>
                  <a:srgbClr val="C00000"/>
                </a:solidFill>
                <a:latin typeface="Calisto MT" pitchFamily="18" charset="0"/>
              </a:rPr>
              <a:t>1. </a:t>
            </a:r>
            <a:r>
              <a:rPr lang="ro-RO" sz="7400" dirty="0">
                <a:latin typeface="Calisto MT" pitchFamily="18" charset="0"/>
              </a:rPr>
              <a:t>Alegerea temei şi formularea problemei. </a:t>
            </a:r>
          </a:p>
          <a:p>
            <a:pPr marL="1371600" indent="-1371600">
              <a:buNone/>
            </a:pPr>
            <a:r>
              <a:rPr lang="ro-RO" sz="7400" b="1" dirty="0">
                <a:solidFill>
                  <a:srgbClr val="C00000"/>
                </a:solidFill>
                <a:latin typeface="Calisto MT" pitchFamily="18" charset="0"/>
              </a:rPr>
              <a:t>2. </a:t>
            </a:r>
            <a:r>
              <a:rPr lang="vi-VN" sz="7400" dirty="0">
                <a:latin typeface="Calisto MT" pitchFamily="18" charset="0"/>
              </a:rPr>
              <a:t>Planificarea activităţii:</a:t>
            </a:r>
            <a:endParaRPr lang="ro-RO" sz="7400" dirty="0">
              <a:latin typeface="Calisto MT" pitchFamily="18" charset="0"/>
            </a:endParaRPr>
          </a:p>
          <a:p>
            <a:pPr marL="1371600" indent="-1371600">
              <a:buNone/>
            </a:pPr>
            <a:r>
              <a:rPr lang="ro-RO" sz="7400" dirty="0">
                <a:latin typeface="Calisto MT" pitchFamily="18" charset="0"/>
              </a:rPr>
              <a:t>      </a:t>
            </a:r>
            <a:r>
              <a:rPr lang="vi-VN" sz="7400" dirty="0">
                <a:latin typeface="Calisto MT" pitchFamily="18" charset="0"/>
              </a:rPr>
              <a:t>· stabilirea obiectivelor proiectului;</a:t>
            </a:r>
            <a:endParaRPr lang="ro-RO" sz="7400" dirty="0">
              <a:latin typeface="Calisto MT" pitchFamily="18" charset="0"/>
            </a:endParaRPr>
          </a:p>
          <a:p>
            <a:pPr marL="1371600" indent="-1371600">
              <a:buNone/>
            </a:pPr>
            <a:r>
              <a:rPr lang="vi-VN" sz="7400" dirty="0">
                <a:latin typeface="Calisto MT" pitchFamily="18" charset="0"/>
              </a:rPr>
              <a:t> </a:t>
            </a:r>
            <a:r>
              <a:rPr lang="x-none" sz="7400" dirty="0">
                <a:latin typeface="Calisto MT" pitchFamily="18" charset="0"/>
              </a:rPr>
              <a:t>     </a:t>
            </a:r>
            <a:r>
              <a:rPr lang="vi-VN" sz="7400" dirty="0">
                <a:latin typeface="Calisto MT" pitchFamily="18" charset="0"/>
              </a:rPr>
              <a:t>· formarea grupelor;</a:t>
            </a:r>
          </a:p>
          <a:p>
            <a:pPr marL="1371600" indent="-1371600">
              <a:buNone/>
            </a:pPr>
            <a:r>
              <a:rPr lang="x-none" sz="7400" dirty="0">
                <a:latin typeface="Calisto MT" pitchFamily="18" charset="0"/>
              </a:rPr>
              <a:t>      </a:t>
            </a:r>
            <a:r>
              <a:rPr lang="vi-VN" sz="7400" dirty="0">
                <a:latin typeface="Calisto MT" pitchFamily="18" charset="0"/>
              </a:rPr>
              <a:t>· alegerea subiectului în cadrul temei proiectului de către fiecare elev/grup;</a:t>
            </a:r>
          </a:p>
          <a:p>
            <a:pPr marL="1371600" indent="-1371600">
              <a:buNone/>
            </a:pPr>
            <a:r>
              <a:rPr lang="vi-VN" sz="7400" dirty="0">
                <a:latin typeface="Calisto MT" pitchFamily="18" charset="0"/>
              </a:rPr>
              <a:t> </a:t>
            </a:r>
            <a:r>
              <a:rPr lang="x-none" sz="7400" dirty="0">
                <a:latin typeface="Calisto MT" pitchFamily="18" charset="0"/>
              </a:rPr>
              <a:t>     </a:t>
            </a:r>
            <a:r>
              <a:rPr lang="vi-VN" sz="7400" dirty="0">
                <a:latin typeface="Calisto MT" pitchFamily="18" charset="0"/>
              </a:rPr>
              <a:t>· distribuirea responsabilităţilor în cadrul grupului;</a:t>
            </a:r>
          </a:p>
          <a:p>
            <a:pPr marL="1371600" indent="-1371600">
              <a:buNone/>
            </a:pPr>
            <a:r>
              <a:rPr lang="vi-VN" sz="7400" dirty="0">
                <a:latin typeface="Calisto MT" pitchFamily="18" charset="0"/>
              </a:rPr>
              <a:t> </a:t>
            </a:r>
            <a:r>
              <a:rPr lang="x-none" sz="7400" dirty="0">
                <a:latin typeface="Calisto MT" pitchFamily="18" charset="0"/>
              </a:rPr>
              <a:t>     </a:t>
            </a:r>
            <a:r>
              <a:rPr lang="vi-VN" sz="7400" dirty="0">
                <a:latin typeface="Calisto MT" pitchFamily="18" charset="0"/>
              </a:rPr>
              <a:t>· identificarea surselor de informare (manuale, proiecte mai vagi, cărţi de</a:t>
            </a:r>
            <a:r>
              <a:rPr lang="x-none" sz="7400" dirty="0">
                <a:latin typeface="Calisto MT" pitchFamily="18" charset="0"/>
              </a:rPr>
              <a:t> </a:t>
            </a:r>
          </a:p>
          <a:p>
            <a:pPr marL="1371600" indent="-1371600">
              <a:buNone/>
            </a:pPr>
            <a:r>
              <a:rPr lang="x-none" sz="7400" dirty="0">
                <a:latin typeface="Calisto MT" pitchFamily="18" charset="0"/>
              </a:rPr>
              <a:t>        </a:t>
            </a:r>
            <a:r>
              <a:rPr lang="vi-VN" sz="7400" dirty="0">
                <a:latin typeface="Calisto MT" pitchFamily="18" charset="0"/>
              </a:rPr>
              <a:t>specialitate,reviste de specialitate, persoane sau instituţii specializate în</a:t>
            </a:r>
            <a:r>
              <a:rPr lang="x-none" sz="7400" dirty="0">
                <a:latin typeface="Calisto MT" pitchFamily="18" charset="0"/>
              </a:rPr>
              <a:t> </a:t>
            </a:r>
            <a:r>
              <a:rPr lang="vi-VN" sz="7400" dirty="0">
                <a:latin typeface="Calisto MT" pitchFamily="18" charset="0"/>
              </a:rPr>
              <a:t>domeniu).</a:t>
            </a:r>
            <a:endParaRPr lang="ro-RO" sz="7400" dirty="0">
              <a:latin typeface="Calisto MT" pitchFamily="18" charset="0"/>
            </a:endParaRPr>
          </a:p>
          <a:p>
            <a:pPr marL="1371600" indent="-1371600">
              <a:buNone/>
            </a:pPr>
            <a:r>
              <a:rPr lang="ro-RO" sz="7400" b="1" dirty="0">
                <a:solidFill>
                  <a:srgbClr val="C00000"/>
                </a:solidFill>
                <a:latin typeface="Calisto MT" pitchFamily="18" charset="0"/>
              </a:rPr>
              <a:t>3. </a:t>
            </a:r>
            <a:r>
              <a:rPr lang="vi-VN" sz="7400" dirty="0">
                <a:latin typeface="Calisto MT" pitchFamily="18" charset="0"/>
              </a:rPr>
              <a:t>Cercetarea propriu-zisă.</a:t>
            </a:r>
            <a:endParaRPr lang="ro-RO" sz="7400" dirty="0">
              <a:latin typeface="Calisto MT" pitchFamily="18" charset="0"/>
            </a:endParaRPr>
          </a:p>
          <a:p>
            <a:pPr marL="1371600" indent="-1371600">
              <a:buNone/>
            </a:pPr>
            <a:r>
              <a:rPr lang="ro-RO" sz="7400" b="1" dirty="0">
                <a:solidFill>
                  <a:srgbClr val="C00000"/>
                </a:solidFill>
                <a:latin typeface="Calisto MT" pitchFamily="18" charset="0"/>
              </a:rPr>
              <a:t>4. </a:t>
            </a:r>
            <a:r>
              <a:rPr lang="ro-RO" sz="7400" dirty="0">
                <a:latin typeface="Calisto MT" pitchFamily="18" charset="0"/>
              </a:rPr>
              <a:t>Elaborarea materialelor.</a:t>
            </a:r>
          </a:p>
          <a:p>
            <a:pPr marL="1371600" indent="-1371600">
              <a:buNone/>
            </a:pPr>
            <a:r>
              <a:rPr lang="ro-RO" sz="7400" b="1" dirty="0">
                <a:solidFill>
                  <a:srgbClr val="C00000"/>
                </a:solidFill>
                <a:latin typeface="Calisto MT" pitchFamily="18" charset="0"/>
              </a:rPr>
              <a:t>5. </a:t>
            </a:r>
            <a:r>
              <a:rPr lang="vi-VN" sz="7400" dirty="0">
                <a:latin typeface="Calisto MT" pitchFamily="18" charset="0"/>
              </a:rPr>
              <a:t>Prezentarea rezultatelor cercetării şi/sau a materialelor create.</a:t>
            </a:r>
          </a:p>
          <a:p>
            <a:pPr marL="1371600" indent="-1371600">
              <a:buNone/>
            </a:pPr>
            <a:r>
              <a:rPr lang="ro-RO" sz="7400" b="1" dirty="0">
                <a:solidFill>
                  <a:srgbClr val="C00000"/>
                </a:solidFill>
                <a:latin typeface="Calisto MT" pitchFamily="18" charset="0"/>
              </a:rPr>
              <a:t>6. </a:t>
            </a:r>
            <a:r>
              <a:rPr lang="ro-RO" sz="7400" dirty="0">
                <a:latin typeface="Calisto MT" pitchFamily="18" charset="0"/>
              </a:rPr>
              <a:t>Evaluarea:</a:t>
            </a:r>
          </a:p>
          <a:p>
            <a:pPr marL="1371600" indent="-1371600">
              <a:buNone/>
            </a:pPr>
            <a:r>
              <a:rPr lang="pt-BR" sz="7400" dirty="0">
                <a:latin typeface="Calisto MT" pitchFamily="18" charset="0"/>
              </a:rPr>
              <a:t> </a:t>
            </a:r>
            <a:r>
              <a:rPr lang="x-none" sz="7400" dirty="0">
                <a:latin typeface="Calisto MT" pitchFamily="18" charset="0"/>
              </a:rPr>
              <a:t>      </a:t>
            </a:r>
            <a:r>
              <a:rPr lang="pt-BR" sz="7400" dirty="0">
                <a:latin typeface="Calisto MT" pitchFamily="18" charset="0"/>
              </a:rPr>
              <a:t>a) cercetării în ansamblu;</a:t>
            </a:r>
          </a:p>
          <a:p>
            <a:pPr marL="1371600" indent="-1371600">
              <a:buNone/>
            </a:pPr>
            <a:r>
              <a:rPr lang="pt-BR" sz="7400" dirty="0">
                <a:latin typeface="Calisto MT" pitchFamily="18" charset="0"/>
              </a:rPr>
              <a:t> </a:t>
            </a:r>
            <a:r>
              <a:rPr lang="x-none" sz="7400" dirty="0">
                <a:latin typeface="Calisto MT" pitchFamily="18" charset="0"/>
              </a:rPr>
              <a:t>      </a:t>
            </a:r>
            <a:r>
              <a:rPr lang="pt-BR" sz="7400" dirty="0">
                <a:latin typeface="Calisto MT" pitchFamily="18" charset="0"/>
              </a:rPr>
              <a:t>b) modului de lucru;</a:t>
            </a:r>
          </a:p>
          <a:p>
            <a:pPr marL="1371600" indent="-1371600">
              <a:buNone/>
            </a:pPr>
            <a:r>
              <a:rPr lang="pt-BR" sz="7400" dirty="0">
                <a:latin typeface="Calisto MT" pitchFamily="18" charset="0"/>
              </a:rPr>
              <a:t> </a:t>
            </a:r>
            <a:r>
              <a:rPr lang="x-none" sz="7400" dirty="0">
                <a:latin typeface="Calisto MT" pitchFamily="18" charset="0"/>
              </a:rPr>
              <a:t>      </a:t>
            </a:r>
            <a:r>
              <a:rPr lang="pt-BR" sz="7400" dirty="0">
                <a:latin typeface="Calisto MT" pitchFamily="18" charset="0"/>
              </a:rPr>
              <a:t>c) produsului realizat</a:t>
            </a:r>
            <a:r>
              <a:rPr lang="x-none" sz="7400" dirty="0">
                <a:latin typeface="Calisto MT" pitchFamily="18" charset="0"/>
              </a:rPr>
              <a:t>.</a:t>
            </a:r>
            <a:endParaRPr lang="vi-VN" sz="7400" dirty="0">
              <a:latin typeface="Calisto MT" pitchFamily="18" charset="0"/>
            </a:endParaRPr>
          </a:p>
          <a:p>
            <a:pPr marL="1371600" indent="-1371600">
              <a:buAutoNum type="arabicPeriod"/>
            </a:pPr>
            <a:endParaRPr lang="ro-RO" sz="8000" dirty="0">
              <a:latin typeface="Calisto MT" pitchFamily="18" charset="0"/>
            </a:endParaRPr>
          </a:p>
          <a:p>
            <a:pPr marL="1371600" indent="-1371600">
              <a:buAutoNum type="arabicPeriod"/>
            </a:pPr>
            <a:endParaRPr lang="vi-VN" sz="8000" dirty="0">
              <a:latin typeface="Corbel" pitchFamily="34" charset="0"/>
            </a:endParaRPr>
          </a:p>
          <a:p>
            <a:pPr>
              <a:buNone/>
            </a:pPr>
            <a:endParaRPr lang="vi-VN" sz="8000" dirty="0">
              <a:latin typeface="Corbel" pitchFamily="34" charset="0"/>
            </a:endParaRPr>
          </a:p>
          <a:p>
            <a:pPr>
              <a:buNone/>
            </a:pPr>
            <a:endParaRPr lang="vi-VN" sz="8000" dirty="0">
              <a:latin typeface="Corbel" pitchFamily="34" charset="0"/>
            </a:endParaRPr>
          </a:p>
          <a:p>
            <a:endParaRPr lang="ru-RU"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54636" y="1"/>
            <a:ext cx="10990591" cy="914399"/>
          </a:xfrm>
        </p:spPr>
        <p:txBody>
          <a:bodyPr>
            <a:normAutofit/>
          </a:bodyPr>
          <a:lstStyle/>
          <a:p>
            <a:pPr algn="ctr"/>
            <a:r>
              <a:rPr lang="ro-RO" sz="4000" b="1" dirty="0">
                <a:solidFill>
                  <a:srgbClr val="C00000"/>
                </a:solidFill>
                <a:latin typeface="Calisto MT" pitchFamily="18" charset="0"/>
              </a:rPr>
              <a:t>Etapele implementării unui proiect</a:t>
            </a:r>
            <a:endParaRPr lang="ru-RU" sz="4000" b="1" dirty="0">
              <a:solidFill>
                <a:srgbClr val="C00000"/>
              </a:solidFill>
            </a:endParaRPr>
          </a:p>
        </p:txBody>
      </p:sp>
      <p:pic>
        <p:nvPicPr>
          <p:cNvPr id="4" name="Содержимое 3" descr="14.png"/>
          <p:cNvPicPr>
            <a:picLocks noGrp="1" noChangeAspect="1"/>
          </p:cNvPicPr>
          <p:nvPr>
            <p:ph idx="1"/>
          </p:nvPr>
        </p:nvPicPr>
        <p:blipFill>
          <a:blip r:embed="rId2" cstate="print"/>
          <a:stretch>
            <a:fillRect/>
          </a:stretch>
        </p:blipFill>
        <p:spPr>
          <a:xfrm>
            <a:off x="554636" y="914400"/>
            <a:ext cx="11089496" cy="5943600"/>
          </a:xfr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4695" y="162046"/>
            <a:ext cx="11227633" cy="857285"/>
          </a:xfrm>
        </p:spPr>
        <p:txBody>
          <a:bodyPr>
            <a:normAutofit/>
          </a:bodyPr>
          <a:lstStyle/>
          <a:p>
            <a:pPr algn="ctr"/>
            <a:r>
              <a:rPr lang="ro-RO" sz="4400" b="1" dirty="0">
                <a:solidFill>
                  <a:srgbClr val="C00000"/>
                </a:solidFill>
                <a:latin typeface="Calisto MT" pitchFamily="18" charset="0"/>
              </a:rPr>
              <a:t>Realizarea proiectului în baza celor 5P</a:t>
            </a:r>
            <a:endParaRPr lang="ru-RU" sz="4400" b="1" dirty="0">
              <a:solidFill>
                <a:srgbClr val="C00000"/>
              </a:solidFill>
            </a:endParaRPr>
          </a:p>
        </p:txBody>
      </p:sp>
      <p:sp>
        <p:nvSpPr>
          <p:cNvPr id="5" name="Содержимое 4"/>
          <p:cNvSpPr>
            <a:spLocks noGrp="1"/>
          </p:cNvSpPr>
          <p:nvPr>
            <p:ph idx="1"/>
          </p:nvPr>
        </p:nvSpPr>
        <p:spPr>
          <a:xfrm>
            <a:off x="532151" y="1019331"/>
            <a:ext cx="11092720" cy="5958590"/>
          </a:xfrm>
        </p:spPr>
        <p:txBody>
          <a:bodyPr>
            <a:noAutofit/>
          </a:bodyPr>
          <a:lstStyle/>
          <a:p>
            <a:pPr marL="457200" indent="-457200">
              <a:buNone/>
            </a:pPr>
            <a:r>
              <a:rPr lang="ro-RO" b="1" dirty="0">
                <a:solidFill>
                  <a:srgbClr val="C00000"/>
                </a:solidFill>
                <a:latin typeface="Calisto MT" pitchFamily="18" charset="0"/>
              </a:rPr>
              <a:t>1. </a:t>
            </a:r>
            <a:r>
              <a:rPr lang="ro-RO" b="1" dirty="0">
                <a:latin typeface="Calisto MT" pitchFamily="18" charset="0"/>
              </a:rPr>
              <a:t>Problema</a:t>
            </a:r>
            <a:r>
              <a:rPr lang="ro-RO" dirty="0">
                <a:latin typeface="Calisto MT" pitchFamily="18" charset="0"/>
              </a:rPr>
              <a:t> – Formularea problemei</a:t>
            </a:r>
          </a:p>
          <a:p>
            <a:pPr marL="457200" indent="-457200">
              <a:buNone/>
            </a:pPr>
            <a:r>
              <a:rPr lang="ro-RO" b="1" dirty="0">
                <a:solidFill>
                  <a:srgbClr val="C00000"/>
                </a:solidFill>
                <a:latin typeface="Calisto MT" pitchFamily="18" charset="0"/>
              </a:rPr>
              <a:t>2. </a:t>
            </a:r>
            <a:r>
              <a:rPr lang="ro-RO" b="1" dirty="0">
                <a:latin typeface="Calisto MT" pitchFamily="18" charset="0"/>
              </a:rPr>
              <a:t>Planificare</a:t>
            </a:r>
            <a:r>
              <a:rPr lang="ro-RO" dirty="0">
                <a:latin typeface="Calisto MT" pitchFamily="18" charset="0"/>
              </a:rPr>
              <a:t> </a:t>
            </a:r>
          </a:p>
          <a:p>
            <a:pPr marL="457200" indent="-457200">
              <a:buNone/>
            </a:pPr>
            <a:r>
              <a:rPr lang="ro-RO" dirty="0">
                <a:latin typeface="Calisto MT" pitchFamily="18" charset="0"/>
              </a:rPr>
              <a:t>                     Formarea echipelor</a:t>
            </a:r>
          </a:p>
          <a:p>
            <a:pPr marL="457200" indent="-457200">
              <a:buNone/>
            </a:pPr>
            <a:r>
              <a:rPr lang="ro-RO" dirty="0">
                <a:latin typeface="Calisto MT" pitchFamily="18" charset="0"/>
              </a:rPr>
              <a:t>                     Cercetarea problemei</a:t>
            </a:r>
          </a:p>
          <a:p>
            <a:pPr marL="457200" indent="-457200">
              <a:buNone/>
            </a:pPr>
            <a:r>
              <a:rPr lang="ro-RO" dirty="0">
                <a:latin typeface="Calisto MT" pitchFamily="18" charset="0"/>
              </a:rPr>
              <a:t>                     Lansarea de idei pentru soluționarea problemei</a:t>
            </a:r>
          </a:p>
          <a:p>
            <a:pPr marL="457200" indent="-457200">
              <a:buNone/>
            </a:pPr>
            <a:r>
              <a:rPr lang="ro-RO" dirty="0">
                <a:latin typeface="Calisto MT" pitchFamily="18" charset="0"/>
              </a:rPr>
              <a:t>                     Alegerea soluției optimale</a:t>
            </a:r>
          </a:p>
          <a:p>
            <a:pPr marL="457200" indent="-457200">
              <a:buNone/>
            </a:pPr>
            <a:r>
              <a:rPr lang="ro-RO" b="1" dirty="0">
                <a:solidFill>
                  <a:srgbClr val="C00000"/>
                </a:solidFill>
                <a:latin typeface="Calisto MT" pitchFamily="18" charset="0"/>
              </a:rPr>
              <a:t>3. </a:t>
            </a:r>
            <a:r>
              <a:rPr lang="ro-RO" b="1" dirty="0">
                <a:latin typeface="Calisto MT" pitchFamily="18" charset="0"/>
              </a:rPr>
              <a:t>Procesul</a:t>
            </a:r>
            <a:r>
              <a:rPr lang="ro-RO" dirty="0">
                <a:latin typeface="Calisto MT" pitchFamily="18" charset="0"/>
              </a:rPr>
              <a:t> </a:t>
            </a:r>
            <a:r>
              <a:rPr lang="ro-RO" b="1" dirty="0">
                <a:latin typeface="Calisto MT" pitchFamily="18" charset="0"/>
              </a:rPr>
              <a:t> </a:t>
            </a:r>
            <a:r>
              <a:rPr lang="ro-RO" dirty="0">
                <a:latin typeface="Calisto MT" pitchFamily="18" charset="0"/>
              </a:rPr>
              <a:t>– Crearea</a:t>
            </a:r>
          </a:p>
          <a:p>
            <a:pPr marL="457200" indent="-457200">
              <a:buNone/>
            </a:pPr>
            <a:r>
              <a:rPr lang="ro-RO" b="1" dirty="0">
                <a:solidFill>
                  <a:srgbClr val="C00000"/>
                </a:solidFill>
                <a:latin typeface="Calisto MT" pitchFamily="18" charset="0"/>
              </a:rPr>
              <a:t>4. </a:t>
            </a:r>
            <a:r>
              <a:rPr lang="ro-RO" b="1" dirty="0">
                <a:latin typeface="Calisto MT" pitchFamily="18" charset="0"/>
              </a:rPr>
              <a:t>Produsul </a:t>
            </a:r>
            <a:r>
              <a:rPr lang="ro-RO" dirty="0">
                <a:latin typeface="Calisto MT" pitchFamily="18" charset="0"/>
              </a:rPr>
              <a:t>– Testarea produsului: respectă condițiile problemei?</a:t>
            </a:r>
          </a:p>
          <a:p>
            <a:pPr marL="457200" indent="-457200">
              <a:buNone/>
            </a:pPr>
            <a:r>
              <a:rPr lang="ro-RO" b="1" dirty="0">
                <a:solidFill>
                  <a:srgbClr val="C00000"/>
                </a:solidFill>
                <a:latin typeface="Calisto MT" pitchFamily="18" charset="0"/>
              </a:rPr>
              <a:t>5. </a:t>
            </a:r>
            <a:r>
              <a:rPr lang="ro-RO" b="1" dirty="0">
                <a:latin typeface="Calisto MT" pitchFamily="18" charset="0"/>
              </a:rPr>
              <a:t>Prezentarea</a:t>
            </a:r>
            <a:r>
              <a:rPr lang="ro-RO" dirty="0">
                <a:latin typeface="Calisto MT" pitchFamily="18" charset="0"/>
              </a:rPr>
              <a:t> – Prezentarea și demonstrarea produsului</a:t>
            </a:r>
            <a:endParaRPr lang="ru-RU" dirty="0">
              <a:latin typeface="Corbel"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34715" y="0"/>
            <a:ext cx="11242623" cy="1079292"/>
          </a:xfrm>
        </p:spPr>
        <p:txBody>
          <a:bodyPr>
            <a:noAutofit/>
          </a:bodyPr>
          <a:lstStyle/>
          <a:p>
            <a:pPr algn="ctr"/>
            <a:r>
              <a:rPr lang="ro-RO" sz="4400" b="1" dirty="0">
                <a:solidFill>
                  <a:srgbClr val="C00000"/>
                </a:solidFill>
                <a:latin typeface="Calisto MT" pitchFamily="18" charset="0"/>
              </a:rPr>
              <a:t>Proiecte de durată scurtă</a:t>
            </a:r>
            <a:endParaRPr lang="ru-RU" sz="4400" b="1" dirty="0">
              <a:solidFill>
                <a:srgbClr val="C00000"/>
              </a:solidFill>
            </a:endParaRPr>
          </a:p>
        </p:txBody>
      </p:sp>
      <p:sp>
        <p:nvSpPr>
          <p:cNvPr id="3" name="Содержимое 2"/>
          <p:cNvSpPr>
            <a:spLocks noGrp="1"/>
          </p:cNvSpPr>
          <p:nvPr>
            <p:ph sz="half" idx="1"/>
          </p:nvPr>
        </p:nvSpPr>
        <p:spPr>
          <a:xfrm>
            <a:off x="479686" y="884420"/>
            <a:ext cx="11272603" cy="5973580"/>
          </a:xfrm>
        </p:spPr>
        <p:txBody>
          <a:bodyPr>
            <a:normAutofit fontScale="25000" lnSpcReduction="20000"/>
          </a:bodyPr>
          <a:lstStyle/>
          <a:p>
            <a:pPr algn="ctr">
              <a:lnSpc>
                <a:spcPct val="120000"/>
              </a:lnSpc>
              <a:buNone/>
            </a:pPr>
            <a:r>
              <a:rPr lang="ro-RO" sz="11200" b="1" dirty="0">
                <a:solidFill>
                  <a:srgbClr val="C00000"/>
                </a:solidFill>
                <a:latin typeface="Calisto MT" pitchFamily="18" charset="0"/>
              </a:rPr>
              <a:t>Exemplu: </a:t>
            </a:r>
            <a:r>
              <a:rPr lang="ro-RO" sz="11200" b="1" dirty="0">
                <a:solidFill>
                  <a:schemeClr val="accent2">
                    <a:lumMod val="75000"/>
                  </a:schemeClr>
                </a:solidFill>
                <a:latin typeface="Calisto MT" pitchFamily="18" charset="0"/>
              </a:rPr>
              <a:t>Utilizarea procentelor în  situații cotidiene (Cl.VI)</a:t>
            </a:r>
          </a:p>
          <a:p>
            <a:pPr>
              <a:buNone/>
            </a:pPr>
            <a:r>
              <a:rPr lang="ro-RO" sz="8800" dirty="0">
                <a:solidFill>
                  <a:srgbClr val="C00000"/>
                </a:solidFill>
                <a:latin typeface="Calisto MT" pitchFamily="18" charset="0"/>
              </a:rPr>
              <a:t>O</a:t>
            </a:r>
            <a:r>
              <a:rPr lang="vi-VN" sz="8800" dirty="0">
                <a:solidFill>
                  <a:srgbClr val="C00000"/>
                </a:solidFill>
                <a:latin typeface="Calisto MT" pitchFamily="18" charset="0"/>
              </a:rPr>
              <a:t>biectivul proiectului: </a:t>
            </a:r>
            <a:r>
              <a:rPr lang="vi-VN" sz="8800" dirty="0">
                <a:latin typeface="Calisto MT" pitchFamily="18" charset="0"/>
              </a:rPr>
              <a:t>Argumentarea importanței și necesității  studierii  procentelor.</a:t>
            </a:r>
            <a:endParaRPr lang="ro-RO" sz="8800" dirty="0">
              <a:latin typeface="Calisto MT" pitchFamily="18" charset="0"/>
            </a:endParaRPr>
          </a:p>
          <a:p>
            <a:pPr>
              <a:buNone/>
            </a:pPr>
            <a:r>
              <a:rPr lang="ro-RO" sz="8800" dirty="0">
                <a:solidFill>
                  <a:srgbClr val="C00000"/>
                </a:solidFill>
                <a:latin typeface="Calisto MT" pitchFamily="18" charset="0"/>
              </a:rPr>
              <a:t>Formarea grupurilor.  </a:t>
            </a:r>
            <a:r>
              <a:rPr lang="pt-BR" sz="8800" dirty="0">
                <a:solidFill>
                  <a:srgbClr val="C00000"/>
                </a:solidFill>
                <a:latin typeface="Calisto MT" pitchFamily="18" charset="0"/>
              </a:rPr>
              <a:t>Alegerea subiectelor de fiecare grup:</a:t>
            </a:r>
            <a:endParaRPr lang="ro-RO" sz="8800" dirty="0">
              <a:solidFill>
                <a:srgbClr val="C00000"/>
              </a:solidFill>
              <a:latin typeface="Calisto MT" pitchFamily="18" charset="0"/>
            </a:endParaRPr>
          </a:p>
          <a:p>
            <a:pPr>
              <a:buNone/>
            </a:pPr>
            <a:r>
              <a:rPr lang="vi-VN" sz="8800" dirty="0">
                <a:latin typeface="Calisto MT" pitchFamily="18" charset="0"/>
              </a:rPr>
              <a:t>Grupul I: Procentele în bucătărie.</a:t>
            </a:r>
            <a:r>
              <a:rPr lang="ro-RO" sz="8800" dirty="0">
                <a:latin typeface="Calisto MT" pitchFamily="18" charset="0"/>
              </a:rPr>
              <a:t>                            </a:t>
            </a:r>
            <a:r>
              <a:rPr lang="da-DK" sz="8800" dirty="0">
                <a:latin typeface="Calisto MT" pitchFamily="18" charset="0"/>
              </a:rPr>
              <a:t>Grupul II: Procentele în marketing.</a:t>
            </a:r>
            <a:endParaRPr lang="ro-RO" sz="8800" dirty="0">
              <a:latin typeface="Calisto MT" pitchFamily="18" charset="0"/>
            </a:endParaRPr>
          </a:p>
          <a:p>
            <a:pPr>
              <a:buNone/>
            </a:pPr>
            <a:r>
              <a:rPr lang="it-IT" sz="8800" dirty="0">
                <a:latin typeface="Calisto MT" pitchFamily="18" charset="0"/>
              </a:rPr>
              <a:t>Grupul III: Procentele în domeniul bancar.</a:t>
            </a:r>
            <a:r>
              <a:rPr lang="ro-RO" sz="8800" dirty="0">
                <a:latin typeface="Calisto MT" pitchFamily="18" charset="0"/>
              </a:rPr>
              <a:t>            </a:t>
            </a:r>
            <a:r>
              <a:rPr lang="it-IT" sz="8800" dirty="0">
                <a:latin typeface="Calisto MT" pitchFamily="18" charset="0"/>
              </a:rPr>
              <a:t>Grupul IV: Procentele în școala mea.</a:t>
            </a:r>
            <a:endParaRPr lang="ro-RO" sz="8800" dirty="0">
              <a:latin typeface="Calisto MT" pitchFamily="18" charset="0"/>
            </a:endParaRPr>
          </a:p>
          <a:p>
            <a:pPr>
              <a:buNone/>
            </a:pPr>
            <a:r>
              <a:rPr lang="vi-VN" sz="8800" dirty="0">
                <a:latin typeface="Calisto MT" pitchFamily="18" charset="0"/>
              </a:rPr>
              <a:t>Grupul V: Procentele în știință.</a:t>
            </a:r>
            <a:endParaRPr lang="ro-RO" sz="8800" dirty="0">
              <a:latin typeface="Calisto MT" pitchFamily="18" charset="0"/>
            </a:endParaRPr>
          </a:p>
          <a:p>
            <a:pPr>
              <a:buNone/>
            </a:pPr>
            <a:r>
              <a:rPr lang="vi-VN" sz="8800" dirty="0">
                <a:solidFill>
                  <a:srgbClr val="C00000"/>
                </a:solidFill>
                <a:latin typeface="Calisto MT" pitchFamily="18" charset="0"/>
              </a:rPr>
              <a:t>Sarcina propusă elevilor:</a:t>
            </a:r>
            <a:endParaRPr lang="ro-RO" sz="8800" dirty="0">
              <a:solidFill>
                <a:srgbClr val="C00000"/>
              </a:solidFill>
              <a:latin typeface="Calisto MT" pitchFamily="18" charset="0"/>
            </a:endParaRPr>
          </a:p>
          <a:p>
            <a:pPr>
              <a:buNone/>
            </a:pPr>
            <a:r>
              <a:rPr lang="vi-VN" sz="8800" dirty="0">
                <a:solidFill>
                  <a:srgbClr val="C00000"/>
                </a:solidFill>
                <a:latin typeface="Calisto MT" pitchFamily="18" charset="0"/>
              </a:rPr>
              <a:t>1) </a:t>
            </a:r>
            <a:r>
              <a:rPr lang="vi-VN" sz="8800" dirty="0">
                <a:latin typeface="Calisto MT" pitchFamily="18" charset="0"/>
              </a:rPr>
              <a:t>Fiecare grup primește o fișă cu sarcina de lucru  (o problemă)</a:t>
            </a:r>
          </a:p>
          <a:p>
            <a:pPr>
              <a:buNone/>
            </a:pPr>
            <a:r>
              <a:rPr lang="vi-VN" sz="8800" dirty="0">
                <a:solidFill>
                  <a:srgbClr val="C00000"/>
                </a:solidFill>
                <a:latin typeface="Calisto MT" pitchFamily="18" charset="0"/>
              </a:rPr>
              <a:t>2) </a:t>
            </a:r>
            <a:r>
              <a:rPr lang="vi-VN" sz="8800" dirty="0">
                <a:latin typeface="Calisto MT" pitchFamily="18" charset="0"/>
              </a:rPr>
              <a:t>Alcătuiți sau selectați din alte manuale, culegeri probleme cu procente în domeniul respectiv grupului. Rezolvați cât mai ingenios problemele.</a:t>
            </a:r>
          </a:p>
          <a:p>
            <a:pPr>
              <a:buNone/>
            </a:pPr>
            <a:r>
              <a:rPr lang="vi-VN" sz="8800" dirty="0">
                <a:solidFill>
                  <a:srgbClr val="C00000"/>
                </a:solidFill>
                <a:latin typeface="Calisto MT" pitchFamily="18" charset="0"/>
              </a:rPr>
              <a:t>3)</a:t>
            </a:r>
            <a:r>
              <a:rPr lang="ro-RO" sz="8800" dirty="0">
                <a:solidFill>
                  <a:srgbClr val="C00000"/>
                </a:solidFill>
                <a:latin typeface="Calisto MT" pitchFamily="18" charset="0"/>
              </a:rPr>
              <a:t> </a:t>
            </a:r>
            <a:r>
              <a:rPr lang="vi-VN" sz="8800" dirty="0">
                <a:latin typeface="Calisto MT" pitchFamily="18" charset="0"/>
              </a:rPr>
              <a:t>Selectați informații, curiozități despre utilizarea procentelor în domeniul propus studierii. </a:t>
            </a:r>
            <a:endParaRPr lang="ro-RO" sz="8800" dirty="0">
              <a:latin typeface="Calisto MT" pitchFamily="18" charset="0"/>
            </a:endParaRPr>
          </a:p>
          <a:p>
            <a:pPr>
              <a:buNone/>
            </a:pPr>
            <a:r>
              <a:rPr lang="vi-VN" sz="8800" dirty="0">
                <a:solidFill>
                  <a:srgbClr val="C00000"/>
                </a:solidFill>
                <a:latin typeface="Calisto MT" pitchFamily="18" charset="0"/>
              </a:rPr>
              <a:t>Prezentarea proiectului </a:t>
            </a:r>
            <a:r>
              <a:rPr lang="ro-RO" sz="8800" dirty="0">
                <a:solidFill>
                  <a:srgbClr val="C00000"/>
                </a:solidFill>
                <a:latin typeface="Calisto MT" pitchFamily="18" charset="0"/>
              </a:rPr>
              <a:t>.</a:t>
            </a:r>
          </a:p>
          <a:p>
            <a:pPr>
              <a:buNone/>
            </a:pPr>
            <a:r>
              <a:rPr lang="vi-VN" sz="8800" dirty="0">
                <a:solidFill>
                  <a:srgbClr val="C00000"/>
                </a:solidFill>
                <a:latin typeface="Calisto MT" pitchFamily="18" charset="0"/>
              </a:rPr>
              <a:t>1) </a:t>
            </a:r>
            <a:r>
              <a:rPr lang="vi-VN" sz="8800" dirty="0">
                <a:latin typeface="Calisto MT" pitchFamily="18" charset="0"/>
              </a:rPr>
              <a:t>Introducere sub orice formă ( Desen, informație din câteva enunțuri) despre domeniul fiecărui grup.</a:t>
            </a:r>
          </a:p>
          <a:p>
            <a:pPr>
              <a:buNone/>
            </a:pPr>
            <a:r>
              <a:rPr lang="vi-VN" sz="8800" dirty="0">
                <a:solidFill>
                  <a:srgbClr val="C00000"/>
                </a:solidFill>
                <a:latin typeface="Calisto MT" pitchFamily="18" charset="0"/>
              </a:rPr>
              <a:t>2) </a:t>
            </a:r>
            <a:r>
              <a:rPr lang="vi-VN" sz="8800" dirty="0">
                <a:latin typeface="Calisto MT" pitchFamily="18" charset="0"/>
              </a:rPr>
              <a:t>Prezentarea conținutului problemelor.</a:t>
            </a:r>
          </a:p>
          <a:p>
            <a:pPr>
              <a:buNone/>
            </a:pPr>
            <a:r>
              <a:rPr lang="vi-VN" sz="8800" dirty="0">
                <a:solidFill>
                  <a:srgbClr val="C00000"/>
                </a:solidFill>
                <a:latin typeface="Calisto MT" pitchFamily="18" charset="0"/>
              </a:rPr>
              <a:t>3) </a:t>
            </a:r>
            <a:r>
              <a:rPr lang="vi-VN" sz="8800" dirty="0">
                <a:latin typeface="Calisto MT" pitchFamily="18" charset="0"/>
              </a:rPr>
              <a:t>Prezentarea rezolvărilor.</a:t>
            </a:r>
          </a:p>
          <a:p>
            <a:pPr>
              <a:buNone/>
            </a:pPr>
            <a:endParaRPr lang="vi-VN" sz="6400" dirty="0">
              <a:solidFill>
                <a:srgbClr val="C00000"/>
              </a:solidFill>
              <a:latin typeface="Calisto MT" pitchFamily="18" charset="0"/>
            </a:endParaRPr>
          </a:p>
          <a:p>
            <a:pPr>
              <a:buNone/>
            </a:pPr>
            <a:endParaRPr lang="vi-VN" sz="6400" dirty="0">
              <a:latin typeface="Calisto MT" pitchFamily="18" charset="0"/>
            </a:endParaRPr>
          </a:p>
          <a:p>
            <a:pPr>
              <a:buNone/>
            </a:pPr>
            <a:endParaRPr lang="vi-VN" sz="6400" dirty="0">
              <a:solidFill>
                <a:srgbClr val="C00000"/>
              </a:solidFill>
              <a:latin typeface="Calisto MT" pitchFamily="18" charset="0"/>
            </a:endParaRPr>
          </a:p>
          <a:p>
            <a:pPr>
              <a:buNone/>
            </a:pPr>
            <a:endParaRPr lang="ro-RO" sz="6400" dirty="0">
              <a:latin typeface="Calisto MT" pitchFamily="18" charset="0"/>
            </a:endParaRPr>
          </a:p>
          <a:p>
            <a:pPr marL="0" indent="0">
              <a:buNone/>
            </a:pPr>
            <a:endParaRPr lang="ru-RU"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54BCF445-D70B-44F7-9444-15EB8103CB59}"/>
              </a:ext>
            </a:extLst>
          </p:cNvPr>
          <p:cNvPicPr>
            <a:picLocks noChangeAspect="1"/>
          </p:cNvPicPr>
          <p:nvPr/>
        </p:nvPicPr>
        <p:blipFill>
          <a:blip r:embed="rId2"/>
          <a:stretch>
            <a:fillRect/>
          </a:stretch>
        </p:blipFill>
        <p:spPr>
          <a:xfrm>
            <a:off x="802433" y="391886"/>
            <a:ext cx="10599575" cy="5710334"/>
          </a:xfrm>
          <a:prstGeom prst="rect">
            <a:avLst/>
          </a:prstGeom>
        </p:spPr>
      </p:pic>
    </p:spTree>
    <p:extLst>
      <p:ext uri="{BB962C8B-B14F-4D97-AF65-F5344CB8AC3E}">
        <p14:creationId xmlns:p14="http://schemas.microsoft.com/office/powerpoint/2010/main" val="42413089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404733" y="314793"/>
            <a:ext cx="11347555" cy="6205928"/>
          </a:xfrm>
          <a:prstGeom prst="rect">
            <a:avLst/>
          </a:prstGeom>
          <a:noFill/>
          <a:ln w="9525">
            <a:noFill/>
            <a:miter lim="800000"/>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34716" y="0"/>
            <a:ext cx="11197652" cy="1307939"/>
          </a:xfrm>
        </p:spPr>
        <p:txBody>
          <a:bodyPr>
            <a:noAutofit/>
          </a:bodyPr>
          <a:lstStyle/>
          <a:p>
            <a:pPr algn="ctr"/>
            <a:r>
              <a:rPr lang="ro-RO" sz="2800" b="1" dirty="0">
                <a:solidFill>
                  <a:srgbClr val="C00000"/>
                </a:solidFill>
                <a:latin typeface="Calisto MT" pitchFamily="18" charset="0"/>
              </a:rPr>
              <a:t>Proiecte STEM / STEAM – proiecte de lungă durată, bazate pe învățare integrată, cercetare în colaborare cu profesorii de alte obiecte</a:t>
            </a:r>
            <a:endParaRPr lang="ru-RU" sz="2800" b="1" dirty="0">
              <a:solidFill>
                <a:srgbClr val="C00000"/>
              </a:solidFill>
            </a:endParaRPr>
          </a:p>
        </p:txBody>
      </p:sp>
      <p:sp>
        <p:nvSpPr>
          <p:cNvPr id="3" name="Содержимое 2"/>
          <p:cNvSpPr>
            <a:spLocks noGrp="1"/>
          </p:cNvSpPr>
          <p:nvPr>
            <p:ph sz="half" idx="1"/>
          </p:nvPr>
        </p:nvSpPr>
        <p:spPr>
          <a:xfrm>
            <a:off x="404734" y="1307939"/>
            <a:ext cx="11347555" cy="5550062"/>
          </a:xfrm>
        </p:spPr>
        <p:txBody>
          <a:bodyPr>
            <a:normAutofit/>
          </a:bodyPr>
          <a:lstStyle/>
          <a:p>
            <a:pPr algn="ctr">
              <a:buNone/>
            </a:pPr>
            <a:r>
              <a:rPr lang="ro-RO" sz="2400" b="1" dirty="0">
                <a:latin typeface="Calisto MT" panose="02040603050505030304" pitchFamily="18" charset="0"/>
              </a:rPr>
              <a:t>   </a:t>
            </a:r>
            <a:r>
              <a:rPr lang="ro-RO" sz="2400" b="1" dirty="0">
                <a:solidFill>
                  <a:srgbClr val="C00000"/>
                </a:solidFill>
                <a:latin typeface="Calisto MT" panose="02040603050505030304" pitchFamily="18" charset="0"/>
              </a:rPr>
              <a:t>Exemplu: </a:t>
            </a:r>
            <a:r>
              <a:rPr lang="ro-RO" sz="2400" b="1" dirty="0">
                <a:solidFill>
                  <a:schemeClr val="accent2">
                    <a:lumMod val="75000"/>
                  </a:schemeClr>
                </a:solidFill>
                <a:latin typeface="Calisto MT" pitchFamily="18" charset="0"/>
              </a:rPr>
              <a:t>Hexagoanele regulate în telefonia mobilă  (clasa X)</a:t>
            </a:r>
            <a:endParaRPr lang="ro-RO" sz="2400" b="1" i="1" dirty="0">
              <a:solidFill>
                <a:schemeClr val="accent2">
                  <a:lumMod val="75000"/>
                </a:schemeClr>
              </a:solidFill>
              <a:latin typeface="Calisto MT" pitchFamily="18" charset="0"/>
            </a:endParaRPr>
          </a:p>
          <a:p>
            <a:pPr>
              <a:buNone/>
            </a:pPr>
            <a:r>
              <a:rPr lang="ro-RO" sz="2200" b="1" dirty="0">
                <a:latin typeface="Calisto MT" pitchFamily="18" charset="0"/>
              </a:rPr>
              <a:t>Obiective:</a:t>
            </a:r>
          </a:p>
          <a:p>
            <a:pPr marL="342900" indent="-342900">
              <a:buNone/>
            </a:pPr>
            <a:r>
              <a:rPr lang="ro-RO" sz="2200" dirty="0">
                <a:latin typeface="Calisto MT" pitchFamily="18" charset="0"/>
              </a:rPr>
              <a:t>1. Determinarea rolului hexagoanelor regulate în telefonia mobilă / în apicultură / alte domenii;</a:t>
            </a:r>
          </a:p>
          <a:p>
            <a:pPr marL="342900" indent="-342900">
              <a:buNone/>
            </a:pPr>
            <a:r>
              <a:rPr lang="ro-RO" sz="2200" dirty="0">
                <a:latin typeface="Calisto MT" pitchFamily="18" charset="0"/>
              </a:rPr>
              <a:t>2. Selectarea și clasificarea produselor din diverse domenii corelate cu hexagoanele regulate</a:t>
            </a:r>
          </a:p>
          <a:p>
            <a:pPr marL="342900" indent="-342900">
              <a:buNone/>
            </a:pPr>
            <a:r>
              <a:rPr lang="ro-RO" sz="2200" dirty="0">
                <a:latin typeface="Calisto MT" pitchFamily="18" charset="0"/>
              </a:rPr>
              <a:t>3. Evidențierea proprietăților hexagoanelor regulate și justificarea utilizării hexagoanelor regulate în domeniile identificate.</a:t>
            </a:r>
          </a:p>
          <a:p>
            <a:pPr marL="342900" indent="-342900">
              <a:buNone/>
            </a:pPr>
            <a:r>
              <a:rPr lang="ro-RO" sz="2200" b="1" dirty="0">
                <a:latin typeface="Calisto MT" pitchFamily="18" charset="0"/>
              </a:rPr>
              <a:t>Domenii: </a:t>
            </a:r>
            <a:r>
              <a:rPr lang="ro-RO" sz="2200" dirty="0">
                <a:latin typeface="Calisto MT" pitchFamily="18" charset="0"/>
              </a:rPr>
              <a:t>Matematică, Informatică, Arte, Biologie, Fizică, Inginerie.</a:t>
            </a:r>
          </a:p>
          <a:p>
            <a:pPr marL="342900" indent="-342900">
              <a:buNone/>
            </a:pPr>
            <a:r>
              <a:rPr lang="ro-RO" sz="2200" b="1" dirty="0">
                <a:latin typeface="Calisto MT" pitchFamily="18" charset="0"/>
              </a:rPr>
              <a:t>Produse finale: </a:t>
            </a:r>
          </a:p>
          <a:p>
            <a:pPr marL="342900" indent="-342900">
              <a:buNone/>
            </a:pPr>
            <a:r>
              <a:rPr lang="ro-RO" sz="2200" dirty="0">
                <a:latin typeface="Calisto MT" pitchFamily="18" charset="0"/>
              </a:rPr>
              <a:t>1. Fotografii / Desene / Imagini ale produselor, clasificate în funcție de hexagoanele regulate utilizate</a:t>
            </a:r>
          </a:p>
          <a:p>
            <a:pPr marL="342900" indent="-342900">
              <a:buNone/>
            </a:pPr>
            <a:r>
              <a:rPr lang="ro-RO" sz="2200" dirty="0">
                <a:latin typeface="Calisto MT" pitchFamily="18" charset="0"/>
              </a:rPr>
              <a:t>2. Prezentare Power-Point cu argumentarea avantajelor utilizării  hexagoanelor regulate.</a:t>
            </a:r>
          </a:p>
          <a:p>
            <a:pPr marL="342900" indent="-342900">
              <a:buNone/>
            </a:pPr>
            <a:endParaRPr lang="ro-RO" dirty="0"/>
          </a:p>
          <a:p>
            <a:pPr marL="342900" indent="-342900">
              <a:buNone/>
            </a:pPr>
            <a:endParaRPr lang="ru-RU"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9667" y="329783"/>
            <a:ext cx="10993358" cy="1978701"/>
          </a:xfrm>
        </p:spPr>
        <p:txBody>
          <a:bodyPr>
            <a:noAutofit/>
          </a:bodyPr>
          <a:lstStyle/>
          <a:p>
            <a:pPr algn="ctr"/>
            <a:r>
              <a:rPr lang="en-US" sz="4800" b="1" dirty="0" err="1">
                <a:solidFill>
                  <a:srgbClr val="C00000"/>
                </a:solidFill>
                <a:latin typeface="Calisto MT" pitchFamily="18" charset="0"/>
              </a:rPr>
              <a:t>Ce</a:t>
            </a:r>
            <a:r>
              <a:rPr lang="en-US" sz="4800" b="1" dirty="0">
                <a:solidFill>
                  <a:srgbClr val="C00000"/>
                </a:solidFill>
                <a:latin typeface="Calisto MT" pitchFamily="18" charset="0"/>
              </a:rPr>
              <a:t> </a:t>
            </a:r>
            <a:r>
              <a:rPr lang="en-US" sz="4800" b="1" dirty="0" err="1">
                <a:solidFill>
                  <a:srgbClr val="C00000"/>
                </a:solidFill>
                <a:latin typeface="Calisto MT" pitchFamily="18" charset="0"/>
              </a:rPr>
              <a:t>va</a:t>
            </a:r>
            <a:r>
              <a:rPr lang="en-US" sz="4800" b="1" dirty="0">
                <a:solidFill>
                  <a:srgbClr val="C00000"/>
                </a:solidFill>
                <a:latin typeface="Calisto MT" pitchFamily="18" charset="0"/>
              </a:rPr>
              <a:t> con</a:t>
            </a:r>
            <a:r>
              <a:rPr lang="ro-RO" sz="4800" b="1" dirty="0">
                <a:solidFill>
                  <a:srgbClr val="C00000"/>
                </a:solidFill>
                <a:latin typeface="Calisto MT" pitchFamily="18" charset="0"/>
              </a:rPr>
              <a:t>ține o prezentare  a proiectului?</a:t>
            </a:r>
            <a:br>
              <a:rPr lang="ro-RO" b="1" dirty="0">
                <a:solidFill>
                  <a:srgbClr val="C00000"/>
                </a:solidFill>
              </a:rPr>
            </a:br>
            <a:endParaRPr lang="ru-RU" b="1" dirty="0">
              <a:solidFill>
                <a:srgbClr val="C00000"/>
              </a:solidFill>
            </a:endParaRPr>
          </a:p>
        </p:txBody>
      </p:sp>
      <p:sp>
        <p:nvSpPr>
          <p:cNvPr id="3" name="Содержимое 2"/>
          <p:cNvSpPr>
            <a:spLocks noGrp="1"/>
          </p:cNvSpPr>
          <p:nvPr>
            <p:ph idx="1"/>
          </p:nvPr>
        </p:nvSpPr>
        <p:spPr>
          <a:xfrm>
            <a:off x="554637" y="1289154"/>
            <a:ext cx="11032760" cy="4893932"/>
          </a:xfrm>
        </p:spPr>
        <p:txBody>
          <a:bodyPr>
            <a:normAutofit fontScale="85000" lnSpcReduction="20000"/>
          </a:bodyPr>
          <a:lstStyle/>
          <a:p>
            <a:endParaRPr lang="ro-RO" dirty="0"/>
          </a:p>
          <a:p>
            <a:pPr>
              <a:buClr>
                <a:srgbClr val="C00000"/>
              </a:buClr>
              <a:buFont typeface="Wingdings" pitchFamily="2" charset="2"/>
              <a:buChar char="v"/>
            </a:pPr>
            <a:r>
              <a:rPr lang="ro-RO" sz="4200" dirty="0">
                <a:latin typeface="Calisto MT" pitchFamily="18" charset="0"/>
              </a:rPr>
              <a:t>Tema proiectului</a:t>
            </a:r>
          </a:p>
          <a:p>
            <a:pPr>
              <a:buClr>
                <a:srgbClr val="C00000"/>
              </a:buClr>
              <a:buFont typeface="Wingdings" pitchFamily="2" charset="2"/>
              <a:buChar char="v"/>
            </a:pPr>
            <a:r>
              <a:rPr lang="ro-RO" sz="4200" dirty="0">
                <a:latin typeface="Calisto MT" pitchFamily="18" charset="0"/>
              </a:rPr>
              <a:t> Problema identificată</a:t>
            </a:r>
          </a:p>
          <a:p>
            <a:pPr>
              <a:buClr>
                <a:srgbClr val="C00000"/>
              </a:buClr>
              <a:buFont typeface="Wingdings" pitchFamily="2" charset="2"/>
              <a:buChar char="v"/>
            </a:pPr>
            <a:r>
              <a:rPr lang="ro-RO" sz="4200" dirty="0">
                <a:latin typeface="Calisto MT" pitchFamily="18" charset="0"/>
              </a:rPr>
              <a:t> Actualitatea temei</a:t>
            </a:r>
          </a:p>
          <a:p>
            <a:pPr>
              <a:buClr>
                <a:srgbClr val="C00000"/>
              </a:buClr>
              <a:buFont typeface="Wingdings" pitchFamily="2" charset="2"/>
              <a:buChar char="v"/>
            </a:pPr>
            <a:r>
              <a:rPr lang="ro-RO" sz="4200" dirty="0">
                <a:latin typeface="Calisto MT" pitchFamily="18" charset="0"/>
              </a:rPr>
              <a:t> Scopul proiectului</a:t>
            </a:r>
          </a:p>
          <a:p>
            <a:pPr>
              <a:buClr>
                <a:srgbClr val="C00000"/>
              </a:buClr>
              <a:buFont typeface="Wingdings" pitchFamily="2" charset="2"/>
              <a:buChar char="v"/>
            </a:pPr>
            <a:r>
              <a:rPr lang="ro-RO" sz="4200" dirty="0">
                <a:latin typeface="Calisto MT" pitchFamily="18" charset="0"/>
              </a:rPr>
              <a:t> Obiectivele proiectului</a:t>
            </a:r>
          </a:p>
          <a:p>
            <a:pPr>
              <a:buClr>
                <a:srgbClr val="C00000"/>
              </a:buClr>
              <a:buFont typeface="Wingdings" pitchFamily="2" charset="2"/>
              <a:buChar char="v"/>
            </a:pPr>
            <a:r>
              <a:rPr lang="ro-RO" sz="4200" dirty="0">
                <a:latin typeface="Calisto MT" pitchFamily="18" charset="0"/>
              </a:rPr>
              <a:t> Argumentarea cercetării</a:t>
            </a:r>
          </a:p>
          <a:p>
            <a:pPr>
              <a:buClr>
                <a:srgbClr val="C00000"/>
              </a:buClr>
              <a:buFont typeface="Wingdings" pitchFamily="2" charset="2"/>
              <a:buChar char="v"/>
            </a:pPr>
            <a:r>
              <a:rPr lang="ro-RO" sz="4200" dirty="0">
                <a:latin typeface="Calisto MT" pitchFamily="18" charset="0"/>
              </a:rPr>
              <a:t> Cercetarea propriu-zisă</a:t>
            </a:r>
          </a:p>
          <a:p>
            <a:pPr>
              <a:buClr>
                <a:srgbClr val="C00000"/>
              </a:buClr>
              <a:buFont typeface="Wingdings" pitchFamily="2" charset="2"/>
              <a:buChar char="v"/>
            </a:pPr>
            <a:r>
              <a:rPr lang="ro-RO" sz="4200" dirty="0">
                <a:latin typeface="Calisto MT" pitchFamily="18" charset="0"/>
              </a:rPr>
              <a:t> Rezultate</a:t>
            </a:r>
          </a:p>
          <a:p>
            <a:pPr>
              <a:buClr>
                <a:srgbClr val="C00000"/>
              </a:buClr>
              <a:buFont typeface="Wingdings" pitchFamily="2" charset="2"/>
              <a:buChar char="v"/>
            </a:pPr>
            <a:r>
              <a:rPr lang="ro-RO" sz="4200" dirty="0">
                <a:latin typeface="Calisto MT" pitchFamily="18" charset="0"/>
              </a:rPr>
              <a:t> Concluzii</a:t>
            </a:r>
            <a:endParaRPr lang="ru-RU" sz="4200" dirty="0"/>
          </a:p>
          <a:p>
            <a:endParaRPr lang="ru-RU"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4597" y="1"/>
            <a:ext cx="10888427" cy="1289154"/>
          </a:xfrm>
        </p:spPr>
        <p:txBody>
          <a:bodyPr>
            <a:normAutofit/>
          </a:bodyPr>
          <a:lstStyle/>
          <a:p>
            <a:pPr algn="ctr"/>
            <a:r>
              <a:rPr lang="ro-RO" sz="4800" b="1" dirty="0">
                <a:solidFill>
                  <a:srgbClr val="C00000"/>
                </a:solidFill>
                <a:latin typeface="Calisto MT" pitchFamily="18" charset="0"/>
              </a:rPr>
              <a:t>Formele de prezentare a proiectului</a:t>
            </a:r>
            <a:endParaRPr lang="ru-RU" sz="4800" b="1" dirty="0">
              <a:solidFill>
                <a:srgbClr val="C00000"/>
              </a:solidFill>
            </a:endParaRPr>
          </a:p>
        </p:txBody>
      </p:sp>
      <p:sp>
        <p:nvSpPr>
          <p:cNvPr id="3" name="Содержимое 2"/>
          <p:cNvSpPr>
            <a:spLocks noGrp="1"/>
          </p:cNvSpPr>
          <p:nvPr>
            <p:ph idx="1"/>
          </p:nvPr>
        </p:nvSpPr>
        <p:spPr>
          <a:xfrm>
            <a:off x="539646" y="1259174"/>
            <a:ext cx="10882859" cy="5183828"/>
          </a:xfrm>
        </p:spPr>
        <p:txBody>
          <a:bodyPr>
            <a:normAutofit fontScale="70000" lnSpcReduction="20000"/>
          </a:bodyPr>
          <a:lstStyle/>
          <a:p>
            <a:pPr>
              <a:buClr>
                <a:srgbClr val="C00000"/>
              </a:buClr>
              <a:buFont typeface="Wingdings" pitchFamily="2" charset="2"/>
              <a:buChar char="v"/>
            </a:pPr>
            <a:r>
              <a:rPr lang="ro-RO" sz="5100" dirty="0">
                <a:latin typeface="Calisto MT" pitchFamily="18" charset="0"/>
              </a:rPr>
              <a:t>Prezentarea Power-Point</a:t>
            </a:r>
          </a:p>
          <a:p>
            <a:pPr>
              <a:buClr>
                <a:srgbClr val="C00000"/>
              </a:buClr>
              <a:buFont typeface="Wingdings" pitchFamily="2" charset="2"/>
              <a:buChar char="v"/>
            </a:pPr>
            <a:r>
              <a:rPr lang="ro-RO" sz="5100" dirty="0">
                <a:latin typeface="Calisto MT" pitchFamily="18" charset="0"/>
              </a:rPr>
              <a:t>Panou, poster, pliant</a:t>
            </a:r>
          </a:p>
          <a:p>
            <a:pPr>
              <a:buClr>
                <a:srgbClr val="C00000"/>
              </a:buClr>
              <a:buFont typeface="Wingdings" pitchFamily="2" charset="2"/>
              <a:buChar char="v"/>
            </a:pPr>
            <a:r>
              <a:rPr lang="ro-RO" sz="5100" dirty="0">
                <a:latin typeface="Calisto MT" pitchFamily="18" charset="0"/>
              </a:rPr>
              <a:t>Referat</a:t>
            </a:r>
          </a:p>
          <a:p>
            <a:pPr>
              <a:buClr>
                <a:srgbClr val="C00000"/>
              </a:buClr>
              <a:buFont typeface="Wingdings" pitchFamily="2" charset="2"/>
              <a:buChar char="v"/>
            </a:pPr>
            <a:r>
              <a:rPr lang="ro-RO" sz="5100" dirty="0">
                <a:latin typeface="Calisto MT" pitchFamily="18" charset="0"/>
              </a:rPr>
              <a:t>Film video</a:t>
            </a:r>
          </a:p>
          <a:p>
            <a:pPr>
              <a:buClr>
                <a:srgbClr val="C00000"/>
              </a:buClr>
              <a:buFont typeface="Wingdings" pitchFamily="2" charset="2"/>
              <a:buChar char="v"/>
            </a:pPr>
            <a:r>
              <a:rPr lang="ro-RO" sz="5100" dirty="0">
                <a:latin typeface="Calisto MT" pitchFamily="18" charset="0"/>
              </a:rPr>
              <a:t>Conferință</a:t>
            </a:r>
          </a:p>
          <a:p>
            <a:pPr>
              <a:buClr>
                <a:srgbClr val="C00000"/>
              </a:buClr>
              <a:buFont typeface="Wingdings" pitchFamily="2" charset="2"/>
              <a:buChar char="v"/>
            </a:pPr>
            <a:r>
              <a:rPr lang="ro-RO" sz="5100" dirty="0">
                <a:latin typeface="Calisto MT" pitchFamily="18" charset="0"/>
              </a:rPr>
              <a:t>Raport</a:t>
            </a:r>
          </a:p>
          <a:p>
            <a:pPr>
              <a:buClr>
                <a:srgbClr val="C00000"/>
              </a:buClr>
              <a:buFont typeface="Wingdings" pitchFamily="2" charset="2"/>
              <a:buChar char="v"/>
            </a:pPr>
            <a:r>
              <a:rPr lang="ro-RO" sz="5100" dirty="0">
                <a:latin typeface="Calisto MT" pitchFamily="18" charset="0"/>
              </a:rPr>
              <a:t>Publicitate</a:t>
            </a:r>
          </a:p>
          <a:p>
            <a:pPr>
              <a:buClr>
                <a:srgbClr val="C00000"/>
              </a:buClr>
              <a:buFont typeface="Wingdings" pitchFamily="2" charset="2"/>
              <a:buChar char="v"/>
            </a:pPr>
            <a:r>
              <a:rPr lang="ro-RO" sz="5100" dirty="0">
                <a:latin typeface="Calisto MT" pitchFamily="18" charset="0"/>
              </a:rPr>
              <a:t>Modelare, machet</a:t>
            </a:r>
          </a:p>
          <a:p>
            <a:pPr>
              <a:buClr>
                <a:srgbClr val="C00000"/>
              </a:buClr>
              <a:buFont typeface="Wingdings" pitchFamily="2" charset="2"/>
              <a:buChar char="v"/>
            </a:pPr>
            <a:r>
              <a:rPr lang="ro-RO" sz="5100" dirty="0">
                <a:latin typeface="Calisto MT" pitchFamily="18" charset="0"/>
              </a:rPr>
              <a:t>Emisiune Radio, TV</a:t>
            </a:r>
          </a:p>
          <a:p>
            <a:pPr>
              <a:buClr>
                <a:srgbClr val="C00000"/>
              </a:buClr>
              <a:buFont typeface="Wingdings" pitchFamily="2" charset="2"/>
              <a:buChar char="v"/>
            </a:pPr>
            <a:r>
              <a:rPr lang="ro-RO" sz="5100" dirty="0">
                <a:latin typeface="Calisto MT" pitchFamily="18" charset="0"/>
              </a:rPr>
              <a:t>Activitate practică</a:t>
            </a:r>
            <a:endParaRPr lang="ru-RU" sz="51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646" y="0"/>
            <a:ext cx="11069761" cy="1053296"/>
          </a:xfrm>
        </p:spPr>
        <p:txBody>
          <a:bodyPr>
            <a:normAutofit/>
          </a:bodyPr>
          <a:lstStyle/>
          <a:p>
            <a:pPr algn="ctr"/>
            <a:r>
              <a:rPr lang="ro-RO" b="1" dirty="0">
                <a:solidFill>
                  <a:srgbClr val="C00000"/>
                </a:solidFill>
                <a:latin typeface="Calisto MT" pitchFamily="18" charset="0"/>
              </a:rPr>
              <a:t>Criteriile de evaluare a proiectului STEM/STEAM</a:t>
            </a:r>
            <a:endParaRPr lang="ru-RU" b="1" dirty="0">
              <a:solidFill>
                <a:srgbClr val="C00000"/>
              </a:solidFill>
            </a:endParaRPr>
          </a:p>
        </p:txBody>
      </p:sp>
      <p:sp>
        <p:nvSpPr>
          <p:cNvPr id="3" name="Объект 2"/>
          <p:cNvSpPr>
            <a:spLocks noGrp="1"/>
          </p:cNvSpPr>
          <p:nvPr>
            <p:ph idx="1"/>
          </p:nvPr>
        </p:nvSpPr>
        <p:spPr>
          <a:xfrm>
            <a:off x="539646" y="945328"/>
            <a:ext cx="11362544" cy="5454465"/>
          </a:xfrm>
        </p:spPr>
        <p:txBody>
          <a:bodyPr>
            <a:normAutofit lnSpcReduction="10000"/>
          </a:bodyPr>
          <a:lstStyle/>
          <a:p>
            <a:pPr>
              <a:buClr>
                <a:srgbClr val="C00000"/>
              </a:buClr>
              <a:buFont typeface="Wingdings" pitchFamily="2" charset="2"/>
              <a:buChar char="Ø"/>
            </a:pPr>
            <a:r>
              <a:rPr lang="ro-RO" sz="2800" dirty="0">
                <a:latin typeface="Calisto MT" pitchFamily="18" charset="0"/>
              </a:rPr>
              <a:t> </a:t>
            </a:r>
            <a:r>
              <a:rPr lang="ro-RO" sz="2600" dirty="0">
                <a:latin typeface="Calisto MT" pitchFamily="18" charset="0"/>
              </a:rPr>
              <a:t>Validitatea proiectului - vizează gradul in care acesta acoperă unitar și coerent, logic și argumentat tema propusă; </a:t>
            </a:r>
          </a:p>
          <a:p>
            <a:pPr>
              <a:buClr>
                <a:srgbClr val="C00000"/>
              </a:buClr>
              <a:buFont typeface="Wingdings" pitchFamily="2" charset="2"/>
              <a:buChar char="Ø"/>
            </a:pPr>
            <a:r>
              <a:rPr lang="ro-RO" sz="2600" dirty="0">
                <a:latin typeface="Calisto MT" pitchFamily="18" charset="0"/>
              </a:rPr>
              <a:t> Completitudinea proiectului se reflectă în felul în care au fost evidențiate conexiunile și perspectivele interdisciplinare ale temei, competențele și abilitățile de ordin teoretic și practic și maniera în care acestea servesc conținutului științific;</a:t>
            </a:r>
            <a:r>
              <a:rPr lang="en-US" sz="2600" dirty="0">
                <a:latin typeface="Calisto MT" pitchFamily="18" charset="0"/>
              </a:rPr>
              <a:t> </a:t>
            </a:r>
            <a:endParaRPr lang="ro-RO" sz="2600" dirty="0">
              <a:latin typeface="Calisto MT" pitchFamily="18" charset="0"/>
            </a:endParaRPr>
          </a:p>
          <a:p>
            <a:pPr>
              <a:buClr>
                <a:srgbClr val="C00000"/>
              </a:buClr>
              <a:buFont typeface="Wingdings" pitchFamily="2" charset="2"/>
              <a:buChar char="Ø"/>
            </a:pPr>
            <a:r>
              <a:rPr lang="ro-RO" sz="2600" dirty="0">
                <a:latin typeface="Calisto MT" pitchFamily="18" charset="0"/>
              </a:rPr>
              <a:t> Elaborarea și structurarea proiectului privește acuratețea, rigoarea și coerența demersului științific, logica și argumentarea ideilor, corectitudinea concluziilor;</a:t>
            </a:r>
            <a:r>
              <a:rPr lang="en-US" sz="2600" dirty="0">
                <a:latin typeface="Calisto MT" pitchFamily="18" charset="0"/>
              </a:rPr>
              <a:t> </a:t>
            </a:r>
            <a:endParaRPr lang="ro-RO" sz="2600" dirty="0">
              <a:latin typeface="Calisto MT" pitchFamily="18" charset="0"/>
            </a:endParaRPr>
          </a:p>
          <a:p>
            <a:pPr>
              <a:buClr>
                <a:srgbClr val="C00000"/>
              </a:buClr>
              <a:buFont typeface="Wingdings" pitchFamily="2" charset="2"/>
              <a:buChar char="Ø"/>
            </a:pPr>
            <a:r>
              <a:rPr lang="ro-RO" sz="2600" dirty="0">
                <a:latin typeface="Calisto MT" pitchFamily="18" charset="0"/>
              </a:rPr>
              <a:t> Creativitatea - vizează gradul de noutate pe care-l aduce proiectul în abordarea temei sau în soluționarea problemei;</a:t>
            </a:r>
            <a:r>
              <a:rPr lang="en-US" sz="2600" dirty="0">
                <a:latin typeface="Calisto MT" pitchFamily="18" charset="0"/>
              </a:rPr>
              <a:t> </a:t>
            </a:r>
            <a:endParaRPr lang="ro-RO" sz="2600" dirty="0">
              <a:latin typeface="Calisto MT" pitchFamily="18" charset="0"/>
            </a:endParaRPr>
          </a:p>
          <a:p>
            <a:pPr>
              <a:buClr>
                <a:srgbClr val="C00000"/>
              </a:buClr>
              <a:buFont typeface="Wingdings" pitchFamily="2" charset="2"/>
              <a:buChar char="Ø"/>
            </a:pPr>
            <a:r>
              <a:rPr lang="ro-RO" sz="2600" dirty="0">
                <a:latin typeface="Calisto MT" pitchFamily="18" charset="0"/>
              </a:rPr>
              <a:t> Calitatea produsului obținut și eficiența acestuia;</a:t>
            </a:r>
            <a:r>
              <a:rPr lang="en-US" sz="2600" dirty="0">
                <a:latin typeface="Calisto MT" pitchFamily="18" charset="0"/>
              </a:rPr>
              <a:t> </a:t>
            </a:r>
            <a:endParaRPr lang="ro-RO" sz="2600" dirty="0">
              <a:latin typeface="Calisto MT" pitchFamily="18" charset="0"/>
            </a:endParaRPr>
          </a:p>
          <a:p>
            <a:pPr>
              <a:buClr>
                <a:srgbClr val="C00000"/>
              </a:buClr>
              <a:buFont typeface="Wingdings" pitchFamily="2" charset="2"/>
              <a:buChar char="Ø"/>
            </a:pPr>
            <a:r>
              <a:rPr lang="ro-RO" sz="2600" dirty="0">
                <a:latin typeface="Calisto MT" pitchFamily="18" charset="0"/>
              </a:rPr>
              <a:t>  Prezentarea și susținerea publică a proiectului. </a:t>
            </a:r>
          </a:p>
          <a:p>
            <a:endParaRPr lang="ru-RU" dirty="0"/>
          </a:p>
        </p:txBody>
      </p:sp>
    </p:spTree>
    <p:extLst>
      <p:ext uri="{BB962C8B-B14F-4D97-AF65-F5344CB8AC3E}">
        <p14:creationId xmlns:p14="http://schemas.microsoft.com/office/powerpoint/2010/main" val="1280740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85747" y="359764"/>
            <a:ext cx="11246620" cy="1079292"/>
          </a:xfrm>
        </p:spPr>
        <p:txBody>
          <a:bodyPr>
            <a:normAutofit fontScale="92500" lnSpcReduction="20000"/>
          </a:bodyPr>
          <a:lstStyle/>
          <a:p>
            <a:pPr algn="ctr">
              <a:buNone/>
            </a:pPr>
            <a:r>
              <a:rPr lang="ro-RO" sz="3600" b="1" dirty="0">
                <a:solidFill>
                  <a:srgbClr val="C00000"/>
                </a:solidFill>
                <a:latin typeface="Calisto MT" pitchFamily="18" charset="0"/>
              </a:rPr>
              <a:t>Fișă de evaluare a proiectului (liceu) </a:t>
            </a:r>
          </a:p>
          <a:p>
            <a:pPr>
              <a:buNone/>
            </a:pPr>
            <a:r>
              <a:rPr lang="ro-RO" sz="2000" dirty="0">
                <a:latin typeface="Calisto MT" pitchFamily="18" charset="0"/>
              </a:rPr>
              <a:t>Numele, prenumele elevului:                                            Instituția:</a:t>
            </a:r>
          </a:p>
          <a:p>
            <a:pPr>
              <a:buNone/>
            </a:pPr>
            <a:r>
              <a:rPr lang="ro-RO" sz="2000" dirty="0">
                <a:latin typeface="Calisto MT" pitchFamily="18" charset="0"/>
              </a:rPr>
              <a:t>Clasa:                                                                                 Profesor(i) coordonator(i):</a:t>
            </a:r>
            <a:endParaRPr lang="ru-RU" sz="2000" dirty="0"/>
          </a:p>
        </p:txBody>
      </p:sp>
      <p:graphicFrame>
        <p:nvGraphicFramePr>
          <p:cNvPr id="4" name="Таблица 3"/>
          <p:cNvGraphicFramePr>
            <a:graphicFrameLocks noGrp="1"/>
          </p:cNvGraphicFramePr>
          <p:nvPr>
            <p:extLst>
              <p:ext uri="{D42A27DB-BD31-4B8C-83A1-F6EECF244321}">
                <p14:modId xmlns:p14="http://schemas.microsoft.com/office/powerpoint/2010/main" val="244548990"/>
              </p:ext>
            </p:extLst>
          </p:nvPr>
        </p:nvGraphicFramePr>
        <p:xfrm>
          <a:off x="464694" y="1394085"/>
          <a:ext cx="11287595" cy="5470949"/>
        </p:xfrm>
        <a:graphic>
          <a:graphicData uri="http://schemas.openxmlformats.org/drawingml/2006/table">
            <a:tbl>
              <a:tblPr firstRow="1" bandRow="1">
                <a:tableStyleId>{5C22544A-7EE6-4342-B048-85BDC9FD1C3A}</a:tableStyleId>
              </a:tblPr>
              <a:tblGrid>
                <a:gridCol w="555128">
                  <a:extLst>
                    <a:ext uri="{9D8B030D-6E8A-4147-A177-3AD203B41FA5}">
                      <a16:colId xmlns:a16="http://schemas.microsoft.com/office/drawing/2014/main" val="20000"/>
                    </a:ext>
                  </a:extLst>
                </a:gridCol>
                <a:gridCol w="7730150">
                  <a:extLst>
                    <a:ext uri="{9D8B030D-6E8A-4147-A177-3AD203B41FA5}">
                      <a16:colId xmlns:a16="http://schemas.microsoft.com/office/drawing/2014/main" val="20001"/>
                    </a:ext>
                  </a:extLst>
                </a:gridCol>
                <a:gridCol w="1096378">
                  <a:extLst>
                    <a:ext uri="{9D8B030D-6E8A-4147-A177-3AD203B41FA5}">
                      <a16:colId xmlns:a16="http://schemas.microsoft.com/office/drawing/2014/main" val="20002"/>
                    </a:ext>
                  </a:extLst>
                </a:gridCol>
                <a:gridCol w="971473">
                  <a:extLst>
                    <a:ext uri="{9D8B030D-6E8A-4147-A177-3AD203B41FA5}">
                      <a16:colId xmlns:a16="http://schemas.microsoft.com/office/drawing/2014/main" val="20003"/>
                    </a:ext>
                  </a:extLst>
                </a:gridCol>
                <a:gridCol w="934466">
                  <a:extLst>
                    <a:ext uri="{9D8B030D-6E8A-4147-A177-3AD203B41FA5}">
                      <a16:colId xmlns:a16="http://schemas.microsoft.com/office/drawing/2014/main" val="20004"/>
                    </a:ext>
                  </a:extLst>
                </a:gridCol>
              </a:tblGrid>
              <a:tr h="591931">
                <a:tc>
                  <a:txBody>
                    <a:bodyPr/>
                    <a:lstStyle/>
                    <a:p>
                      <a:pPr algn="ctr"/>
                      <a:r>
                        <a:rPr lang="ro-RO" sz="1600" i="1" dirty="0">
                          <a:solidFill>
                            <a:schemeClr val="tx1"/>
                          </a:solidFill>
                          <a:latin typeface="Calisto MT" pitchFamily="18" charset="0"/>
                        </a:rPr>
                        <a:t>Nr. crt.</a:t>
                      </a:r>
                      <a:endParaRPr lang="ru-RU" sz="1600" i="1" dirty="0">
                        <a:solidFill>
                          <a:schemeClr val="tx1"/>
                        </a:solidFill>
                      </a:endParaRPr>
                    </a:p>
                  </a:txBody>
                  <a:tcPr>
                    <a:solidFill>
                      <a:schemeClr val="accent2">
                        <a:lumMod val="20000"/>
                        <a:lumOff val="80000"/>
                      </a:schemeClr>
                    </a:solidFill>
                  </a:tcPr>
                </a:tc>
                <a:tc>
                  <a:txBody>
                    <a:bodyPr/>
                    <a:lstStyle/>
                    <a:p>
                      <a:pPr algn="ctr"/>
                      <a:r>
                        <a:rPr lang="ro-RO" sz="1600" i="1" dirty="0">
                          <a:solidFill>
                            <a:schemeClr val="tx1"/>
                          </a:solidFill>
                          <a:latin typeface="Calisto MT" pitchFamily="18" charset="0"/>
                        </a:rPr>
                        <a:t>Criteriile evaluate</a:t>
                      </a:r>
                      <a:endParaRPr lang="ru-RU" sz="1600" i="1" dirty="0">
                        <a:solidFill>
                          <a:schemeClr val="tx1"/>
                        </a:solidFill>
                      </a:endParaRPr>
                    </a:p>
                  </a:txBody>
                  <a:tcPr>
                    <a:solidFill>
                      <a:schemeClr val="accent2">
                        <a:lumMod val="20000"/>
                        <a:lumOff val="80000"/>
                      </a:schemeClr>
                    </a:solidFill>
                  </a:tcPr>
                </a:tc>
                <a:tc>
                  <a:txBody>
                    <a:bodyPr/>
                    <a:lstStyle/>
                    <a:p>
                      <a:pPr algn="ctr"/>
                      <a:r>
                        <a:rPr lang="ro-RO" sz="1600" i="1" dirty="0">
                          <a:solidFill>
                            <a:schemeClr val="tx1"/>
                          </a:solidFill>
                          <a:latin typeface="Calisto MT" pitchFamily="18" charset="0"/>
                        </a:rPr>
                        <a:t>Punctaj maxim</a:t>
                      </a:r>
                      <a:endParaRPr lang="ru-RU" sz="1600" i="1" dirty="0">
                        <a:solidFill>
                          <a:schemeClr val="tx1"/>
                        </a:solidFill>
                      </a:endParaRPr>
                    </a:p>
                  </a:txBody>
                  <a:tcPr>
                    <a:solidFill>
                      <a:schemeClr val="accent2">
                        <a:lumMod val="20000"/>
                        <a:lumOff val="80000"/>
                      </a:schemeClr>
                    </a:solidFill>
                  </a:tcPr>
                </a:tc>
                <a:tc>
                  <a:txBody>
                    <a:bodyPr/>
                    <a:lstStyle/>
                    <a:p>
                      <a:pPr algn="ctr"/>
                      <a:r>
                        <a:rPr lang="ro-RO" sz="1600" i="1" dirty="0">
                          <a:solidFill>
                            <a:schemeClr val="tx1"/>
                          </a:solidFill>
                          <a:latin typeface="Calisto MT" pitchFamily="18" charset="0"/>
                        </a:rPr>
                        <a:t>Punctaj acordat</a:t>
                      </a:r>
                      <a:endParaRPr lang="ru-RU" sz="1600" i="1" dirty="0">
                        <a:solidFill>
                          <a:schemeClr val="tx1"/>
                        </a:solidFill>
                      </a:endParaRPr>
                    </a:p>
                  </a:txBody>
                  <a:tcPr>
                    <a:solidFill>
                      <a:schemeClr val="accent2">
                        <a:lumMod val="20000"/>
                        <a:lumOff val="80000"/>
                      </a:schemeClr>
                    </a:solidFill>
                  </a:tcPr>
                </a:tc>
                <a:tc>
                  <a:txBody>
                    <a:bodyPr/>
                    <a:lstStyle/>
                    <a:p>
                      <a:pPr algn="ctr"/>
                      <a:r>
                        <a:rPr lang="ro-RO" sz="1600" i="1" dirty="0" err="1">
                          <a:solidFill>
                            <a:schemeClr val="tx1"/>
                          </a:solidFill>
                          <a:latin typeface="Calisto MT" pitchFamily="18" charset="0"/>
                        </a:rPr>
                        <a:t>Comen-tarii</a:t>
                      </a:r>
                      <a:endParaRPr lang="ru-RU" sz="1600" i="1" dirty="0">
                        <a:solidFill>
                          <a:schemeClr val="tx1"/>
                        </a:solidFill>
                      </a:endParaRPr>
                    </a:p>
                  </a:txBody>
                  <a:tcPr>
                    <a:solidFill>
                      <a:schemeClr val="accent2">
                        <a:lumMod val="20000"/>
                        <a:lumOff val="80000"/>
                      </a:schemeClr>
                    </a:solidFill>
                  </a:tcPr>
                </a:tc>
                <a:extLst>
                  <a:ext uri="{0D108BD9-81ED-4DB2-BD59-A6C34878D82A}">
                    <a16:rowId xmlns:a16="http://schemas.microsoft.com/office/drawing/2014/main" val="10000"/>
                  </a:ext>
                </a:extLst>
              </a:tr>
              <a:tr h="385769">
                <a:tc>
                  <a:txBody>
                    <a:bodyPr/>
                    <a:lstStyle/>
                    <a:p>
                      <a:r>
                        <a:rPr lang="ro-RO" sz="1600" dirty="0">
                          <a:latin typeface="Calisto MT" pitchFamily="18" charset="0"/>
                        </a:rPr>
                        <a:t>1. </a:t>
                      </a:r>
                      <a:endParaRPr lang="ru-RU" sz="1600" dirty="0"/>
                    </a:p>
                  </a:txBody>
                  <a:tcPr>
                    <a:solidFill>
                      <a:schemeClr val="accent6">
                        <a:lumMod val="20000"/>
                        <a:lumOff val="80000"/>
                      </a:schemeClr>
                    </a:solidFill>
                  </a:tcPr>
                </a:tc>
                <a:tc>
                  <a:txBody>
                    <a:bodyPr/>
                    <a:lstStyle/>
                    <a:p>
                      <a:r>
                        <a:rPr lang="ro-RO" sz="1600" dirty="0">
                          <a:latin typeface="Calisto MT" pitchFamily="18" charset="0"/>
                        </a:rPr>
                        <a:t>Validitatea </a:t>
                      </a:r>
                      <a:r>
                        <a:rPr lang="ro-RO" sz="1600" dirty="0" err="1">
                          <a:latin typeface="Calisto MT" pitchFamily="18" charset="0"/>
                        </a:rPr>
                        <a:t>proiectului-</a:t>
                      </a:r>
                      <a:r>
                        <a:rPr lang="ro-RO" sz="1600" dirty="0">
                          <a:latin typeface="Calisto MT" pitchFamily="18" charset="0"/>
                        </a:rPr>
                        <a:t> gradul în care acesta</a:t>
                      </a:r>
                      <a:r>
                        <a:rPr lang="ro-RO" sz="1600" baseline="0" dirty="0">
                          <a:latin typeface="Calisto MT" pitchFamily="18" charset="0"/>
                        </a:rPr>
                        <a:t> acoperă tema propusă</a:t>
                      </a:r>
                      <a:endParaRPr lang="ru-RU" sz="1600" dirty="0"/>
                    </a:p>
                  </a:txBody>
                  <a:tcPr>
                    <a:solidFill>
                      <a:schemeClr val="accent6">
                        <a:lumMod val="20000"/>
                        <a:lumOff val="80000"/>
                      </a:schemeClr>
                    </a:solidFill>
                  </a:tcPr>
                </a:tc>
                <a:tc>
                  <a:txBody>
                    <a:bodyPr/>
                    <a:lstStyle/>
                    <a:p>
                      <a:pPr algn="ctr"/>
                      <a:r>
                        <a:rPr lang="ro-RO" sz="1600" dirty="0">
                          <a:latin typeface="Calisto MT" pitchFamily="18" charset="0"/>
                        </a:rPr>
                        <a:t>5 p</a:t>
                      </a:r>
                      <a:endParaRPr lang="ru-RU" sz="1600" dirty="0"/>
                    </a:p>
                  </a:txBody>
                  <a:tcPr>
                    <a:solidFill>
                      <a:schemeClr val="accent6">
                        <a:lumMod val="20000"/>
                        <a:lumOff val="80000"/>
                      </a:schemeClr>
                    </a:solidFill>
                  </a:tcPr>
                </a:tc>
                <a:tc>
                  <a:txBody>
                    <a:bodyPr/>
                    <a:lstStyle/>
                    <a:p>
                      <a:endParaRPr lang="ru-RU" sz="1600" dirty="0"/>
                    </a:p>
                  </a:txBody>
                  <a:tcPr>
                    <a:solidFill>
                      <a:schemeClr val="accent6">
                        <a:lumMod val="20000"/>
                        <a:lumOff val="80000"/>
                      </a:schemeClr>
                    </a:solidFill>
                  </a:tcPr>
                </a:tc>
                <a:tc>
                  <a:txBody>
                    <a:bodyPr/>
                    <a:lstStyle/>
                    <a:p>
                      <a:endParaRPr lang="ru-RU" sz="1600" dirty="0"/>
                    </a:p>
                  </a:txBody>
                  <a:tcPr>
                    <a:solidFill>
                      <a:schemeClr val="accent6">
                        <a:lumMod val="20000"/>
                        <a:lumOff val="80000"/>
                      </a:schemeClr>
                    </a:solidFill>
                  </a:tcPr>
                </a:tc>
                <a:extLst>
                  <a:ext uri="{0D108BD9-81ED-4DB2-BD59-A6C34878D82A}">
                    <a16:rowId xmlns:a16="http://schemas.microsoft.com/office/drawing/2014/main" val="10001"/>
                  </a:ext>
                </a:extLst>
              </a:tr>
              <a:tr h="1588867">
                <a:tc>
                  <a:txBody>
                    <a:bodyPr/>
                    <a:lstStyle/>
                    <a:p>
                      <a:r>
                        <a:rPr lang="ro-RO" sz="1600" dirty="0">
                          <a:latin typeface="Calisto MT" pitchFamily="18" charset="0"/>
                        </a:rPr>
                        <a:t>2.</a:t>
                      </a:r>
                      <a:endParaRPr lang="ru-RU" sz="1600" dirty="0"/>
                    </a:p>
                  </a:txBody>
                  <a:tcPr>
                    <a:solidFill>
                      <a:schemeClr val="accent6">
                        <a:lumMod val="20000"/>
                        <a:lumOff val="80000"/>
                      </a:schemeClr>
                    </a:solidFill>
                  </a:tcPr>
                </a:tc>
                <a:tc>
                  <a:txBody>
                    <a:bodyPr/>
                    <a:lstStyle/>
                    <a:p>
                      <a:r>
                        <a:rPr lang="ro-RO" sz="1600" dirty="0">
                          <a:latin typeface="Calisto MT" pitchFamily="18" charset="0"/>
                        </a:rPr>
                        <a:t>Structura proiectului </a:t>
                      </a:r>
                    </a:p>
                    <a:p>
                      <a:pPr>
                        <a:buFontTx/>
                        <a:buChar char="-"/>
                      </a:pPr>
                      <a:r>
                        <a:rPr lang="ro-RO" sz="1600" dirty="0">
                          <a:latin typeface="Calisto MT" pitchFamily="18" charset="0"/>
                        </a:rPr>
                        <a:t>      Cuprins</a:t>
                      </a:r>
                    </a:p>
                    <a:p>
                      <a:pPr>
                        <a:buFontTx/>
                        <a:buChar char="-"/>
                      </a:pPr>
                      <a:r>
                        <a:rPr lang="ro-RO" sz="1600" dirty="0">
                          <a:latin typeface="Calisto MT" pitchFamily="18" charset="0"/>
                        </a:rPr>
                        <a:t>      Scopul</a:t>
                      </a:r>
                      <a:r>
                        <a:rPr lang="ro-RO" sz="1600" baseline="0" dirty="0">
                          <a:latin typeface="Calisto MT" pitchFamily="18" charset="0"/>
                        </a:rPr>
                        <a:t> proiectului</a:t>
                      </a:r>
                    </a:p>
                    <a:p>
                      <a:pPr>
                        <a:buFontTx/>
                        <a:buChar char="-"/>
                      </a:pPr>
                      <a:r>
                        <a:rPr lang="ro-RO" sz="1600" baseline="0" dirty="0">
                          <a:latin typeface="Calisto MT" pitchFamily="18" charset="0"/>
                        </a:rPr>
                        <a:t>      Obiectivele proiectului</a:t>
                      </a:r>
                    </a:p>
                    <a:p>
                      <a:pPr>
                        <a:buFontTx/>
                        <a:buChar char="-"/>
                      </a:pPr>
                      <a:r>
                        <a:rPr lang="ro-RO" sz="1600" baseline="0" dirty="0">
                          <a:latin typeface="Calisto MT" pitchFamily="18" charset="0"/>
                        </a:rPr>
                        <a:t>      Introducere</a:t>
                      </a:r>
                    </a:p>
                    <a:p>
                      <a:pPr>
                        <a:buFontTx/>
                        <a:buChar char="-"/>
                      </a:pPr>
                      <a:r>
                        <a:rPr lang="ro-RO" sz="1600" baseline="0" dirty="0">
                          <a:latin typeface="Calisto MT" pitchFamily="18" charset="0"/>
                        </a:rPr>
                        <a:t>      Scurt istoric</a:t>
                      </a:r>
                      <a:endParaRPr lang="ru-RU" sz="1600" dirty="0"/>
                    </a:p>
                  </a:txBody>
                  <a:tcPr>
                    <a:solidFill>
                      <a:schemeClr val="accent6">
                        <a:lumMod val="20000"/>
                        <a:lumOff val="80000"/>
                      </a:schemeClr>
                    </a:solidFill>
                  </a:tcPr>
                </a:tc>
                <a:tc>
                  <a:txBody>
                    <a:bodyPr/>
                    <a:lstStyle/>
                    <a:p>
                      <a:pPr algn="ctr"/>
                      <a:r>
                        <a:rPr lang="ro-RO" sz="1600" dirty="0">
                          <a:latin typeface="Calisto MT" pitchFamily="18" charset="0"/>
                        </a:rPr>
                        <a:t>10 p</a:t>
                      </a:r>
                      <a:endParaRPr lang="ru-RU" sz="1600" dirty="0"/>
                    </a:p>
                  </a:txBody>
                  <a:tcPr>
                    <a:solidFill>
                      <a:schemeClr val="accent6">
                        <a:lumMod val="20000"/>
                        <a:lumOff val="80000"/>
                      </a:schemeClr>
                    </a:solidFill>
                  </a:tcPr>
                </a:tc>
                <a:tc>
                  <a:txBody>
                    <a:bodyPr/>
                    <a:lstStyle/>
                    <a:p>
                      <a:endParaRPr lang="ru-RU" sz="1600" dirty="0"/>
                    </a:p>
                  </a:txBody>
                  <a:tcPr>
                    <a:solidFill>
                      <a:schemeClr val="accent6">
                        <a:lumMod val="20000"/>
                        <a:lumOff val="80000"/>
                      </a:schemeClr>
                    </a:solidFill>
                  </a:tcPr>
                </a:tc>
                <a:tc>
                  <a:txBody>
                    <a:bodyPr/>
                    <a:lstStyle/>
                    <a:p>
                      <a:endParaRPr lang="ru-RU" sz="1600" dirty="0"/>
                    </a:p>
                  </a:txBody>
                  <a:tcPr>
                    <a:solidFill>
                      <a:schemeClr val="accent6">
                        <a:lumMod val="20000"/>
                        <a:lumOff val="80000"/>
                      </a:schemeClr>
                    </a:solidFill>
                  </a:tcPr>
                </a:tc>
                <a:extLst>
                  <a:ext uri="{0D108BD9-81ED-4DB2-BD59-A6C34878D82A}">
                    <a16:rowId xmlns:a16="http://schemas.microsoft.com/office/drawing/2014/main" val="10002"/>
                  </a:ext>
                </a:extLst>
              </a:tr>
              <a:tr h="342697">
                <a:tc>
                  <a:txBody>
                    <a:bodyPr/>
                    <a:lstStyle/>
                    <a:p>
                      <a:r>
                        <a:rPr lang="ro-RO" sz="1600" dirty="0">
                          <a:latin typeface="Calisto MT" pitchFamily="18" charset="0"/>
                        </a:rPr>
                        <a:t>3.</a:t>
                      </a:r>
                      <a:endParaRPr lang="ru-RU" sz="1600" dirty="0"/>
                    </a:p>
                  </a:txBody>
                  <a:tcPr>
                    <a:solidFill>
                      <a:schemeClr val="accent6">
                        <a:lumMod val="20000"/>
                        <a:lumOff val="80000"/>
                      </a:schemeClr>
                    </a:solidFill>
                  </a:tcPr>
                </a:tc>
                <a:tc>
                  <a:txBody>
                    <a:bodyPr/>
                    <a:lstStyle/>
                    <a:p>
                      <a:r>
                        <a:rPr lang="ro-RO" sz="1600" dirty="0">
                          <a:latin typeface="Calisto MT" pitchFamily="18" charset="0"/>
                        </a:rPr>
                        <a:t>Prezența (în proiect) conexiunilor</a:t>
                      </a:r>
                      <a:r>
                        <a:rPr lang="ro-RO" sz="1600" baseline="0" dirty="0">
                          <a:latin typeface="Calisto MT" pitchFamily="18" charset="0"/>
                        </a:rPr>
                        <a:t> </a:t>
                      </a:r>
                      <a:r>
                        <a:rPr lang="ro-RO" sz="1600" baseline="0" dirty="0" err="1">
                          <a:latin typeface="Calisto MT" pitchFamily="18" charset="0"/>
                        </a:rPr>
                        <a:t>transdisciplinare</a:t>
                      </a:r>
                      <a:r>
                        <a:rPr lang="ro-RO" sz="1600" baseline="0" dirty="0">
                          <a:latin typeface="Calisto MT" pitchFamily="18" charset="0"/>
                        </a:rPr>
                        <a:t>, aplicațiilor practice</a:t>
                      </a:r>
                      <a:endParaRPr lang="ru-RU" sz="1600" dirty="0"/>
                    </a:p>
                  </a:txBody>
                  <a:tcPr>
                    <a:solidFill>
                      <a:schemeClr val="accent6">
                        <a:lumMod val="20000"/>
                        <a:lumOff val="80000"/>
                      </a:schemeClr>
                    </a:solidFill>
                  </a:tcPr>
                </a:tc>
                <a:tc>
                  <a:txBody>
                    <a:bodyPr/>
                    <a:lstStyle/>
                    <a:p>
                      <a:pPr algn="ctr"/>
                      <a:r>
                        <a:rPr lang="ro-RO" sz="1600" dirty="0">
                          <a:latin typeface="Calisto MT" pitchFamily="18" charset="0"/>
                        </a:rPr>
                        <a:t>5p</a:t>
                      </a:r>
                      <a:endParaRPr lang="ru-RU" sz="1600" dirty="0"/>
                    </a:p>
                  </a:txBody>
                  <a:tcPr>
                    <a:solidFill>
                      <a:schemeClr val="accent6">
                        <a:lumMod val="20000"/>
                        <a:lumOff val="80000"/>
                      </a:schemeClr>
                    </a:solidFill>
                  </a:tcPr>
                </a:tc>
                <a:tc>
                  <a:txBody>
                    <a:bodyPr/>
                    <a:lstStyle/>
                    <a:p>
                      <a:endParaRPr lang="ru-RU" sz="1600" dirty="0"/>
                    </a:p>
                  </a:txBody>
                  <a:tcPr>
                    <a:solidFill>
                      <a:schemeClr val="accent6">
                        <a:lumMod val="20000"/>
                        <a:lumOff val="80000"/>
                      </a:schemeClr>
                    </a:solidFill>
                  </a:tcPr>
                </a:tc>
                <a:tc>
                  <a:txBody>
                    <a:bodyPr/>
                    <a:lstStyle/>
                    <a:p>
                      <a:endParaRPr lang="ru-RU" sz="1600" dirty="0"/>
                    </a:p>
                  </a:txBody>
                  <a:tcPr>
                    <a:solidFill>
                      <a:schemeClr val="accent6">
                        <a:lumMod val="20000"/>
                        <a:lumOff val="80000"/>
                      </a:schemeClr>
                    </a:solidFill>
                  </a:tcPr>
                </a:tc>
                <a:extLst>
                  <a:ext uri="{0D108BD9-81ED-4DB2-BD59-A6C34878D82A}">
                    <a16:rowId xmlns:a16="http://schemas.microsoft.com/office/drawing/2014/main" val="10003"/>
                  </a:ext>
                </a:extLst>
              </a:tr>
              <a:tr h="848200">
                <a:tc>
                  <a:txBody>
                    <a:bodyPr/>
                    <a:lstStyle/>
                    <a:p>
                      <a:r>
                        <a:rPr lang="ro-RO" sz="1600" dirty="0">
                          <a:latin typeface="Calisto MT" pitchFamily="18" charset="0"/>
                        </a:rPr>
                        <a:t>4.</a:t>
                      </a:r>
                      <a:endParaRPr lang="ru-RU" sz="1600" dirty="0"/>
                    </a:p>
                  </a:txBody>
                  <a:tcPr>
                    <a:solidFill>
                      <a:schemeClr val="accent6">
                        <a:lumMod val="20000"/>
                        <a:lumOff val="80000"/>
                      </a:schemeClr>
                    </a:solidFill>
                  </a:tcPr>
                </a:tc>
                <a:tc>
                  <a:txBody>
                    <a:bodyPr/>
                    <a:lstStyle/>
                    <a:p>
                      <a:r>
                        <a:rPr lang="ro-RO" sz="1600" dirty="0">
                          <a:latin typeface="Calisto MT" pitchFamily="18" charset="0"/>
                        </a:rPr>
                        <a:t>Aspect/ Design</a:t>
                      </a:r>
                    </a:p>
                    <a:p>
                      <a:pPr>
                        <a:buFontTx/>
                        <a:buChar char="-"/>
                      </a:pPr>
                      <a:r>
                        <a:rPr lang="ro-RO" sz="1600" dirty="0">
                          <a:latin typeface="Calisto MT" pitchFamily="18" charset="0"/>
                        </a:rPr>
                        <a:t>       Organizarea în</a:t>
                      </a:r>
                      <a:r>
                        <a:rPr lang="ro-RO" sz="1600" baseline="0" dirty="0">
                          <a:latin typeface="Calisto MT" pitchFamily="18" charset="0"/>
                        </a:rPr>
                        <a:t> pagină</a:t>
                      </a:r>
                    </a:p>
                    <a:p>
                      <a:pPr>
                        <a:buFontTx/>
                        <a:buChar char="-"/>
                      </a:pPr>
                      <a:r>
                        <a:rPr lang="ro-RO" sz="1600" baseline="0" dirty="0">
                          <a:latin typeface="Calisto MT" pitchFamily="18" charset="0"/>
                        </a:rPr>
                        <a:t>       Respectarea normelor ortografice și de tehnoredactare</a:t>
                      </a:r>
                      <a:endParaRPr lang="ru-RU" sz="1600" dirty="0"/>
                    </a:p>
                  </a:txBody>
                  <a:tcPr>
                    <a:solidFill>
                      <a:schemeClr val="accent6">
                        <a:lumMod val="20000"/>
                        <a:lumOff val="80000"/>
                      </a:schemeClr>
                    </a:solidFill>
                  </a:tcPr>
                </a:tc>
                <a:tc>
                  <a:txBody>
                    <a:bodyPr/>
                    <a:lstStyle/>
                    <a:p>
                      <a:pPr algn="ctr"/>
                      <a:r>
                        <a:rPr lang="ro-RO" sz="1600" dirty="0">
                          <a:latin typeface="Calisto MT" pitchFamily="18" charset="0"/>
                        </a:rPr>
                        <a:t>5 p</a:t>
                      </a:r>
                      <a:endParaRPr lang="ru-RU" sz="1600" dirty="0"/>
                    </a:p>
                  </a:txBody>
                  <a:tcPr>
                    <a:solidFill>
                      <a:schemeClr val="accent6">
                        <a:lumMod val="20000"/>
                        <a:lumOff val="80000"/>
                      </a:schemeClr>
                    </a:solidFill>
                  </a:tcPr>
                </a:tc>
                <a:tc>
                  <a:txBody>
                    <a:bodyPr/>
                    <a:lstStyle/>
                    <a:p>
                      <a:endParaRPr lang="ru-RU" sz="1600" dirty="0"/>
                    </a:p>
                  </a:txBody>
                  <a:tcPr>
                    <a:solidFill>
                      <a:schemeClr val="accent6">
                        <a:lumMod val="20000"/>
                        <a:lumOff val="80000"/>
                      </a:schemeClr>
                    </a:solidFill>
                  </a:tcPr>
                </a:tc>
                <a:tc>
                  <a:txBody>
                    <a:bodyPr/>
                    <a:lstStyle/>
                    <a:p>
                      <a:endParaRPr lang="ru-RU" sz="1600" dirty="0"/>
                    </a:p>
                  </a:txBody>
                  <a:tcPr>
                    <a:solidFill>
                      <a:schemeClr val="accent6">
                        <a:lumMod val="20000"/>
                        <a:lumOff val="80000"/>
                      </a:schemeClr>
                    </a:solidFill>
                  </a:tcPr>
                </a:tc>
                <a:extLst>
                  <a:ext uri="{0D108BD9-81ED-4DB2-BD59-A6C34878D82A}">
                    <a16:rowId xmlns:a16="http://schemas.microsoft.com/office/drawing/2014/main" val="10004"/>
                  </a:ext>
                </a:extLst>
              </a:tr>
              <a:tr h="342697">
                <a:tc>
                  <a:txBody>
                    <a:bodyPr/>
                    <a:lstStyle/>
                    <a:p>
                      <a:r>
                        <a:rPr lang="ro-RO" sz="1600" dirty="0">
                          <a:latin typeface="Calisto MT" pitchFamily="18" charset="0"/>
                        </a:rPr>
                        <a:t>5.</a:t>
                      </a:r>
                      <a:endParaRPr lang="ru-RU" sz="1600" dirty="0"/>
                    </a:p>
                  </a:txBody>
                  <a:tcPr>
                    <a:solidFill>
                      <a:schemeClr val="accent6">
                        <a:lumMod val="20000"/>
                        <a:lumOff val="80000"/>
                      </a:schemeClr>
                    </a:solidFill>
                  </a:tcPr>
                </a:tc>
                <a:tc>
                  <a:txBody>
                    <a:bodyPr/>
                    <a:lstStyle/>
                    <a:p>
                      <a:r>
                        <a:rPr lang="ro-RO" sz="1600" dirty="0">
                          <a:latin typeface="Calisto MT" pitchFamily="18" charset="0"/>
                        </a:rPr>
                        <a:t>Aport personal și contribuții în cadrul proiectului</a:t>
                      </a:r>
                      <a:endParaRPr lang="ru-RU" sz="1600" dirty="0"/>
                    </a:p>
                  </a:txBody>
                  <a:tcPr>
                    <a:solidFill>
                      <a:schemeClr val="accent6">
                        <a:lumMod val="20000"/>
                        <a:lumOff val="80000"/>
                      </a:schemeClr>
                    </a:solidFill>
                  </a:tcPr>
                </a:tc>
                <a:tc>
                  <a:txBody>
                    <a:bodyPr/>
                    <a:lstStyle/>
                    <a:p>
                      <a:pPr algn="ctr"/>
                      <a:r>
                        <a:rPr lang="ro-RO" sz="1600" dirty="0">
                          <a:latin typeface="Calisto MT" pitchFamily="18" charset="0"/>
                        </a:rPr>
                        <a:t>5 p</a:t>
                      </a:r>
                      <a:endParaRPr lang="ru-RU" sz="1600" dirty="0"/>
                    </a:p>
                  </a:txBody>
                  <a:tcPr>
                    <a:solidFill>
                      <a:schemeClr val="accent6">
                        <a:lumMod val="20000"/>
                        <a:lumOff val="80000"/>
                      </a:schemeClr>
                    </a:solidFill>
                  </a:tcPr>
                </a:tc>
                <a:tc>
                  <a:txBody>
                    <a:bodyPr/>
                    <a:lstStyle/>
                    <a:p>
                      <a:endParaRPr lang="ru-RU" sz="1600" dirty="0"/>
                    </a:p>
                  </a:txBody>
                  <a:tcPr>
                    <a:solidFill>
                      <a:schemeClr val="accent6">
                        <a:lumMod val="20000"/>
                        <a:lumOff val="80000"/>
                      </a:schemeClr>
                    </a:solidFill>
                  </a:tcPr>
                </a:tc>
                <a:tc>
                  <a:txBody>
                    <a:bodyPr/>
                    <a:lstStyle/>
                    <a:p>
                      <a:endParaRPr lang="ru-RU" sz="1600" dirty="0"/>
                    </a:p>
                  </a:txBody>
                  <a:tcPr>
                    <a:solidFill>
                      <a:schemeClr val="accent6">
                        <a:lumMod val="20000"/>
                        <a:lumOff val="80000"/>
                      </a:schemeClr>
                    </a:solidFill>
                  </a:tcPr>
                </a:tc>
                <a:extLst>
                  <a:ext uri="{0D108BD9-81ED-4DB2-BD59-A6C34878D82A}">
                    <a16:rowId xmlns:a16="http://schemas.microsoft.com/office/drawing/2014/main" val="10005"/>
                  </a:ext>
                </a:extLst>
              </a:tr>
              <a:tr h="342697">
                <a:tc>
                  <a:txBody>
                    <a:bodyPr/>
                    <a:lstStyle/>
                    <a:p>
                      <a:r>
                        <a:rPr lang="ro-RO" sz="1600" dirty="0">
                          <a:latin typeface="Calisto MT" pitchFamily="18" charset="0"/>
                        </a:rPr>
                        <a:t>6.</a:t>
                      </a:r>
                      <a:endParaRPr lang="ru-RU" sz="1600" dirty="0"/>
                    </a:p>
                  </a:txBody>
                  <a:tcPr>
                    <a:solidFill>
                      <a:schemeClr val="accent6">
                        <a:lumMod val="20000"/>
                        <a:lumOff val="80000"/>
                      </a:schemeClr>
                    </a:solidFill>
                  </a:tcPr>
                </a:tc>
                <a:tc>
                  <a:txBody>
                    <a:bodyPr/>
                    <a:lstStyle/>
                    <a:p>
                      <a:r>
                        <a:rPr lang="ro-RO" sz="1600" dirty="0">
                          <a:latin typeface="Calisto MT" pitchFamily="18" charset="0"/>
                        </a:rPr>
                        <a:t>Respectarea termenilor</a:t>
                      </a:r>
                      <a:endParaRPr lang="ru-RU" sz="1600" dirty="0"/>
                    </a:p>
                  </a:txBody>
                  <a:tcPr>
                    <a:solidFill>
                      <a:schemeClr val="accent6">
                        <a:lumMod val="20000"/>
                        <a:lumOff val="80000"/>
                      </a:schemeClr>
                    </a:solidFill>
                  </a:tcPr>
                </a:tc>
                <a:tc>
                  <a:txBody>
                    <a:bodyPr/>
                    <a:lstStyle/>
                    <a:p>
                      <a:pPr algn="ctr"/>
                      <a:r>
                        <a:rPr lang="ro-RO" sz="1600" dirty="0">
                          <a:latin typeface="Calisto MT" pitchFamily="18" charset="0"/>
                        </a:rPr>
                        <a:t>3</a:t>
                      </a:r>
                      <a:r>
                        <a:rPr lang="ro-RO" sz="1600" baseline="0" dirty="0">
                          <a:latin typeface="Calisto MT" pitchFamily="18" charset="0"/>
                        </a:rPr>
                        <a:t> </a:t>
                      </a:r>
                      <a:r>
                        <a:rPr lang="ro-RO" sz="1600" dirty="0">
                          <a:latin typeface="Calisto MT" pitchFamily="18" charset="0"/>
                        </a:rPr>
                        <a:t>p</a:t>
                      </a:r>
                      <a:endParaRPr lang="ru-RU" sz="1600" dirty="0"/>
                    </a:p>
                  </a:txBody>
                  <a:tcPr>
                    <a:solidFill>
                      <a:schemeClr val="accent6">
                        <a:lumMod val="20000"/>
                        <a:lumOff val="80000"/>
                      </a:schemeClr>
                    </a:solidFill>
                  </a:tcPr>
                </a:tc>
                <a:tc>
                  <a:txBody>
                    <a:bodyPr/>
                    <a:lstStyle/>
                    <a:p>
                      <a:endParaRPr lang="ru-RU" sz="1600" dirty="0"/>
                    </a:p>
                  </a:txBody>
                  <a:tcPr>
                    <a:solidFill>
                      <a:schemeClr val="accent6">
                        <a:lumMod val="20000"/>
                        <a:lumOff val="80000"/>
                      </a:schemeClr>
                    </a:solidFill>
                  </a:tcPr>
                </a:tc>
                <a:tc>
                  <a:txBody>
                    <a:bodyPr/>
                    <a:lstStyle/>
                    <a:p>
                      <a:endParaRPr lang="ru-RU" sz="1600" dirty="0"/>
                    </a:p>
                  </a:txBody>
                  <a:tcPr>
                    <a:solidFill>
                      <a:schemeClr val="accent6">
                        <a:lumMod val="20000"/>
                        <a:lumOff val="80000"/>
                      </a:schemeClr>
                    </a:solidFill>
                  </a:tcPr>
                </a:tc>
                <a:extLst>
                  <a:ext uri="{0D108BD9-81ED-4DB2-BD59-A6C34878D82A}">
                    <a16:rowId xmlns:a16="http://schemas.microsoft.com/office/drawing/2014/main" val="10006"/>
                  </a:ext>
                </a:extLst>
              </a:tr>
              <a:tr h="342697">
                <a:tc>
                  <a:txBody>
                    <a:bodyPr/>
                    <a:lstStyle/>
                    <a:p>
                      <a:r>
                        <a:rPr lang="ro-RO" sz="1600" dirty="0">
                          <a:latin typeface="Calisto MT" pitchFamily="18" charset="0"/>
                        </a:rPr>
                        <a:t>7.</a:t>
                      </a:r>
                      <a:endParaRPr lang="ru-RU" sz="1600" dirty="0"/>
                    </a:p>
                  </a:txBody>
                  <a:tcPr>
                    <a:solidFill>
                      <a:schemeClr val="accent6">
                        <a:lumMod val="20000"/>
                        <a:lumOff val="80000"/>
                      </a:schemeClr>
                    </a:solidFill>
                  </a:tcPr>
                </a:tc>
                <a:tc>
                  <a:txBody>
                    <a:bodyPr/>
                    <a:lstStyle/>
                    <a:p>
                      <a:r>
                        <a:rPr lang="ro-RO" sz="1600" dirty="0">
                          <a:latin typeface="Calisto MT" pitchFamily="18" charset="0"/>
                        </a:rPr>
                        <a:t>Bibliografie</a:t>
                      </a:r>
                      <a:endParaRPr lang="ru-RU" sz="1600" dirty="0"/>
                    </a:p>
                  </a:txBody>
                  <a:tcPr>
                    <a:solidFill>
                      <a:schemeClr val="accent6">
                        <a:lumMod val="20000"/>
                        <a:lumOff val="80000"/>
                      </a:schemeClr>
                    </a:solidFill>
                  </a:tcPr>
                </a:tc>
                <a:tc>
                  <a:txBody>
                    <a:bodyPr/>
                    <a:lstStyle/>
                    <a:p>
                      <a:pPr algn="ctr"/>
                      <a:r>
                        <a:rPr lang="ro-RO" sz="1600" dirty="0">
                          <a:latin typeface="Calisto MT" pitchFamily="18" charset="0"/>
                        </a:rPr>
                        <a:t>2 p</a:t>
                      </a:r>
                      <a:endParaRPr lang="ru-RU" sz="1600" dirty="0"/>
                    </a:p>
                  </a:txBody>
                  <a:tcPr>
                    <a:solidFill>
                      <a:schemeClr val="accent6">
                        <a:lumMod val="20000"/>
                        <a:lumOff val="80000"/>
                      </a:schemeClr>
                    </a:solidFill>
                  </a:tcPr>
                </a:tc>
                <a:tc>
                  <a:txBody>
                    <a:bodyPr/>
                    <a:lstStyle/>
                    <a:p>
                      <a:endParaRPr lang="ru-RU" sz="1600" dirty="0"/>
                    </a:p>
                  </a:txBody>
                  <a:tcPr>
                    <a:solidFill>
                      <a:schemeClr val="accent6">
                        <a:lumMod val="20000"/>
                        <a:lumOff val="80000"/>
                      </a:schemeClr>
                    </a:solidFill>
                  </a:tcPr>
                </a:tc>
                <a:tc>
                  <a:txBody>
                    <a:bodyPr/>
                    <a:lstStyle/>
                    <a:p>
                      <a:endParaRPr lang="ru-RU" sz="1600" dirty="0"/>
                    </a:p>
                  </a:txBody>
                  <a:tcPr>
                    <a:solidFill>
                      <a:schemeClr val="accent6">
                        <a:lumMod val="20000"/>
                        <a:lumOff val="80000"/>
                      </a:schemeClr>
                    </a:solidFill>
                  </a:tcPr>
                </a:tc>
                <a:extLst>
                  <a:ext uri="{0D108BD9-81ED-4DB2-BD59-A6C34878D82A}">
                    <a16:rowId xmlns:a16="http://schemas.microsoft.com/office/drawing/2014/main" val="10007"/>
                  </a:ext>
                </a:extLst>
              </a:tr>
              <a:tr h="342697">
                <a:tc>
                  <a:txBody>
                    <a:bodyPr/>
                    <a:lstStyle/>
                    <a:p>
                      <a:r>
                        <a:rPr lang="ro-RO" sz="1600" dirty="0">
                          <a:latin typeface="Calisto MT" pitchFamily="18" charset="0"/>
                        </a:rPr>
                        <a:t>8.</a:t>
                      </a:r>
                      <a:endParaRPr lang="ru-RU" sz="1600" dirty="0"/>
                    </a:p>
                  </a:txBody>
                  <a:tcPr>
                    <a:solidFill>
                      <a:schemeClr val="accent6">
                        <a:lumMod val="20000"/>
                        <a:lumOff val="80000"/>
                      </a:schemeClr>
                    </a:solidFill>
                  </a:tcPr>
                </a:tc>
                <a:tc>
                  <a:txBody>
                    <a:bodyPr/>
                    <a:lstStyle/>
                    <a:p>
                      <a:r>
                        <a:rPr lang="ro-RO" sz="1600" dirty="0">
                          <a:latin typeface="Calisto MT" pitchFamily="18" charset="0"/>
                        </a:rPr>
                        <a:t>Modalitatea și originalitatea prezentării proiectului</a:t>
                      </a:r>
                      <a:r>
                        <a:rPr lang="ro-RO" sz="1600" baseline="0" dirty="0">
                          <a:latin typeface="Calisto MT" pitchFamily="18" charset="0"/>
                        </a:rPr>
                        <a:t> ( produsul final)</a:t>
                      </a:r>
                      <a:endParaRPr lang="ru-RU" sz="1600" dirty="0"/>
                    </a:p>
                  </a:txBody>
                  <a:tcPr>
                    <a:solidFill>
                      <a:schemeClr val="accent6">
                        <a:lumMod val="20000"/>
                        <a:lumOff val="80000"/>
                      </a:schemeClr>
                    </a:solidFill>
                  </a:tcPr>
                </a:tc>
                <a:tc>
                  <a:txBody>
                    <a:bodyPr/>
                    <a:lstStyle/>
                    <a:p>
                      <a:pPr algn="ctr"/>
                      <a:r>
                        <a:rPr lang="ro-RO" sz="1600" dirty="0">
                          <a:latin typeface="Calisto MT" pitchFamily="18" charset="0"/>
                        </a:rPr>
                        <a:t>5 p</a:t>
                      </a:r>
                      <a:endParaRPr lang="ru-RU" sz="1600" dirty="0"/>
                    </a:p>
                  </a:txBody>
                  <a:tcPr>
                    <a:solidFill>
                      <a:schemeClr val="accent6">
                        <a:lumMod val="20000"/>
                        <a:lumOff val="80000"/>
                      </a:schemeClr>
                    </a:solidFill>
                  </a:tcPr>
                </a:tc>
                <a:tc>
                  <a:txBody>
                    <a:bodyPr/>
                    <a:lstStyle/>
                    <a:p>
                      <a:endParaRPr lang="ru-RU" sz="1600" dirty="0"/>
                    </a:p>
                  </a:txBody>
                  <a:tcPr>
                    <a:solidFill>
                      <a:schemeClr val="accent6">
                        <a:lumMod val="20000"/>
                        <a:lumOff val="80000"/>
                      </a:schemeClr>
                    </a:solidFill>
                  </a:tcPr>
                </a:tc>
                <a:tc>
                  <a:txBody>
                    <a:bodyPr/>
                    <a:lstStyle/>
                    <a:p>
                      <a:endParaRPr lang="ru-RU" sz="1600" dirty="0"/>
                    </a:p>
                  </a:txBody>
                  <a:tcPr>
                    <a:solidFill>
                      <a:schemeClr val="accent6">
                        <a:lumMod val="20000"/>
                        <a:lumOff val="80000"/>
                      </a:schemeClr>
                    </a:solidFill>
                  </a:tcPr>
                </a:tc>
                <a:extLst>
                  <a:ext uri="{0D108BD9-81ED-4DB2-BD59-A6C34878D82A}">
                    <a16:rowId xmlns:a16="http://schemas.microsoft.com/office/drawing/2014/main" val="10008"/>
                  </a:ext>
                </a:extLst>
              </a:tr>
              <a:tr h="342697">
                <a:tc>
                  <a:txBody>
                    <a:bodyPr/>
                    <a:lstStyle/>
                    <a:p>
                      <a:r>
                        <a:rPr lang="ro-RO" sz="1600" dirty="0">
                          <a:latin typeface="Calisto MT" pitchFamily="18" charset="0"/>
                        </a:rPr>
                        <a:t>9.</a:t>
                      </a:r>
                      <a:endParaRPr lang="ru-RU" sz="1600" dirty="0"/>
                    </a:p>
                  </a:txBody>
                  <a:tcPr>
                    <a:solidFill>
                      <a:schemeClr val="accent6">
                        <a:lumMod val="20000"/>
                        <a:lumOff val="80000"/>
                      </a:schemeClr>
                    </a:solidFill>
                  </a:tcPr>
                </a:tc>
                <a:tc>
                  <a:txBody>
                    <a:bodyPr/>
                    <a:lstStyle/>
                    <a:p>
                      <a:r>
                        <a:rPr lang="ro-RO" sz="1600" dirty="0">
                          <a:latin typeface="Calisto MT" pitchFamily="18" charset="0"/>
                        </a:rPr>
                        <a:t>Formularea concluziei</a:t>
                      </a:r>
                      <a:endParaRPr lang="ru-RU" sz="1600" dirty="0"/>
                    </a:p>
                  </a:txBody>
                  <a:tcPr>
                    <a:solidFill>
                      <a:schemeClr val="accent6">
                        <a:lumMod val="20000"/>
                        <a:lumOff val="80000"/>
                      </a:schemeClr>
                    </a:solidFill>
                  </a:tcPr>
                </a:tc>
                <a:tc>
                  <a:txBody>
                    <a:bodyPr/>
                    <a:lstStyle/>
                    <a:p>
                      <a:pPr algn="ctr"/>
                      <a:r>
                        <a:rPr lang="ro-RO" sz="1600" dirty="0">
                          <a:latin typeface="Calisto MT" pitchFamily="18" charset="0"/>
                        </a:rPr>
                        <a:t>5</a:t>
                      </a:r>
                      <a:r>
                        <a:rPr lang="ro-RO" sz="1600" baseline="0" dirty="0">
                          <a:latin typeface="Calisto MT" pitchFamily="18" charset="0"/>
                        </a:rPr>
                        <a:t> </a:t>
                      </a:r>
                      <a:r>
                        <a:rPr lang="ro-RO" sz="1600" dirty="0">
                          <a:latin typeface="Calisto MT" pitchFamily="18" charset="0"/>
                        </a:rPr>
                        <a:t>p</a:t>
                      </a:r>
                      <a:endParaRPr lang="ru-RU" sz="1600" dirty="0"/>
                    </a:p>
                  </a:txBody>
                  <a:tcPr>
                    <a:solidFill>
                      <a:schemeClr val="accent6">
                        <a:lumMod val="20000"/>
                        <a:lumOff val="80000"/>
                      </a:schemeClr>
                    </a:solidFill>
                  </a:tcPr>
                </a:tc>
                <a:tc>
                  <a:txBody>
                    <a:bodyPr/>
                    <a:lstStyle/>
                    <a:p>
                      <a:endParaRPr lang="ru-RU" sz="1600"/>
                    </a:p>
                  </a:txBody>
                  <a:tcPr>
                    <a:solidFill>
                      <a:schemeClr val="accent6">
                        <a:lumMod val="20000"/>
                        <a:lumOff val="80000"/>
                      </a:schemeClr>
                    </a:solidFill>
                  </a:tcPr>
                </a:tc>
                <a:tc>
                  <a:txBody>
                    <a:bodyPr/>
                    <a:lstStyle/>
                    <a:p>
                      <a:endParaRPr lang="ru-RU" sz="1600" dirty="0"/>
                    </a:p>
                  </a:txBody>
                  <a:tcPr>
                    <a:solidFill>
                      <a:schemeClr val="accent6">
                        <a:lumMod val="20000"/>
                        <a:lumOff val="80000"/>
                      </a:schemeClr>
                    </a:solidFill>
                  </a:tcPr>
                </a:tc>
                <a:extLst>
                  <a:ext uri="{0D108BD9-81ED-4DB2-BD59-A6C34878D82A}">
                    <a16:rowId xmlns:a16="http://schemas.microsoft.com/office/drawing/2014/main" val="10009"/>
                  </a:ext>
                </a:extLst>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Содержимое 3"/>
          <p:cNvGraphicFramePr>
            <a:graphicFrameLocks noGrp="1"/>
          </p:cNvGraphicFramePr>
          <p:nvPr>
            <p:ph idx="1"/>
            <p:extLst>
              <p:ext uri="{D42A27DB-BD31-4B8C-83A1-F6EECF244321}">
                <p14:modId xmlns:p14="http://schemas.microsoft.com/office/powerpoint/2010/main" val="3006115300"/>
              </p:ext>
            </p:extLst>
          </p:nvPr>
        </p:nvGraphicFramePr>
        <p:xfrm>
          <a:off x="449705" y="1654488"/>
          <a:ext cx="11242622" cy="1889760"/>
        </p:xfrm>
        <a:graphic>
          <a:graphicData uri="http://schemas.openxmlformats.org/drawingml/2006/table">
            <a:tbl>
              <a:tblPr firstRow="1" bandRow="1">
                <a:tableStyleId>{21E4AEA4-8DFA-4A89-87EB-49C32662AFE0}</a:tableStyleId>
              </a:tblPr>
              <a:tblGrid>
                <a:gridCol w="1965316">
                  <a:extLst>
                    <a:ext uri="{9D8B030D-6E8A-4147-A177-3AD203B41FA5}">
                      <a16:colId xmlns:a16="http://schemas.microsoft.com/office/drawing/2014/main" val="20000"/>
                    </a:ext>
                  </a:extLst>
                </a:gridCol>
                <a:gridCol w="1436194">
                  <a:extLst>
                    <a:ext uri="{9D8B030D-6E8A-4147-A177-3AD203B41FA5}">
                      <a16:colId xmlns:a16="http://schemas.microsoft.com/office/drawing/2014/main" val="20001"/>
                    </a:ext>
                  </a:extLst>
                </a:gridCol>
                <a:gridCol w="1269897">
                  <a:extLst>
                    <a:ext uri="{9D8B030D-6E8A-4147-A177-3AD203B41FA5}">
                      <a16:colId xmlns:a16="http://schemas.microsoft.com/office/drawing/2014/main" val="20002"/>
                    </a:ext>
                  </a:extLst>
                </a:gridCol>
                <a:gridCol w="1254780">
                  <a:extLst>
                    <a:ext uri="{9D8B030D-6E8A-4147-A177-3AD203B41FA5}">
                      <a16:colId xmlns:a16="http://schemas.microsoft.com/office/drawing/2014/main" val="20003"/>
                    </a:ext>
                  </a:extLst>
                </a:gridCol>
                <a:gridCol w="1375723">
                  <a:extLst>
                    <a:ext uri="{9D8B030D-6E8A-4147-A177-3AD203B41FA5}">
                      <a16:colId xmlns:a16="http://schemas.microsoft.com/office/drawing/2014/main" val="20004"/>
                    </a:ext>
                  </a:extLst>
                </a:gridCol>
                <a:gridCol w="1330369">
                  <a:extLst>
                    <a:ext uri="{9D8B030D-6E8A-4147-A177-3AD203B41FA5}">
                      <a16:colId xmlns:a16="http://schemas.microsoft.com/office/drawing/2014/main" val="20005"/>
                    </a:ext>
                  </a:extLst>
                </a:gridCol>
                <a:gridCol w="1285016">
                  <a:extLst>
                    <a:ext uri="{9D8B030D-6E8A-4147-A177-3AD203B41FA5}">
                      <a16:colId xmlns:a16="http://schemas.microsoft.com/office/drawing/2014/main" val="20006"/>
                    </a:ext>
                  </a:extLst>
                </a:gridCol>
                <a:gridCol w="1325327">
                  <a:extLst>
                    <a:ext uri="{9D8B030D-6E8A-4147-A177-3AD203B41FA5}">
                      <a16:colId xmlns:a16="http://schemas.microsoft.com/office/drawing/2014/main" val="20007"/>
                    </a:ext>
                  </a:extLst>
                </a:gridCol>
              </a:tblGrid>
              <a:tr h="370840">
                <a:tc>
                  <a:txBody>
                    <a:bodyPr/>
                    <a:lstStyle/>
                    <a:p>
                      <a:r>
                        <a:rPr lang="en-US" sz="2800" b="1" dirty="0" err="1">
                          <a:solidFill>
                            <a:schemeClr val="tx1"/>
                          </a:solidFill>
                          <a:latin typeface="Calisto MT" pitchFamily="18" charset="0"/>
                        </a:rPr>
                        <a:t>Punctaj</a:t>
                      </a:r>
                      <a:r>
                        <a:rPr lang="en-US" sz="2800" b="1" dirty="0">
                          <a:solidFill>
                            <a:schemeClr val="tx1"/>
                          </a:solidFill>
                          <a:latin typeface="Calisto MT" pitchFamily="18" charset="0"/>
                        </a:rPr>
                        <a:t> ob</a:t>
                      </a:r>
                      <a:r>
                        <a:rPr lang="ro-RO" sz="2800" b="1" dirty="0">
                          <a:solidFill>
                            <a:schemeClr val="tx1"/>
                          </a:solidFill>
                          <a:latin typeface="Calisto MT" pitchFamily="18" charset="0"/>
                        </a:rPr>
                        <a:t>ținut</a:t>
                      </a:r>
                      <a:endParaRPr lang="ru-RU" sz="2800" b="1" dirty="0">
                        <a:solidFill>
                          <a:schemeClr val="tx1"/>
                        </a:solidFill>
                      </a:endParaRPr>
                    </a:p>
                  </a:txBody>
                  <a:tcPr>
                    <a:solidFill>
                      <a:schemeClr val="accent2">
                        <a:lumMod val="20000"/>
                        <a:lumOff val="80000"/>
                      </a:schemeClr>
                    </a:solidFill>
                  </a:tcPr>
                </a:tc>
                <a:tc>
                  <a:txBody>
                    <a:bodyPr/>
                    <a:lstStyle/>
                    <a:p>
                      <a:pPr algn="ctr"/>
                      <a:r>
                        <a:rPr lang="ro-RO" sz="2800" b="0" dirty="0">
                          <a:solidFill>
                            <a:schemeClr val="tx1"/>
                          </a:solidFill>
                          <a:latin typeface="Calisto MT" pitchFamily="18" charset="0"/>
                        </a:rPr>
                        <a:t>1-13</a:t>
                      </a:r>
                      <a:endParaRPr lang="ru-RU" sz="2800" b="0" dirty="0">
                        <a:solidFill>
                          <a:schemeClr val="tx1"/>
                        </a:solidFill>
                      </a:endParaRPr>
                    </a:p>
                  </a:txBody>
                  <a:tcPr>
                    <a:solidFill>
                      <a:schemeClr val="accent2">
                        <a:lumMod val="20000"/>
                        <a:lumOff val="80000"/>
                      </a:schemeClr>
                    </a:solidFill>
                  </a:tcPr>
                </a:tc>
                <a:tc>
                  <a:txBody>
                    <a:bodyPr/>
                    <a:lstStyle/>
                    <a:p>
                      <a:pPr algn="ctr"/>
                      <a:r>
                        <a:rPr lang="ro-RO" sz="2800" b="0" dirty="0">
                          <a:solidFill>
                            <a:schemeClr val="tx1"/>
                          </a:solidFill>
                          <a:latin typeface="Calisto MT" pitchFamily="18" charset="0"/>
                        </a:rPr>
                        <a:t>14-19</a:t>
                      </a:r>
                      <a:endParaRPr lang="ru-RU" sz="2800" b="0" dirty="0">
                        <a:solidFill>
                          <a:schemeClr val="tx1"/>
                        </a:solidFill>
                      </a:endParaRPr>
                    </a:p>
                  </a:txBody>
                  <a:tcPr>
                    <a:solidFill>
                      <a:schemeClr val="accent2">
                        <a:lumMod val="20000"/>
                        <a:lumOff val="80000"/>
                      </a:schemeClr>
                    </a:solidFill>
                  </a:tcPr>
                </a:tc>
                <a:tc>
                  <a:txBody>
                    <a:bodyPr/>
                    <a:lstStyle/>
                    <a:p>
                      <a:pPr algn="ctr"/>
                      <a:r>
                        <a:rPr lang="ro-RO" sz="2800" b="0" dirty="0">
                          <a:solidFill>
                            <a:schemeClr val="tx1"/>
                          </a:solidFill>
                          <a:latin typeface="Calisto MT" pitchFamily="18" charset="0"/>
                        </a:rPr>
                        <a:t>20-25</a:t>
                      </a:r>
                      <a:endParaRPr lang="ru-RU" sz="2800" b="0" dirty="0">
                        <a:solidFill>
                          <a:schemeClr val="tx1"/>
                        </a:solidFill>
                      </a:endParaRPr>
                    </a:p>
                  </a:txBody>
                  <a:tcPr>
                    <a:solidFill>
                      <a:schemeClr val="accent2">
                        <a:lumMod val="20000"/>
                        <a:lumOff val="80000"/>
                      </a:schemeClr>
                    </a:solidFill>
                  </a:tcPr>
                </a:tc>
                <a:tc>
                  <a:txBody>
                    <a:bodyPr/>
                    <a:lstStyle/>
                    <a:p>
                      <a:pPr algn="ctr"/>
                      <a:r>
                        <a:rPr lang="ro-RO" sz="2800" b="0" dirty="0">
                          <a:solidFill>
                            <a:schemeClr val="tx1"/>
                          </a:solidFill>
                          <a:latin typeface="Calisto MT" pitchFamily="18" charset="0"/>
                        </a:rPr>
                        <a:t>26-31</a:t>
                      </a:r>
                      <a:endParaRPr lang="ru-RU" sz="2800" b="0" dirty="0">
                        <a:solidFill>
                          <a:schemeClr val="tx1"/>
                        </a:solidFill>
                      </a:endParaRPr>
                    </a:p>
                  </a:txBody>
                  <a:tcPr>
                    <a:solidFill>
                      <a:schemeClr val="accent2">
                        <a:lumMod val="20000"/>
                        <a:lumOff val="80000"/>
                      </a:schemeClr>
                    </a:solidFill>
                  </a:tcPr>
                </a:tc>
                <a:tc>
                  <a:txBody>
                    <a:bodyPr/>
                    <a:lstStyle/>
                    <a:p>
                      <a:pPr algn="ctr"/>
                      <a:r>
                        <a:rPr lang="ro-RO" sz="2800" b="0" dirty="0">
                          <a:solidFill>
                            <a:schemeClr val="tx1"/>
                          </a:solidFill>
                          <a:latin typeface="Calisto MT" pitchFamily="18" charset="0"/>
                        </a:rPr>
                        <a:t>32-37</a:t>
                      </a:r>
                      <a:endParaRPr lang="ru-RU" sz="2800" b="0" dirty="0">
                        <a:solidFill>
                          <a:schemeClr val="tx1"/>
                        </a:solidFill>
                      </a:endParaRPr>
                    </a:p>
                  </a:txBody>
                  <a:tcPr>
                    <a:solidFill>
                      <a:schemeClr val="accent2">
                        <a:lumMod val="20000"/>
                        <a:lumOff val="80000"/>
                      </a:schemeClr>
                    </a:solidFill>
                  </a:tcPr>
                </a:tc>
                <a:tc>
                  <a:txBody>
                    <a:bodyPr/>
                    <a:lstStyle/>
                    <a:p>
                      <a:pPr algn="ctr"/>
                      <a:r>
                        <a:rPr lang="ro-RO" sz="2800" b="0" dirty="0">
                          <a:solidFill>
                            <a:schemeClr val="tx1"/>
                          </a:solidFill>
                          <a:latin typeface="Calisto MT" pitchFamily="18" charset="0"/>
                        </a:rPr>
                        <a:t>38-41</a:t>
                      </a:r>
                      <a:endParaRPr lang="ru-RU" sz="2800" b="0" dirty="0">
                        <a:solidFill>
                          <a:schemeClr val="tx1"/>
                        </a:solidFill>
                      </a:endParaRPr>
                    </a:p>
                  </a:txBody>
                  <a:tcPr>
                    <a:solidFill>
                      <a:schemeClr val="accent2">
                        <a:lumMod val="20000"/>
                        <a:lumOff val="80000"/>
                      </a:schemeClr>
                    </a:solidFill>
                  </a:tcPr>
                </a:tc>
                <a:tc>
                  <a:txBody>
                    <a:bodyPr/>
                    <a:lstStyle/>
                    <a:p>
                      <a:pPr algn="ctr"/>
                      <a:r>
                        <a:rPr lang="ro-RO" sz="2800" b="0" dirty="0">
                          <a:solidFill>
                            <a:schemeClr val="tx1"/>
                          </a:solidFill>
                          <a:latin typeface="Calisto MT" pitchFamily="18" charset="0"/>
                        </a:rPr>
                        <a:t>42-45</a:t>
                      </a:r>
                      <a:endParaRPr lang="ru-RU" sz="2800" b="0" dirty="0">
                        <a:solidFill>
                          <a:schemeClr val="tx1"/>
                        </a:solidFill>
                      </a:endParaRPr>
                    </a:p>
                  </a:txBody>
                  <a:tcPr>
                    <a:solidFill>
                      <a:schemeClr val="accent2">
                        <a:lumMod val="20000"/>
                        <a:lumOff val="80000"/>
                      </a:schemeClr>
                    </a:solidFill>
                  </a:tcPr>
                </a:tc>
                <a:extLst>
                  <a:ext uri="{0D108BD9-81ED-4DB2-BD59-A6C34878D82A}">
                    <a16:rowId xmlns:a16="http://schemas.microsoft.com/office/drawing/2014/main" val="10000"/>
                  </a:ext>
                </a:extLst>
              </a:tr>
              <a:tr h="370840">
                <a:tc>
                  <a:txBody>
                    <a:bodyPr/>
                    <a:lstStyle/>
                    <a:p>
                      <a:r>
                        <a:rPr lang="ro-RO" sz="2800" b="1" dirty="0">
                          <a:solidFill>
                            <a:schemeClr val="tx1"/>
                          </a:solidFill>
                          <a:latin typeface="Calisto MT" pitchFamily="18" charset="0"/>
                        </a:rPr>
                        <a:t>Nota obținută</a:t>
                      </a:r>
                      <a:endParaRPr lang="ru-RU" sz="2800" b="1" dirty="0">
                        <a:solidFill>
                          <a:schemeClr val="tx1"/>
                        </a:solidFill>
                      </a:endParaRPr>
                    </a:p>
                  </a:txBody>
                  <a:tcPr>
                    <a:solidFill>
                      <a:schemeClr val="accent2">
                        <a:lumMod val="20000"/>
                        <a:lumOff val="80000"/>
                      </a:schemeClr>
                    </a:solidFill>
                  </a:tcPr>
                </a:tc>
                <a:tc>
                  <a:txBody>
                    <a:bodyPr/>
                    <a:lstStyle/>
                    <a:p>
                      <a:pPr algn="ctr"/>
                      <a:r>
                        <a:rPr lang="ro-RO" sz="2800" b="0" dirty="0">
                          <a:solidFill>
                            <a:schemeClr val="tx1"/>
                          </a:solidFill>
                          <a:latin typeface="Calisto MT" pitchFamily="18" charset="0"/>
                        </a:rPr>
                        <a:t>4</a:t>
                      </a:r>
                      <a:endParaRPr lang="ru-RU" sz="2800" b="0" dirty="0">
                        <a:solidFill>
                          <a:schemeClr val="tx1"/>
                        </a:solidFill>
                      </a:endParaRPr>
                    </a:p>
                  </a:txBody>
                  <a:tcPr>
                    <a:solidFill>
                      <a:schemeClr val="accent2">
                        <a:lumMod val="20000"/>
                        <a:lumOff val="80000"/>
                      </a:schemeClr>
                    </a:solidFill>
                  </a:tcPr>
                </a:tc>
                <a:tc>
                  <a:txBody>
                    <a:bodyPr/>
                    <a:lstStyle/>
                    <a:p>
                      <a:pPr algn="ctr"/>
                      <a:r>
                        <a:rPr lang="ro-RO" sz="2800" b="0" dirty="0">
                          <a:solidFill>
                            <a:schemeClr val="tx1"/>
                          </a:solidFill>
                          <a:latin typeface="Calisto MT" pitchFamily="18" charset="0"/>
                        </a:rPr>
                        <a:t>5</a:t>
                      </a:r>
                      <a:endParaRPr lang="ru-RU" sz="2800" b="0" dirty="0">
                        <a:solidFill>
                          <a:schemeClr val="tx1"/>
                        </a:solidFill>
                      </a:endParaRPr>
                    </a:p>
                  </a:txBody>
                  <a:tcPr>
                    <a:solidFill>
                      <a:schemeClr val="accent2">
                        <a:lumMod val="20000"/>
                        <a:lumOff val="80000"/>
                      </a:schemeClr>
                    </a:solidFill>
                  </a:tcPr>
                </a:tc>
                <a:tc>
                  <a:txBody>
                    <a:bodyPr/>
                    <a:lstStyle/>
                    <a:p>
                      <a:pPr algn="ctr"/>
                      <a:r>
                        <a:rPr lang="ro-RO" sz="2800" b="0" dirty="0">
                          <a:solidFill>
                            <a:schemeClr val="tx1"/>
                          </a:solidFill>
                          <a:latin typeface="Calisto MT" pitchFamily="18" charset="0"/>
                        </a:rPr>
                        <a:t>6</a:t>
                      </a:r>
                      <a:endParaRPr lang="ru-RU" sz="2800" b="0" dirty="0">
                        <a:solidFill>
                          <a:schemeClr val="tx1"/>
                        </a:solidFill>
                      </a:endParaRPr>
                    </a:p>
                  </a:txBody>
                  <a:tcPr>
                    <a:solidFill>
                      <a:schemeClr val="accent2">
                        <a:lumMod val="20000"/>
                        <a:lumOff val="80000"/>
                      </a:schemeClr>
                    </a:solidFill>
                  </a:tcPr>
                </a:tc>
                <a:tc>
                  <a:txBody>
                    <a:bodyPr/>
                    <a:lstStyle/>
                    <a:p>
                      <a:pPr algn="ctr"/>
                      <a:r>
                        <a:rPr lang="ro-RO" sz="2800" b="0" dirty="0">
                          <a:solidFill>
                            <a:schemeClr val="tx1"/>
                          </a:solidFill>
                          <a:latin typeface="Calisto MT" pitchFamily="18" charset="0"/>
                        </a:rPr>
                        <a:t>7</a:t>
                      </a:r>
                      <a:endParaRPr lang="ru-RU" sz="2800" b="0" dirty="0">
                        <a:solidFill>
                          <a:schemeClr val="tx1"/>
                        </a:solidFill>
                      </a:endParaRPr>
                    </a:p>
                  </a:txBody>
                  <a:tcPr>
                    <a:solidFill>
                      <a:schemeClr val="accent2">
                        <a:lumMod val="20000"/>
                        <a:lumOff val="80000"/>
                      </a:schemeClr>
                    </a:solidFill>
                  </a:tcPr>
                </a:tc>
                <a:tc>
                  <a:txBody>
                    <a:bodyPr/>
                    <a:lstStyle/>
                    <a:p>
                      <a:pPr algn="ctr"/>
                      <a:r>
                        <a:rPr lang="ro-RO" sz="2800" b="0" dirty="0">
                          <a:solidFill>
                            <a:schemeClr val="tx1"/>
                          </a:solidFill>
                          <a:latin typeface="Calisto MT" pitchFamily="18" charset="0"/>
                        </a:rPr>
                        <a:t>8</a:t>
                      </a:r>
                      <a:endParaRPr lang="ru-RU" sz="2800" b="0" dirty="0">
                        <a:solidFill>
                          <a:schemeClr val="tx1"/>
                        </a:solidFill>
                      </a:endParaRPr>
                    </a:p>
                  </a:txBody>
                  <a:tcPr>
                    <a:solidFill>
                      <a:schemeClr val="accent2">
                        <a:lumMod val="20000"/>
                        <a:lumOff val="80000"/>
                      </a:schemeClr>
                    </a:solidFill>
                  </a:tcPr>
                </a:tc>
                <a:tc>
                  <a:txBody>
                    <a:bodyPr/>
                    <a:lstStyle/>
                    <a:p>
                      <a:pPr algn="ctr"/>
                      <a:r>
                        <a:rPr lang="ro-RO" sz="2800" b="0" dirty="0">
                          <a:solidFill>
                            <a:schemeClr val="tx1"/>
                          </a:solidFill>
                          <a:latin typeface="Calisto MT" pitchFamily="18" charset="0"/>
                        </a:rPr>
                        <a:t>9</a:t>
                      </a:r>
                      <a:endParaRPr lang="ru-RU" sz="2800" b="0" dirty="0">
                        <a:solidFill>
                          <a:schemeClr val="tx1"/>
                        </a:solidFill>
                      </a:endParaRPr>
                    </a:p>
                  </a:txBody>
                  <a:tcPr>
                    <a:solidFill>
                      <a:schemeClr val="accent2">
                        <a:lumMod val="20000"/>
                        <a:lumOff val="80000"/>
                      </a:schemeClr>
                    </a:solidFill>
                  </a:tcPr>
                </a:tc>
                <a:tc>
                  <a:txBody>
                    <a:bodyPr/>
                    <a:lstStyle/>
                    <a:p>
                      <a:pPr algn="ctr"/>
                      <a:r>
                        <a:rPr lang="ro-RO" sz="2800" b="0" dirty="0">
                          <a:solidFill>
                            <a:schemeClr val="tx1"/>
                          </a:solidFill>
                          <a:latin typeface="Calisto MT" pitchFamily="18" charset="0"/>
                        </a:rPr>
                        <a:t>10</a:t>
                      </a:r>
                      <a:endParaRPr lang="ru-RU" sz="2800" b="0" dirty="0">
                        <a:solidFill>
                          <a:schemeClr val="tx1"/>
                        </a:solidFill>
                      </a:endParaRPr>
                    </a:p>
                  </a:txBody>
                  <a:tcPr>
                    <a:solidFill>
                      <a:schemeClr val="accent2">
                        <a:lumMod val="20000"/>
                        <a:lumOff val="80000"/>
                      </a:schemeClr>
                    </a:solidFill>
                  </a:tcPr>
                </a:tc>
                <a:extLst>
                  <a:ext uri="{0D108BD9-81ED-4DB2-BD59-A6C34878D82A}">
                    <a16:rowId xmlns:a16="http://schemas.microsoft.com/office/drawing/2014/main" val="10001"/>
                  </a:ext>
                </a:extLst>
              </a:tr>
            </a:tbl>
          </a:graphicData>
        </a:graphic>
      </p:graphicFrame>
      <p:sp>
        <p:nvSpPr>
          <p:cNvPr id="5" name="TextBox 4"/>
          <p:cNvSpPr txBox="1"/>
          <p:nvPr/>
        </p:nvSpPr>
        <p:spPr>
          <a:xfrm>
            <a:off x="278931" y="336804"/>
            <a:ext cx="10837887" cy="707886"/>
          </a:xfrm>
          <a:prstGeom prst="rect">
            <a:avLst/>
          </a:prstGeom>
          <a:noFill/>
        </p:spPr>
        <p:txBody>
          <a:bodyPr wrap="square" rtlCol="0">
            <a:spAutoFit/>
          </a:bodyPr>
          <a:lstStyle/>
          <a:p>
            <a:pPr algn="ctr"/>
            <a:r>
              <a:rPr lang="ro-RO" sz="4000" b="1" dirty="0">
                <a:solidFill>
                  <a:srgbClr val="C00000"/>
                </a:solidFill>
                <a:effectLst>
                  <a:outerShdw blurRad="38100" dist="38100" dir="2700000" algn="tl">
                    <a:srgbClr val="000000">
                      <a:alpha val="43137"/>
                    </a:srgbClr>
                  </a:outerShdw>
                </a:effectLst>
                <a:latin typeface="Calisto MT" pitchFamily="18" charset="0"/>
              </a:rPr>
              <a:t>Grilă de notare</a:t>
            </a:r>
            <a:endParaRPr lang="ru-RU" sz="4000" b="1" dirty="0">
              <a:solidFill>
                <a:srgbClr val="C00000"/>
              </a:solidFill>
              <a:effectLst>
                <a:outerShdw blurRad="38100" dist="38100" dir="2700000" algn="tl">
                  <a:srgbClr val="000000">
                    <a:alpha val="43137"/>
                  </a:srgbClr>
                </a:outerShdw>
              </a:effectLst>
            </a:endParaRPr>
          </a:p>
        </p:txBody>
      </p:sp>
      <p:sp>
        <p:nvSpPr>
          <p:cNvPr id="6" name="TextBox 5"/>
          <p:cNvSpPr txBox="1"/>
          <p:nvPr/>
        </p:nvSpPr>
        <p:spPr>
          <a:xfrm>
            <a:off x="614597" y="4272197"/>
            <a:ext cx="11077731" cy="1384995"/>
          </a:xfrm>
          <a:prstGeom prst="rect">
            <a:avLst/>
          </a:prstGeom>
          <a:noFill/>
        </p:spPr>
        <p:txBody>
          <a:bodyPr wrap="square" rtlCol="0">
            <a:spAutoFit/>
          </a:bodyPr>
          <a:lstStyle/>
          <a:p>
            <a:r>
              <a:rPr lang="ro-RO" sz="2800" i="1" dirty="0">
                <a:latin typeface="Calisto MT" pitchFamily="18" charset="0"/>
              </a:rPr>
              <a:t>Semnătura profesorului (profesorilor):___________________</a:t>
            </a:r>
          </a:p>
          <a:p>
            <a:endParaRPr lang="ro-RO" sz="2800" i="1" dirty="0">
              <a:latin typeface="Calisto MT" pitchFamily="18" charset="0"/>
            </a:endParaRPr>
          </a:p>
          <a:p>
            <a:r>
              <a:rPr lang="ro-RO" sz="2800" i="1" dirty="0">
                <a:latin typeface="Calisto MT" pitchFamily="18" charset="0"/>
              </a:rPr>
              <a:t> Semnătura elevului: ____________________</a:t>
            </a:r>
            <a:endParaRPr lang="ru-RU" sz="2800" i="1"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85747" y="359764"/>
            <a:ext cx="11246620" cy="1079292"/>
          </a:xfrm>
        </p:spPr>
        <p:txBody>
          <a:bodyPr>
            <a:normAutofit fontScale="92500" lnSpcReduction="20000"/>
          </a:bodyPr>
          <a:lstStyle/>
          <a:p>
            <a:pPr algn="ctr">
              <a:buNone/>
            </a:pPr>
            <a:r>
              <a:rPr lang="ro-RO" sz="3600" b="1" dirty="0">
                <a:solidFill>
                  <a:srgbClr val="C00000"/>
                </a:solidFill>
                <a:latin typeface="Calisto MT" pitchFamily="18" charset="0"/>
              </a:rPr>
              <a:t>Fișă de evaluare a proiectului (gimnaziu)</a:t>
            </a:r>
          </a:p>
          <a:p>
            <a:pPr>
              <a:buNone/>
            </a:pPr>
            <a:r>
              <a:rPr lang="ro-RO" sz="2000" dirty="0">
                <a:latin typeface="Calisto MT" pitchFamily="18" charset="0"/>
              </a:rPr>
              <a:t>Numele, prenumele elevului:                                            Instituția:</a:t>
            </a:r>
          </a:p>
          <a:p>
            <a:pPr>
              <a:buNone/>
            </a:pPr>
            <a:r>
              <a:rPr lang="ro-RO" sz="2000" dirty="0">
                <a:latin typeface="Calisto MT" pitchFamily="18" charset="0"/>
              </a:rPr>
              <a:t>Clasa:                                                                                 Profesor(i) coordonator(i):</a:t>
            </a:r>
            <a:endParaRPr lang="ru-RU" sz="2000" dirty="0"/>
          </a:p>
        </p:txBody>
      </p:sp>
      <p:graphicFrame>
        <p:nvGraphicFramePr>
          <p:cNvPr id="4" name="Таблица 3"/>
          <p:cNvGraphicFramePr>
            <a:graphicFrameLocks noGrp="1"/>
          </p:cNvGraphicFramePr>
          <p:nvPr>
            <p:extLst>
              <p:ext uri="{D42A27DB-BD31-4B8C-83A1-F6EECF244321}">
                <p14:modId xmlns:p14="http://schemas.microsoft.com/office/powerpoint/2010/main" val="516379995"/>
              </p:ext>
            </p:extLst>
          </p:nvPr>
        </p:nvGraphicFramePr>
        <p:xfrm>
          <a:off x="464694" y="1394085"/>
          <a:ext cx="11287595" cy="4831684"/>
        </p:xfrm>
        <a:graphic>
          <a:graphicData uri="http://schemas.openxmlformats.org/drawingml/2006/table">
            <a:tbl>
              <a:tblPr firstRow="1" bandRow="1">
                <a:tableStyleId>{5C22544A-7EE6-4342-B048-85BDC9FD1C3A}</a:tableStyleId>
              </a:tblPr>
              <a:tblGrid>
                <a:gridCol w="555128">
                  <a:extLst>
                    <a:ext uri="{9D8B030D-6E8A-4147-A177-3AD203B41FA5}">
                      <a16:colId xmlns:a16="http://schemas.microsoft.com/office/drawing/2014/main" val="20000"/>
                    </a:ext>
                  </a:extLst>
                </a:gridCol>
                <a:gridCol w="7730150">
                  <a:extLst>
                    <a:ext uri="{9D8B030D-6E8A-4147-A177-3AD203B41FA5}">
                      <a16:colId xmlns:a16="http://schemas.microsoft.com/office/drawing/2014/main" val="20001"/>
                    </a:ext>
                  </a:extLst>
                </a:gridCol>
                <a:gridCol w="1096378">
                  <a:extLst>
                    <a:ext uri="{9D8B030D-6E8A-4147-A177-3AD203B41FA5}">
                      <a16:colId xmlns:a16="http://schemas.microsoft.com/office/drawing/2014/main" val="20002"/>
                    </a:ext>
                  </a:extLst>
                </a:gridCol>
                <a:gridCol w="971473">
                  <a:extLst>
                    <a:ext uri="{9D8B030D-6E8A-4147-A177-3AD203B41FA5}">
                      <a16:colId xmlns:a16="http://schemas.microsoft.com/office/drawing/2014/main" val="20003"/>
                    </a:ext>
                  </a:extLst>
                </a:gridCol>
                <a:gridCol w="934466">
                  <a:extLst>
                    <a:ext uri="{9D8B030D-6E8A-4147-A177-3AD203B41FA5}">
                      <a16:colId xmlns:a16="http://schemas.microsoft.com/office/drawing/2014/main" val="20004"/>
                    </a:ext>
                  </a:extLst>
                </a:gridCol>
              </a:tblGrid>
              <a:tr h="591931">
                <a:tc>
                  <a:txBody>
                    <a:bodyPr/>
                    <a:lstStyle/>
                    <a:p>
                      <a:pPr algn="ctr"/>
                      <a:r>
                        <a:rPr lang="ro-RO" sz="1600" i="1" dirty="0">
                          <a:solidFill>
                            <a:schemeClr val="tx1"/>
                          </a:solidFill>
                          <a:latin typeface="Calisto MT" pitchFamily="18" charset="0"/>
                        </a:rPr>
                        <a:t>Nr. crt.</a:t>
                      </a:r>
                      <a:endParaRPr lang="ru-RU" sz="1600" i="1" dirty="0">
                        <a:solidFill>
                          <a:schemeClr val="tx1"/>
                        </a:solidFill>
                      </a:endParaRPr>
                    </a:p>
                  </a:txBody>
                  <a:tcPr>
                    <a:solidFill>
                      <a:schemeClr val="accent2">
                        <a:lumMod val="20000"/>
                        <a:lumOff val="80000"/>
                      </a:schemeClr>
                    </a:solidFill>
                  </a:tcPr>
                </a:tc>
                <a:tc>
                  <a:txBody>
                    <a:bodyPr/>
                    <a:lstStyle/>
                    <a:p>
                      <a:pPr algn="ctr"/>
                      <a:r>
                        <a:rPr lang="ro-RO" sz="1600" i="1" dirty="0">
                          <a:solidFill>
                            <a:schemeClr val="tx1"/>
                          </a:solidFill>
                          <a:latin typeface="Calisto MT" pitchFamily="18" charset="0"/>
                        </a:rPr>
                        <a:t>Criteriile evaluate</a:t>
                      </a:r>
                      <a:endParaRPr lang="ru-RU" sz="1600" i="1" dirty="0">
                        <a:solidFill>
                          <a:schemeClr val="tx1"/>
                        </a:solidFill>
                      </a:endParaRPr>
                    </a:p>
                  </a:txBody>
                  <a:tcPr>
                    <a:solidFill>
                      <a:schemeClr val="accent2">
                        <a:lumMod val="20000"/>
                        <a:lumOff val="80000"/>
                      </a:schemeClr>
                    </a:solidFill>
                  </a:tcPr>
                </a:tc>
                <a:tc>
                  <a:txBody>
                    <a:bodyPr/>
                    <a:lstStyle/>
                    <a:p>
                      <a:pPr algn="ctr"/>
                      <a:r>
                        <a:rPr lang="ro-RO" sz="1600" i="1" dirty="0">
                          <a:solidFill>
                            <a:schemeClr val="tx1"/>
                          </a:solidFill>
                          <a:latin typeface="Calisto MT" pitchFamily="18" charset="0"/>
                        </a:rPr>
                        <a:t>Punctaj maxim</a:t>
                      </a:r>
                      <a:endParaRPr lang="ru-RU" sz="1600" i="1" dirty="0">
                        <a:solidFill>
                          <a:schemeClr val="tx1"/>
                        </a:solidFill>
                      </a:endParaRPr>
                    </a:p>
                  </a:txBody>
                  <a:tcPr>
                    <a:solidFill>
                      <a:schemeClr val="accent2">
                        <a:lumMod val="20000"/>
                        <a:lumOff val="80000"/>
                      </a:schemeClr>
                    </a:solidFill>
                  </a:tcPr>
                </a:tc>
                <a:tc>
                  <a:txBody>
                    <a:bodyPr/>
                    <a:lstStyle/>
                    <a:p>
                      <a:pPr algn="ctr"/>
                      <a:r>
                        <a:rPr lang="ro-RO" sz="1600" i="1" dirty="0">
                          <a:solidFill>
                            <a:schemeClr val="tx1"/>
                          </a:solidFill>
                          <a:latin typeface="Calisto MT" pitchFamily="18" charset="0"/>
                        </a:rPr>
                        <a:t>Punctaj acordat</a:t>
                      </a:r>
                      <a:endParaRPr lang="ru-RU" sz="1600" i="1" dirty="0">
                        <a:solidFill>
                          <a:schemeClr val="tx1"/>
                        </a:solidFill>
                      </a:endParaRPr>
                    </a:p>
                  </a:txBody>
                  <a:tcPr>
                    <a:solidFill>
                      <a:schemeClr val="accent2">
                        <a:lumMod val="20000"/>
                        <a:lumOff val="80000"/>
                      </a:schemeClr>
                    </a:solidFill>
                  </a:tcPr>
                </a:tc>
                <a:tc>
                  <a:txBody>
                    <a:bodyPr/>
                    <a:lstStyle/>
                    <a:p>
                      <a:pPr algn="ctr"/>
                      <a:r>
                        <a:rPr lang="ro-RO" sz="1600" i="1" dirty="0" err="1">
                          <a:solidFill>
                            <a:schemeClr val="tx1"/>
                          </a:solidFill>
                          <a:latin typeface="Calisto MT" pitchFamily="18" charset="0"/>
                        </a:rPr>
                        <a:t>Comen-tarii</a:t>
                      </a:r>
                      <a:endParaRPr lang="ru-RU" sz="1600" i="1" dirty="0">
                        <a:solidFill>
                          <a:schemeClr val="tx1"/>
                        </a:solidFill>
                      </a:endParaRPr>
                    </a:p>
                  </a:txBody>
                  <a:tcPr>
                    <a:solidFill>
                      <a:schemeClr val="accent2">
                        <a:lumMod val="20000"/>
                        <a:lumOff val="80000"/>
                      </a:schemeClr>
                    </a:solidFill>
                  </a:tcPr>
                </a:tc>
                <a:extLst>
                  <a:ext uri="{0D108BD9-81ED-4DB2-BD59-A6C34878D82A}">
                    <a16:rowId xmlns:a16="http://schemas.microsoft.com/office/drawing/2014/main" val="10000"/>
                  </a:ext>
                </a:extLst>
              </a:tr>
              <a:tr h="385769">
                <a:tc>
                  <a:txBody>
                    <a:bodyPr/>
                    <a:lstStyle/>
                    <a:p>
                      <a:r>
                        <a:rPr lang="ro-RO" sz="1600" dirty="0">
                          <a:latin typeface="Calisto MT" pitchFamily="18" charset="0"/>
                        </a:rPr>
                        <a:t>1. </a:t>
                      </a:r>
                      <a:endParaRPr lang="ru-RU" sz="1600" dirty="0"/>
                    </a:p>
                  </a:txBody>
                  <a:tcPr>
                    <a:solidFill>
                      <a:schemeClr val="accent6">
                        <a:lumMod val="20000"/>
                        <a:lumOff val="80000"/>
                      </a:schemeClr>
                    </a:solidFill>
                  </a:tcPr>
                </a:tc>
                <a:tc>
                  <a:txBody>
                    <a:bodyPr/>
                    <a:lstStyle/>
                    <a:p>
                      <a:r>
                        <a:rPr lang="ro-RO" sz="1600" dirty="0">
                          <a:latin typeface="Calisto MT" pitchFamily="18" charset="0"/>
                        </a:rPr>
                        <a:t>Validitatea </a:t>
                      </a:r>
                      <a:r>
                        <a:rPr lang="ro-RO" sz="1600" dirty="0" err="1">
                          <a:latin typeface="Calisto MT" pitchFamily="18" charset="0"/>
                        </a:rPr>
                        <a:t>proiectului-</a:t>
                      </a:r>
                      <a:r>
                        <a:rPr lang="ro-RO" sz="1600" dirty="0">
                          <a:latin typeface="Calisto MT" pitchFamily="18" charset="0"/>
                        </a:rPr>
                        <a:t> gradul în care acesta</a:t>
                      </a:r>
                      <a:r>
                        <a:rPr lang="ro-RO" sz="1600" baseline="0" dirty="0">
                          <a:latin typeface="Calisto MT" pitchFamily="18" charset="0"/>
                        </a:rPr>
                        <a:t> acoperă tema propusă</a:t>
                      </a:r>
                      <a:endParaRPr lang="ru-RU" sz="1600" dirty="0"/>
                    </a:p>
                  </a:txBody>
                  <a:tcPr>
                    <a:solidFill>
                      <a:schemeClr val="accent6">
                        <a:lumMod val="20000"/>
                        <a:lumOff val="80000"/>
                      </a:schemeClr>
                    </a:solidFill>
                  </a:tcPr>
                </a:tc>
                <a:tc>
                  <a:txBody>
                    <a:bodyPr/>
                    <a:lstStyle/>
                    <a:p>
                      <a:pPr algn="ctr"/>
                      <a:r>
                        <a:rPr lang="ro-RO" sz="1600" dirty="0">
                          <a:latin typeface="Calisto MT" pitchFamily="18" charset="0"/>
                        </a:rPr>
                        <a:t>5 p</a:t>
                      </a:r>
                      <a:endParaRPr lang="ru-RU" sz="1600" dirty="0"/>
                    </a:p>
                  </a:txBody>
                  <a:tcPr>
                    <a:solidFill>
                      <a:schemeClr val="accent6">
                        <a:lumMod val="20000"/>
                        <a:lumOff val="80000"/>
                      </a:schemeClr>
                    </a:solidFill>
                  </a:tcPr>
                </a:tc>
                <a:tc>
                  <a:txBody>
                    <a:bodyPr/>
                    <a:lstStyle/>
                    <a:p>
                      <a:endParaRPr lang="ru-RU" sz="1600" dirty="0"/>
                    </a:p>
                  </a:txBody>
                  <a:tcPr>
                    <a:solidFill>
                      <a:schemeClr val="accent6">
                        <a:lumMod val="20000"/>
                        <a:lumOff val="80000"/>
                      </a:schemeClr>
                    </a:solidFill>
                  </a:tcPr>
                </a:tc>
                <a:tc>
                  <a:txBody>
                    <a:bodyPr/>
                    <a:lstStyle/>
                    <a:p>
                      <a:endParaRPr lang="ru-RU" sz="1600" dirty="0"/>
                    </a:p>
                  </a:txBody>
                  <a:tcPr>
                    <a:solidFill>
                      <a:schemeClr val="accent6">
                        <a:lumMod val="20000"/>
                        <a:lumOff val="80000"/>
                      </a:schemeClr>
                    </a:solidFill>
                  </a:tcPr>
                </a:tc>
                <a:extLst>
                  <a:ext uri="{0D108BD9-81ED-4DB2-BD59-A6C34878D82A}">
                    <a16:rowId xmlns:a16="http://schemas.microsoft.com/office/drawing/2014/main" val="10001"/>
                  </a:ext>
                </a:extLst>
              </a:tr>
              <a:tr h="487162">
                <a:tc>
                  <a:txBody>
                    <a:bodyPr/>
                    <a:lstStyle/>
                    <a:p>
                      <a:r>
                        <a:rPr lang="ro-RO" sz="1600" dirty="0">
                          <a:latin typeface="Calisto MT" pitchFamily="18" charset="0"/>
                        </a:rPr>
                        <a:t>2.</a:t>
                      </a:r>
                      <a:endParaRPr lang="ru-RU" sz="1600" dirty="0"/>
                    </a:p>
                  </a:txBody>
                  <a:tcPr>
                    <a:solidFill>
                      <a:schemeClr val="accent6">
                        <a:lumMod val="20000"/>
                        <a:lumOff val="80000"/>
                      </a:schemeClr>
                    </a:solidFill>
                  </a:tcPr>
                </a:tc>
                <a:tc>
                  <a:txBody>
                    <a:bodyPr/>
                    <a:lstStyle/>
                    <a:p>
                      <a:r>
                        <a:rPr lang="x-none" sz="1600" dirty="0">
                          <a:latin typeface="Calisto MT" panose="02040603050505030304" pitchFamily="18" charset="0"/>
                        </a:rPr>
                        <a:t>Formularea</a:t>
                      </a:r>
                      <a:r>
                        <a:rPr lang="x-none" sz="1600" baseline="0" dirty="0">
                          <a:latin typeface="Calisto MT" panose="02040603050505030304" pitchFamily="18" charset="0"/>
                        </a:rPr>
                        <a:t> obiectivelor</a:t>
                      </a:r>
                      <a:endParaRPr lang="ru-RU" sz="1600" dirty="0"/>
                    </a:p>
                  </a:txBody>
                  <a:tcPr>
                    <a:solidFill>
                      <a:schemeClr val="accent6">
                        <a:lumMod val="20000"/>
                        <a:lumOff val="80000"/>
                      </a:schemeClr>
                    </a:solidFill>
                  </a:tcPr>
                </a:tc>
                <a:tc>
                  <a:txBody>
                    <a:bodyPr/>
                    <a:lstStyle/>
                    <a:p>
                      <a:pPr algn="ctr"/>
                      <a:r>
                        <a:rPr lang="ro-RO" sz="1600" dirty="0">
                          <a:latin typeface="Calisto MT" pitchFamily="18" charset="0"/>
                        </a:rPr>
                        <a:t>3 p</a:t>
                      </a:r>
                      <a:endParaRPr lang="ru-RU" sz="1600" dirty="0"/>
                    </a:p>
                  </a:txBody>
                  <a:tcPr>
                    <a:solidFill>
                      <a:schemeClr val="accent6">
                        <a:lumMod val="20000"/>
                        <a:lumOff val="80000"/>
                      </a:schemeClr>
                    </a:solidFill>
                  </a:tcPr>
                </a:tc>
                <a:tc>
                  <a:txBody>
                    <a:bodyPr/>
                    <a:lstStyle/>
                    <a:p>
                      <a:endParaRPr lang="ru-RU" sz="1600" dirty="0"/>
                    </a:p>
                  </a:txBody>
                  <a:tcPr>
                    <a:solidFill>
                      <a:schemeClr val="accent6">
                        <a:lumMod val="20000"/>
                        <a:lumOff val="80000"/>
                      </a:schemeClr>
                    </a:solidFill>
                  </a:tcPr>
                </a:tc>
                <a:tc>
                  <a:txBody>
                    <a:bodyPr/>
                    <a:lstStyle/>
                    <a:p>
                      <a:endParaRPr lang="ru-RU" sz="1600" dirty="0"/>
                    </a:p>
                  </a:txBody>
                  <a:tcPr>
                    <a:solidFill>
                      <a:schemeClr val="accent6">
                        <a:lumMod val="20000"/>
                        <a:lumOff val="80000"/>
                      </a:schemeClr>
                    </a:solidFill>
                  </a:tcPr>
                </a:tc>
                <a:extLst>
                  <a:ext uri="{0D108BD9-81ED-4DB2-BD59-A6C34878D82A}">
                    <a16:rowId xmlns:a16="http://schemas.microsoft.com/office/drawing/2014/main" val="10002"/>
                  </a:ext>
                </a:extLst>
              </a:tr>
              <a:tr h="342697">
                <a:tc>
                  <a:txBody>
                    <a:bodyPr/>
                    <a:lstStyle/>
                    <a:p>
                      <a:r>
                        <a:rPr lang="ro-RO" sz="1600" dirty="0">
                          <a:latin typeface="Calisto MT" pitchFamily="18" charset="0"/>
                        </a:rPr>
                        <a:t>3.</a:t>
                      </a:r>
                      <a:endParaRPr lang="ru-RU" sz="1600" dirty="0"/>
                    </a:p>
                  </a:txBody>
                  <a:tcPr>
                    <a:solidFill>
                      <a:schemeClr val="accent6">
                        <a:lumMod val="20000"/>
                        <a:lumOff val="80000"/>
                      </a:schemeClr>
                    </a:solidFill>
                  </a:tcPr>
                </a:tc>
                <a:tc>
                  <a:txBody>
                    <a:bodyPr/>
                    <a:lstStyle/>
                    <a:p>
                      <a:r>
                        <a:rPr lang="ro-RO" sz="1600" dirty="0">
                          <a:latin typeface="Calisto MT" pitchFamily="18" charset="0"/>
                        </a:rPr>
                        <a:t>Prezența (în proiect) conexiunilor</a:t>
                      </a:r>
                      <a:r>
                        <a:rPr lang="ro-RO" sz="1600" baseline="0" dirty="0">
                          <a:latin typeface="Calisto MT" pitchFamily="18" charset="0"/>
                        </a:rPr>
                        <a:t> </a:t>
                      </a:r>
                      <a:r>
                        <a:rPr lang="ro-RO" sz="1600" baseline="0" dirty="0" err="1">
                          <a:latin typeface="Calisto MT" pitchFamily="18" charset="0"/>
                        </a:rPr>
                        <a:t>transdisciplinare</a:t>
                      </a:r>
                      <a:r>
                        <a:rPr lang="ro-RO" sz="1600" baseline="0" dirty="0">
                          <a:latin typeface="Calisto MT" pitchFamily="18" charset="0"/>
                        </a:rPr>
                        <a:t>, aplicațiilor practice</a:t>
                      </a:r>
                      <a:endParaRPr lang="ru-RU" sz="1600" dirty="0"/>
                    </a:p>
                  </a:txBody>
                  <a:tcPr>
                    <a:solidFill>
                      <a:schemeClr val="accent6">
                        <a:lumMod val="20000"/>
                        <a:lumOff val="80000"/>
                      </a:schemeClr>
                    </a:solidFill>
                  </a:tcPr>
                </a:tc>
                <a:tc>
                  <a:txBody>
                    <a:bodyPr/>
                    <a:lstStyle/>
                    <a:p>
                      <a:pPr algn="ctr"/>
                      <a:r>
                        <a:rPr lang="ro-RO" sz="1600" dirty="0">
                          <a:latin typeface="Calisto MT" pitchFamily="18" charset="0"/>
                        </a:rPr>
                        <a:t>5 p</a:t>
                      </a:r>
                      <a:endParaRPr lang="ru-RU" sz="1600" dirty="0"/>
                    </a:p>
                  </a:txBody>
                  <a:tcPr>
                    <a:solidFill>
                      <a:schemeClr val="accent6">
                        <a:lumMod val="20000"/>
                        <a:lumOff val="80000"/>
                      </a:schemeClr>
                    </a:solidFill>
                  </a:tcPr>
                </a:tc>
                <a:tc>
                  <a:txBody>
                    <a:bodyPr/>
                    <a:lstStyle/>
                    <a:p>
                      <a:endParaRPr lang="ru-RU" sz="1600" dirty="0"/>
                    </a:p>
                  </a:txBody>
                  <a:tcPr>
                    <a:solidFill>
                      <a:schemeClr val="accent6">
                        <a:lumMod val="20000"/>
                        <a:lumOff val="80000"/>
                      </a:schemeClr>
                    </a:solidFill>
                  </a:tcPr>
                </a:tc>
                <a:tc>
                  <a:txBody>
                    <a:bodyPr/>
                    <a:lstStyle/>
                    <a:p>
                      <a:endParaRPr lang="ru-RU" sz="1600" dirty="0"/>
                    </a:p>
                  </a:txBody>
                  <a:tcPr>
                    <a:solidFill>
                      <a:schemeClr val="accent6">
                        <a:lumMod val="20000"/>
                        <a:lumOff val="80000"/>
                      </a:schemeClr>
                    </a:solidFill>
                  </a:tcPr>
                </a:tc>
                <a:extLst>
                  <a:ext uri="{0D108BD9-81ED-4DB2-BD59-A6C34878D82A}">
                    <a16:rowId xmlns:a16="http://schemas.microsoft.com/office/drawing/2014/main" val="10003"/>
                  </a:ext>
                </a:extLst>
              </a:tr>
              <a:tr h="841165">
                <a:tc>
                  <a:txBody>
                    <a:bodyPr/>
                    <a:lstStyle/>
                    <a:p>
                      <a:r>
                        <a:rPr lang="ro-RO" sz="1600" dirty="0">
                          <a:latin typeface="Calisto MT" pitchFamily="18" charset="0"/>
                        </a:rPr>
                        <a:t>4.</a:t>
                      </a:r>
                      <a:endParaRPr lang="ru-RU" sz="1600" dirty="0"/>
                    </a:p>
                  </a:txBody>
                  <a:tcPr>
                    <a:solidFill>
                      <a:schemeClr val="accent6">
                        <a:lumMod val="20000"/>
                        <a:lumOff val="80000"/>
                      </a:schemeClr>
                    </a:solidFill>
                  </a:tcPr>
                </a:tc>
                <a:tc>
                  <a:txBody>
                    <a:bodyPr/>
                    <a:lstStyle/>
                    <a:p>
                      <a:r>
                        <a:rPr lang="ro-RO" sz="1600" dirty="0">
                          <a:latin typeface="Calisto MT" pitchFamily="18" charset="0"/>
                        </a:rPr>
                        <a:t>Aspect/ Design</a:t>
                      </a:r>
                    </a:p>
                    <a:p>
                      <a:r>
                        <a:rPr lang="ro-RO" sz="1600" dirty="0">
                          <a:latin typeface="Calisto MT" pitchFamily="18" charset="0"/>
                        </a:rPr>
                        <a:t>   - Acuratețea;</a:t>
                      </a:r>
                    </a:p>
                    <a:p>
                      <a:pPr marL="0" indent="0">
                        <a:buFontTx/>
                        <a:buNone/>
                      </a:pPr>
                      <a:r>
                        <a:rPr lang="ro-RO" sz="1600" baseline="0" dirty="0">
                          <a:latin typeface="Calisto MT" pitchFamily="18" charset="0"/>
                        </a:rPr>
                        <a:t>   - Originalitatea;</a:t>
                      </a:r>
                    </a:p>
                    <a:p>
                      <a:pPr marL="0" indent="0">
                        <a:buFontTx/>
                        <a:buNone/>
                      </a:pPr>
                      <a:r>
                        <a:rPr lang="ro-RO" sz="1600" baseline="0" dirty="0">
                          <a:latin typeface="Calisto MT" pitchFamily="18" charset="0"/>
                        </a:rPr>
                        <a:t>   - Creativitatea;</a:t>
                      </a:r>
                    </a:p>
                    <a:p>
                      <a:pPr marL="0" indent="0">
                        <a:buFontTx/>
                        <a:buNone/>
                      </a:pPr>
                      <a:r>
                        <a:rPr lang="ro-RO" sz="1600" baseline="0" dirty="0">
                          <a:latin typeface="Calisto MT" pitchFamily="18" charset="0"/>
                        </a:rPr>
                        <a:t>   - Calitatea produsului.</a:t>
                      </a:r>
                      <a:endParaRPr lang="ro-RO" sz="1600" dirty="0">
                        <a:latin typeface="Calisto MT" pitchFamily="18" charset="0"/>
                      </a:endParaRPr>
                    </a:p>
                  </a:txBody>
                  <a:tcPr>
                    <a:solidFill>
                      <a:schemeClr val="accent6">
                        <a:lumMod val="20000"/>
                        <a:lumOff val="80000"/>
                      </a:schemeClr>
                    </a:solidFill>
                  </a:tcPr>
                </a:tc>
                <a:tc>
                  <a:txBody>
                    <a:bodyPr/>
                    <a:lstStyle/>
                    <a:p>
                      <a:pPr algn="ctr"/>
                      <a:r>
                        <a:rPr lang="ro-RO" sz="1600" dirty="0">
                          <a:latin typeface="Calisto MT" pitchFamily="18" charset="0"/>
                        </a:rPr>
                        <a:t>7 p</a:t>
                      </a:r>
                      <a:endParaRPr lang="ru-RU" sz="1600" dirty="0"/>
                    </a:p>
                  </a:txBody>
                  <a:tcPr>
                    <a:solidFill>
                      <a:schemeClr val="accent6">
                        <a:lumMod val="20000"/>
                        <a:lumOff val="80000"/>
                      </a:schemeClr>
                    </a:solidFill>
                  </a:tcPr>
                </a:tc>
                <a:tc>
                  <a:txBody>
                    <a:bodyPr/>
                    <a:lstStyle/>
                    <a:p>
                      <a:endParaRPr lang="ru-RU" sz="1600" dirty="0"/>
                    </a:p>
                  </a:txBody>
                  <a:tcPr>
                    <a:solidFill>
                      <a:schemeClr val="accent6">
                        <a:lumMod val="20000"/>
                        <a:lumOff val="80000"/>
                      </a:schemeClr>
                    </a:solidFill>
                  </a:tcPr>
                </a:tc>
                <a:tc>
                  <a:txBody>
                    <a:bodyPr/>
                    <a:lstStyle/>
                    <a:p>
                      <a:endParaRPr lang="ru-RU" sz="1600" dirty="0"/>
                    </a:p>
                  </a:txBody>
                  <a:tcPr>
                    <a:solidFill>
                      <a:schemeClr val="accent6">
                        <a:lumMod val="20000"/>
                        <a:lumOff val="80000"/>
                      </a:schemeClr>
                    </a:solidFill>
                  </a:tcPr>
                </a:tc>
                <a:extLst>
                  <a:ext uri="{0D108BD9-81ED-4DB2-BD59-A6C34878D82A}">
                    <a16:rowId xmlns:a16="http://schemas.microsoft.com/office/drawing/2014/main" val="10004"/>
                  </a:ext>
                </a:extLst>
              </a:tr>
              <a:tr h="342697">
                <a:tc>
                  <a:txBody>
                    <a:bodyPr/>
                    <a:lstStyle/>
                    <a:p>
                      <a:r>
                        <a:rPr lang="ro-RO" sz="1600" dirty="0">
                          <a:latin typeface="Calisto MT" pitchFamily="18" charset="0"/>
                        </a:rPr>
                        <a:t>5.</a:t>
                      </a:r>
                      <a:endParaRPr lang="ru-RU" sz="1600" dirty="0"/>
                    </a:p>
                  </a:txBody>
                  <a:tcPr>
                    <a:solidFill>
                      <a:schemeClr val="accent6">
                        <a:lumMod val="20000"/>
                        <a:lumOff val="80000"/>
                      </a:schemeClr>
                    </a:solidFill>
                  </a:tcPr>
                </a:tc>
                <a:tc>
                  <a:txBody>
                    <a:bodyPr/>
                    <a:lstStyle/>
                    <a:p>
                      <a:r>
                        <a:rPr lang="ro-RO" sz="1600" dirty="0">
                          <a:latin typeface="Calisto MT" pitchFamily="18" charset="0"/>
                        </a:rPr>
                        <a:t>Aport personal și contribuții în cadrul proiectului</a:t>
                      </a:r>
                      <a:endParaRPr lang="ru-RU" sz="1600" dirty="0"/>
                    </a:p>
                  </a:txBody>
                  <a:tcPr>
                    <a:solidFill>
                      <a:schemeClr val="accent6">
                        <a:lumMod val="20000"/>
                        <a:lumOff val="80000"/>
                      </a:schemeClr>
                    </a:solidFill>
                  </a:tcPr>
                </a:tc>
                <a:tc>
                  <a:txBody>
                    <a:bodyPr/>
                    <a:lstStyle/>
                    <a:p>
                      <a:pPr algn="ctr"/>
                      <a:r>
                        <a:rPr lang="ro-RO" sz="1600" dirty="0">
                          <a:latin typeface="Calisto MT" pitchFamily="18" charset="0"/>
                        </a:rPr>
                        <a:t>5 p</a:t>
                      </a:r>
                      <a:endParaRPr lang="ru-RU" sz="1600" dirty="0"/>
                    </a:p>
                  </a:txBody>
                  <a:tcPr>
                    <a:solidFill>
                      <a:schemeClr val="accent6">
                        <a:lumMod val="20000"/>
                        <a:lumOff val="80000"/>
                      </a:schemeClr>
                    </a:solidFill>
                  </a:tcPr>
                </a:tc>
                <a:tc>
                  <a:txBody>
                    <a:bodyPr/>
                    <a:lstStyle/>
                    <a:p>
                      <a:endParaRPr lang="ru-RU" sz="1600" dirty="0"/>
                    </a:p>
                  </a:txBody>
                  <a:tcPr>
                    <a:solidFill>
                      <a:schemeClr val="accent6">
                        <a:lumMod val="20000"/>
                        <a:lumOff val="80000"/>
                      </a:schemeClr>
                    </a:solidFill>
                  </a:tcPr>
                </a:tc>
                <a:tc>
                  <a:txBody>
                    <a:bodyPr/>
                    <a:lstStyle/>
                    <a:p>
                      <a:endParaRPr lang="ru-RU" sz="1600" dirty="0"/>
                    </a:p>
                  </a:txBody>
                  <a:tcPr>
                    <a:solidFill>
                      <a:schemeClr val="accent6">
                        <a:lumMod val="20000"/>
                        <a:lumOff val="80000"/>
                      </a:schemeClr>
                    </a:solidFill>
                  </a:tcPr>
                </a:tc>
                <a:extLst>
                  <a:ext uri="{0D108BD9-81ED-4DB2-BD59-A6C34878D82A}">
                    <a16:rowId xmlns:a16="http://schemas.microsoft.com/office/drawing/2014/main" val="10005"/>
                  </a:ext>
                </a:extLst>
              </a:tr>
              <a:tr h="342697">
                <a:tc>
                  <a:txBody>
                    <a:bodyPr/>
                    <a:lstStyle/>
                    <a:p>
                      <a:r>
                        <a:rPr lang="ro-RO" sz="1600" dirty="0">
                          <a:latin typeface="Calisto MT" pitchFamily="18" charset="0"/>
                        </a:rPr>
                        <a:t>6.</a:t>
                      </a:r>
                      <a:endParaRPr lang="ru-RU" sz="1600" dirty="0"/>
                    </a:p>
                  </a:txBody>
                  <a:tcPr>
                    <a:solidFill>
                      <a:schemeClr val="accent6">
                        <a:lumMod val="20000"/>
                        <a:lumOff val="80000"/>
                      </a:schemeClr>
                    </a:solidFill>
                  </a:tcPr>
                </a:tc>
                <a:tc>
                  <a:txBody>
                    <a:bodyPr/>
                    <a:lstStyle/>
                    <a:p>
                      <a:r>
                        <a:rPr lang="ro-RO" sz="1600" dirty="0">
                          <a:latin typeface="Calisto MT" pitchFamily="18" charset="0"/>
                        </a:rPr>
                        <a:t>Respectarea termenilor</a:t>
                      </a:r>
                      <a:endParaRPr lang="ru-RU" sz="1600" dirty="0"/>
                    </a:p>
                  </a:txBody>
                  <a:tcPr>
                    <a:solidFill>
                      <a:schemeClr val="accent6">
                        <a:lumMod val="20000"/>
                        <a:lumOff val="80000"/>
                      </a:schemeClr>
                    </a:solidFill>
                  </a:tcPr>
                </a:tc>
                <a:tc>
                  <a:txBody>
                    <a:bodyPr/>
                    <a:lstStyle/>
                    <a:p>
                      <a:pPr algn="ctr"/>
                      <a:r>
                        <a:rPr lang="ro-RO" sz="1600" dirty="0">
                          <a:latin typeface="Calisto MT" pitchFamily="18" charset="0"/>
                        </a:rPr>
                        <a:t>3 p</a:t>
                      </a:r>
                      <a:endParaRPr lang="ru-RU" sz="1600" dirty="0"/>
                    </a:p>
                  </a:txBody>
                  <a:tcPr>
                    <a:solidFill>
                      <a:schemeClr val="accent6">
                        <a:lumMod val="20000"/>
                        <a:lumOff val="80000"/>
                      </a:schemeClr>
                    </a:solidFill>
                  </a:tcPr>
                </a:tc>
                <a:tc>
                  <a:txBody>
                    <a:bodyPr/>
                    <a:lstStyle/>
                    <a:p>
                      <a:endParaRPr lang="ru-RU" sz="1600" dirty="0"/>
                    </a:p>
                  </a:txBody>
                  <a:tcPr>
                    <a:solidFill>
                      <a:schemeClr val="accent6">
                        <a:lumMod val="20000"/>
                        <a:lumOff val="80000"/>
                      </a:schemeClr>
                    </a:solidFill>
                  </a:tcPr>
                </a:tc>
                <a:tc>
                  <a:txBody>
                    <a:bodyPr/>
                    <a:lstStyle/>
                    <a:p>
                      <a:endParaRPr lang="ru-RU" sz="1600" dirty="0"/>
                    </a:p>
                  </a:txBody>
                  <a:tcPr>
                    <a:solidFill>
                      <a:schemeClr val="accent6">
                        <a:lumMod val="20000"/>
                        <a:lumOff val="80000"/>
                      </a:schemeClr>
                    </a:solidFill>
                  </a:tcPr>
                </a:tc>
                <a:extLst>
                  <a:ext uri="{0D108BD9-81ED-4DB2-BD59-A6C34878D82A}">
                    <a16:rowId xmlns:a16="http://schemas.microsoft.com/office/drawing/2014/main" val="10006"/>
                  </a:ext>
                </a:extLst>
              </a:tr>
              <a:tr h="342697">
                <a:tc>
                  <a:txBody>
                    <a:bodyPr/>
                    <a:lstStyle/>
                    <a:p>
                      <a:r>
                        <a:rPr lang="ro-RO" sz="1600" dirty="0">
                          <a:latin typeface="Calisto MT" pitchFamily="18" charset="0"/>
                        </a:rPr>
                        <a:t>7.</a:t>
                      </a:r>
                      <a:endParaRPr lang="ru-RU" sz="1600" dirty="0"/>
                    </a:p>
                  </a:txBody>
                  <a:tcPr>
                    <a:solidFill>
                      <a:schemeClr val="accent6">
                        <a:lumMod val="20000"/>
                        <a:lumOff val="80000"/>
                      </a:schemeClr>
                    </a:solidFill>
                  </a:tcPr>
                </a:tc>
                <a:tc>
                  <a:txBody>
                    <a:bodyPr/>
                    <a:lstStyle/>
                    <a:p>
                      <a:r>
                        <a:rPr lang="ro-RO" sz="1600" dirty="0">
                          <a:latin typeface="Calisto MT" pitchFamily="18" charset="0"/>
                        </a:rPr>
                        <a:t>Bibliografie</a:t>
                      </a:r>
                      <a:endParaRPr lang="ru-RU" sz="1600" dirty="0"/>
                    </a:p>
                  </a:txBody>
                  <a:tcPr>
                    <a:solidFill>
                      <a:schemeClr val="accent6">
                        <a:lumMod val="20000"/>
                        <a:lumOff val="80000"/>
                      </a:schemeClr>
                    </a:solidFill>
                  </a:tcPr>
                </a:tc>
                <a:tc>
                  <a:txBody>
                    <a:bodyPr/>
                    <a:lstStyle/>
                    <a:p>
                      <a:pPr algn="ctr"/>
                      <a:r>
                        <a:rPr lang="ro-RO" sz="1600" dirty="0">
                          <a:latin typeface="Calisto MT" pitchFamily="18" charset="0"/>
                        </a:rPr>
                        <a:t>2 p</a:t>
                      </a:r>
                      <a:endParaRPr lang="ru-RU" sz="1600" dirty="0"/>
                    </a:p>
                  </a:txBody>
                  <a:tcPr>
                    <a:solidFill>
                      <a:schemeClr val="accent6">
                        <a:lumMod val="20000"/>
                        <a:lumOff val="80000"/>
                      </a:schemeClr>
                    </a:solidFill>
                  </a:tcPr>
                </a:tc>
                <a:tc>
                  <a:txBody>
                    <a:bodyPr/>
                    <a:lstStyle/>
                    <a:p>
                      <a:endParaRPr lang="ru-RU" sz="1600" dirty="0"/>
                    </a:p>
                  </a:txBody>
                  <a:tcPr>
                    <a:solidFill>
                      <a:schemeClr val="accent6">
                        <a:lumMod val="20000"/>
                        <a:lumOff val="80000"/>
                      </a:schemeClr>
                    </a:solidFill>
                  </a:tcPr>
                </a:tc>
                <a:tc>
                  <a:txBody>
                    <a:bodyPr/>
                    <a:lstStyle/>
                    <a:p>
                      <a:endParaRPr lang="ru-RU" sz="1600" dirty="0"/>
                    </a:p>
                  </a:txBody>
                  <a:tcPr>
                    <a:solidFill>
                      <a:schemeClr val="accent6">
                        <a:lumMod val="20000"/>
                        <a:lumOff val="80000"/>
                      </a:schemeClr>
                    </a:solidFill>
                  </a:tcPr>
                </a:tc>
                <a:extLst>
                  <a:ext uri="{0D108BD9-81ED-4DB2-BD59-A6C34878D82A}">
                    <a16:rowId xmlns:a16="http://schemas.microsoft.com/office/drawing/2014/main" val="10007"/>
                  </a:ext>
                </a:extLst>
              </a:tr>
              <a:tr h="342697">
                <a:tc>
                  <a:txBody>
                    <a:bodyPr/>
                    <a:lstStyle/>
                    <a:p>
                      <a:r>
                        <a:rPr lang="ro-RO" sz="1600" dirty="0">
                          <a:latin typeface="Calisto MT" pitchFamily="18" charset="0"/>
                        </a:rPr>
                        <a:t>8.</a:t>
                      </a:r>
                      <a:endParaRPr lang="ru-RU" sz="1600" dirty="0"/>
                    </a:p>
                  </a:txBody>
                  <a:tcPr>
                    <a:solidFill>
                      <a:schemeClr val="accent6">
                        <a:lumMod val="20000"/>
                        <a:lumOff val="80000"/>
                      </a:schemeClr>
                    </a:solidFill>
                  </a:tcPr>
                </a:tc>
                <a:tc>
                  <a:txBody>
                    <a:bodyPr/>
                    <a:lstStyle/>
                    <a:p>
                      <a:r>
                        <a:rPr lang="ro-RO" sz="1600" dirty="0">
                          <a:latin typeface="Calisto MT" pitchFamily="18" charset="0"/>
                        </a:rPr>
                        <a:t>Modalitatea și originalitatea prezentării proiectului</a:t>
                      </a:r>
                      <a:r>
                        <a:rPr lang="ro-RO" sz="1600" baseline="0" dirty="0">
                          <a:latin typeface="Calisto MT" pitchFamily="18" charset="0"/>
                        </a:rPr>
                        <a:t> ( produsul final)</a:t>
                      </a:r>
                      <a:endParaRPr lang="ru-RU" sz="1600" dirty="0"/>
                    </a:p>
                  </a:txBody>
                  <a:tcPr>
                    <a:solidFill>
                      <a:schemeClr val="accent6">
                        <a:lumMod val="20000"/>
                        <a:lumOff val="80000"/>
                      </a:schemeClr>
                    </a:solidFill>
                  </a:tcPr>
                </a:tc>
                <a:tc>
                  <a:txBody>
                    <a:bodyPr/>
                    <a:lstStyle/>
                    <a:p>
                      <a:pPr algn="ctr"/>
                      <a:r>
                        <a:rPr lang="ro-RO" sz="1600" dirty="0">
                          <a:latin typeface="Calisto MT" pitchFamily="18" charset="0"/>
                        </a:rPr>
                        <a:t>5 p</a:t>
                      </a:r>
                      <a:endParaRPr lang="ru-RU" sz="1600" dirty="0"/>
                    </a:p>
                  </a:txBody>
                  <a:tcPr>
                    <a:solidFill>
                      <a:schemeClr val="accent6">
                        <a:lumMod val="20000"/>
                        <a:lumOff val="80000"/>
                      </a:schemeClr>
                    </a:solidFill>
                  </a:tcPr>
                </a:tc>
                <a:tc>
                  <a:txBody>
                    <a:bodyPr/>
                    <a:lstStyle/>
                    <a:p>
                      <a:endParaRPr lang="ru-RU" sz="1600" dirty="0"/>
                    </a:p>
                  </a:txBody>
                  <a:tcPr>
                    <a:solidFill>
                      <a:schemeClr val="accent6">
                        <a:lumMod val="20000"/>
                        <a:lumOff val="80000"/>
                      </a:schemeClr>
                    </a:solidFill>
                  </a:tcPr>
                </a:tc>
                <a:tc>
                  <a:txBody>
                    <a:bodyPr/>
                    <a:lstStyle/>
                    <a:p>
                      <a:endParaRPr lang="ru-RU" sz="1600" dirty="0"/>
                    </a:p>
                  </a:txBody>
                  <a:tcPr>
                    <a:solidFill>
                      <a:schemeClr val="accent6">
                        <a:lumMod val="20000"/>
                        <a:lumOff val="80000"/>
                      </a:schemeClr>
                    </a:solidFill>
                  </a:tcPr>
                </a:tc>
                <a:extLst>
                  <a:ext uri="{0D108BD9-81ED-4DB2-BD59-A6C34878D82A}">
                    <a16:rowId xmlns:a16="http://schemas.microsoft.com/office/drawing/2014/main" val="10008"/>
                  </a:ext>
                </a:extLst>
              </a:tr>
              <a:tr h="342697">
                <a:tc>
                  <a:txBody>
                    <a:bodyPr/>
                    <a:lstStyle/>
                    <a:p>
                      <a:r>
                        <a:rPr lang="ro-RO" sz="1600" dirty="0">
                          <a:latin typeface="Calisto MT" pitchFamily="18" charset="0"/>
                        </a:rPr>
                        <a:t>9.</a:t>
                      </a:r>
                      <a:endParaRPr lang="ru-RU" sz="1600" dirty="0"/>
                    </a:p>
                  </a:txBody>
                  <a:tcPr>
                    <a:solidFill>
                      <a:schemeClr val="accent6">
                        <a:lumMod val="20000"/>
                        <a:lumOff val="80000"/>
                      </a:schemeClr>
                    </a:solidFill>
                  </a:tcPr>
                </a:tc>
                <a:tc>
                  <a:txBody>
                    <a:bodyPr/>
                    <a:lstStyle/>
                    <a:p>
                      <a:r>
                        <a:rPr lang="ro-RO" sz="1600" dirty="0">
                          <a:latin typeface="Calisto MT" pitchFamily="18" charset="0"/>
                        </a:rPr>
                        <a:t>Formularea concluziei</a:t>
                      </a:r>
                      <a:endParaRPr lang="ru-RU" sz="1600" dirty="0"/>
                    </a:p>
                  </a:txBody>
                  <a:tcPr>
                    <a:solidFill>
                      <a:schemeClr val="accent6">
                        <a:lumMod val="20000"/>
                        <a:lumOff val="80000"/>
                      </a:schemeClr>
                    </a:solidFill>
                  </a:tcPr>
                </a:tc>
                <a:tc>
                  <a:txBody>
                    <a:bodyPr/>
                    <a:lstStyle/>
                    <a:p>
                      <a:pPr algn="ctr"/>
                      <a:r>
                        <a:rPr lang="ro-RO" sz="1600" dirty="0">
                          <a:latin typeface="Calisto MT" pitchFamily="18" charset="0"/>
                        </a:rPr>
                        <a:t>5 p</a:t>
                      </a:r>
                      <a:endParaRPr lang="ru-RU" sz="1600" dirty="0"/>
                    </a:p>
                  </a:txBody>
                  <a:tcPr>
                    <a:solidFill>
                      <a:schemeClr val="accent6">
                        <a:lumMod val="20000"/>
                        <a:lumOff val="80000"/>
                      </a:schemeClr>
                    </a:solidFill>
                  </a:tcPr>
                </a:tc>
                <a:tc>
                  <a:txBody>
                    <a:bodyPr/>
                    <a:lstStyle/>
                    <a:p>
                      <a:endParaRPr lang="ru-RU" sz="1600"/>
                    </a:p>
                  </a:txBody>
                  <a:tcPr>
                    <a:solidFill>
                      <a:schemeClr val="accent6">
                        <a:lumMod val="20000"/>
                        <a:lumOff val="80000"/>
                      </a:schemeClr>
                    </a:solidFill>
                  </a:tcPr>
                </a:tc>
                <a:tc>
                  <a:txBody>
                    <a:bodyPr/>
                    <a:lstStyle/>
                    <a:p>
                      <a:endParaRPr lang="ru-RU" sz="1600" dirty="0"/>
                    </a:p>
                  </a:txBody>
                  <a:tcPr>
                    <a:solidFill>
                      <a:schemeClr val="accent6">
                        <a:lumMod val="20000"/>
                        <a:lumOff val="80000"/>
                      </a:schemeClr>
                    </a:solid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39774165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Содержимое 3"/>
          <p:cNvGraphicFramePr>
            <a:graphicFrameLocks noGrp="1"/>
          </p:cNvGraphicFramePr>
          <p:nvPr>
            <p:ph idx="1"/>
            <p:extLst>
              <p:ext uri="{D42A27DB-BD31-4B8C-83A1-F6EECF244321}">
                <p14:modId xmlns:p14="http://schemas.microsoft.com/office/powerpoint/2010/main" val="1793680594"/>
              </p:ext>
            </p:extLst>
          </p:nvPr>
        </p:nvGraphicFramePr>
        <p:xfrm>
          <a:off x="449705" y="1654488"/>
          <a:ext cx="11242622" cy="1889760"/>
        </p:xfrm>
        <a:graphic>
          <a:graphicData uri="http://schemas.openxmlformats.org/drawingml/2006/table">
            <a:tbl>
              <a:tblPr firstRow="1" bandRow="1">
                <a:tableStyleId>{21E4AEA4-8DFA-4A89-87EB-49C32662AFE0}</a:tableStyleId>
              </a:tblPr>
              <a:tblGrid>
                <a:gridCol w="1965316">
                  <a:extLst>
                    <a:ext uri="{9D8B030D-6E8A-4147-A177-3AD203B41FA5}">
                      <a16:colId xmlns:a16="http://schemas.microsoft.com/office/drawing/2014/main" val="20000"/>
                    </a:ext>
                  </a:extLst>
                </a:gridCol>
                <a:gridCol w="1436194">
                  <a:extLst>
                    <a:ext uri="{9D8B030D-6E8A-4147-A177-3AD203B41FA5}">
                      <a16:colId xmlns:a16="http://schemas.microsoft.com/office/drawing/2014/main" val="20001"/>
                    </a:ext>
                  </a:extLst>
                </a:gridCol>
                <a:gridCol w="1269897">
                  <a:extLst>
                    <a:ext uri="{9D8B030D-6E8A-4147-A177-3AD203B41FA5}">
                      <a16:colId xmlns:a16="http://schemas.microsoft.com/office/drawing/2014/main" val="20002"/>
                    </a:ext>
                  </a:extLst>
                </a:gridCol>
                <a:gridCol w="1254780">
                  <a:extLst>
                    <a:ext uri="{9D8B030D-6E8A-4147-A177-3AD203B41FA5}">
                      <a16:colId xmlns:a16="http://schemas.microsoft.com/office/drawing/2014/main" val="20003"/>
                    </a:ext>
                  </a:extLst>
                </a:gridCol>
                <a:gridCol w="1375723">
                  <a:extLst>
                    <a:ext uri="{9D8B030D-6E8A-4147-A177-3AD203B41FA5}">
                      <a16:colId xmlns:a16="http://schemas.microsoft.com/office/drawing/2014/main" val="20004"/>
                    </a:ext>
                  </a:extLst>
                </a:gridCol>
                <a:gridCol w="1330369">
                  <a:extLst>
                    <a:ext uri="{9D8B030D-6E8A-4147-A177-3AD203B41FA5}">
                      <a16:colId xmlns:a16="http://schemas.microsoft.com/office/drawing/2014/main" val="20005"/>
                    </a:ext>
                  </a:extLst>
                </a:gridCol>
                <a:gridCol w="1285016">
                  <a:extLst>
                    <a:ext uri="{9D8B030D-6E8A-4147-A177-3AD203B41FA5}">
                      <a16:colId xmlns:a16="http://schemas.microsoft.com/office/drawing/2014/main" val="20006"/>
                    </a:ext>
                  </a:extLst>
                </a:gridCol>
                <a:gridCol w="1325327">
                  <a:extLst>
                    <a:ext uri="{9D8B030D-6E8A-4147-A177-3AD203B41FA5}">
                      <a16:colId xmlns:a16="http://schemas.microsoft.com/office/drawing/2014/main" val="20007"/>
                    </a:ext>
                  </a:extLst>
                </a:gridCol>
              </a:tblGrid>
              <a:tr h="370840">
                <a:tc>
                  <a:txBody>
                    <a:bodyPr/>
                    <a:lstStyle/>
                    <a:p>
                      <a:r>
                        <a:rPr lang="en-US" sz="2800" b="1" dirty="0" err="1">
                          <a:solidFill>
                            <a:schemeClr val="tx1"/>
                          </a:solidFill>
                          <a:latin typeface="Calisto MT" pitchFamily="18" charset="0"/>
                        </a:rPr>
                        <a:t>Punctaj</a:t>
                      </a:r>
                      <a:r>
                        <a:rPr lang="en-US" sz="2800" b="1" dirty="0">
                          <a:solidFill>
                            <a:schemeClr val="tx1"/>
                          </a:solidFill>
                          <a:latin typeface="Calisto MT" pitchFamily="18" charset="0"/>
                        </a:rPr>
                        <a:t> ob</a:t>
                      </a:r>
                      <a:r>
                        <a:rPr lang="ro-RO" sz="2800" b="1" dirty="0">
                          <a:solidFill>
                            <a:schemeClr val="tx1"/>
                          </a:solidFill>
                          <a:latin typeface="Calisto MT" pitchFamily="18" charset="0"/>
                        </a:rPr>
                        <a:t>ținut</a:t>
                      </a:r>
                      <a:endParaRPr lang="ru-RU" sz="2800" b="1" dirty="0">
                        <a:solidFill>
                          <a:schemeClr val="tx1"/>
                        </a:solidFill>
                      </a:endParaRPr>
                    </a:p>
                  </a:txBody>
                  <a:tcPr>
                    <a:solidFill>
                      <a:schemeClr val="accent2">
                        <a:lumMod val="20000"/>
                        <a:lumOff val="80000"/>
                      </a:schemeClr>
                    </a:solidFill>
                  </a:tcPr>
                </a:tc>
                <a:tc>
                  <a:txBody>
                    <a:bodyPr/>
                    <a:lstStyle/>
                    <a:p>
                      <a:pPr algn="ctr"/>
                      <a:r>
                        <a:rPr lang="ro-RO" sz="2800" b="0" dirty="0">
                          <a:solidFill>
                            <a:schemeClr val="tx1"/>
                          </a:solidFill>
                          <a:latin typeface="Calisto MT" pitchFamily="18" charset="0"/>
                        </a:rPr>
                        <a:t>1-11</a:t>
                      </a:r>
                      <a:endParaRPr lang="ru-RU" sz="2800" b="0" dirty="0">
                        <a:solidFill>
                          <a:schemeClr val="tx1"/>
                        </a:solidFill>
                      </a:endParaRPr>
                    </a:p>
                  </a:txBody>
                  <a:tcPr>
                    <a:solidFill>
                      <a:schemeClr val="accent2">
                        <a:lumMod val="20000"/>
                        <a:lumOff val="80000"/>
                      </a:schemeClr>
                    </a:solidFill>
                  </a:tcPr>
                </a:tc>
                <a:tc>
                  <a:txBody>
                    <a:bodyPr/>
                    <a:lstStyle/>
                    <a:p>
                      <a:pPr algn="ctr"/>
                      <a:r>
                        <a:rPr lang="ro-RO" sz="2800" b="0" dirty="0">
                          <a:solidFill>
                            <a:schemeClr val="tx1"/>
                          </a:solidFill>
                          <a:latin typeface="Calisto MT" pitchFamily="18" charset="0"/>
                        </a:rPr>
                        <a:t>12-16</a:t>
                      </a:r>
                      <a:endParaRPr lang="ru-RU" sz="2800" b="0" dirty="0">
                        <a:solidFill>
                          <a:schemeClr val="tx1"/>
                        </a:solidFill>
                      </a:endParaRPr>
                    </a:p>
                  </a:txBody>
                  <a:tcPr>
                    <a:solidFill>
                      <a:schemeClr val="accent2">
                        <a:lumMod val="20000"/>
                        <a:lumOff val="80000"/>
                      </a:schemeClr>
                    </a:solidFill>
                  </a:tcPr>
                </a:tc>
                <a:tc>
                  <a:txBody>
                    <a:bodyPr/>
                    <a:lstStyle/>
                    <a:p>
                      <a:pPr algn="ctr"/>
                      <a:r>
                        <a:rPr lang="ro-RO" sz="2800" b="0" dirty="0">
                          <a:solidFill>
                            <a:schemeClr val="tx1"/>
                          </a:solidFill>
                          <a:latin typeface="Calisto MT" pitchFamily="18" charset="0"/>
                        </a:rPr>
                        <a:t>17-21</a:t>
                      </a:r>
                      <a:endParaRPr lang="ru-RU" sz="2800" b="0" dirty="0">
                        <a:solidFill>
                          <a:schemeClr val="tx1"/>
                        </a:solidFill>
                      </a:endParaRPr>
                    </a:p>
                  </a:txBody>
                  <a:tcPr>
                    <a:solidFill>
                      <a:schemeClr val="accent2">
                        <a:lumMod val="20000"/>
                        <a:lumOff val="80000"/>
                      </a:schemeClr>
                    </a:solidFill>
                  </a:tcPr>
                </a:tc>
                <a:tc>
                  <a:txBody>
                    <a:bodyPr/>
                    <a:lstStyle/>
                    <a:p>
                      <a:pPr algn="ctr"/>
                      <a:r>
                        <a:rPr lang="ro-RO" sz="2800" b="0" dirty="0">
                          <a:solidFill>
                            <a:schemeClr val="tx1"/>
                          </a:solidFill>
                          <a:latin typeface="Calisto MT" pitchFamily="18" charset="0"/>
                        </a:rPr>
                        <a:t>22-27</a:t>
                      </a:r>
                      <a:endParaRPr lang="ru-RU" sz="2800" b="0" dirty="0">
                        <a:solidFill>
                          <a:schemeClr val="tx1"/>
                        </a:solidFill>
                      </a:endParaRPr>
                    </a:p>
                  </a:txBody>
                  <a:tcPr>
                    <a:solidFill>
                      <a:schemeClr val="accent2">
                        <a:lumMod val="20000"/>
                        <a:lumOff val="80000"/>
                      </a:schemeClr>
                    </a:solidFill>
                  </a:tcPr>
                </a:tc>
                <a:tc>
                  <a:txBody>
                    <a:bodyPr/>
                    <a:lstStyle/>
                    <a:p>
                      <a:pPr algn="ctr"/>
                      <a:r>
                        <a:rPr lang="ro-RO" sz="2800" b="0" dirty="0">
                          <a:solidFill>
                            <a:schemeClr val="tx1"/>
                          </a:solidFill>
                          <a:latin typeface="Calisto MT" pitchFamily="18" charset="0"/>
                        </a:rPr>
                        <a:t>28-33</a:t>
                      </a:r>
                      <a:endParaRPr lang="ru-RU" sz="2800" b="0" dirty="0">
                        <a:solidFill>
                          <a:schemeClr val="tx1"/>
                        </a:solidFill>
                      </a:endParaRPr>
                    </a:p>
                  </a:txBody>
                  <a:tcPr>
                    <a:solidFill>
                      <a:schemeClr val="accent2">
                        <a:lumMod val="20000"/>
                        <a:lumOff val="80000"/>
                      </a:schemeClr>
                    </a:solidFill>
                  </a:tcPr>
                </a:tc>
                <a:tc>
                  <a:txBody>
                    <a:bodyPr/>
                    <a:lstStyle/>
                    <a:p>
                      <a:pPr algn="ctr"/>
                      <a:r>
                        <a:rPr lang="ro-RO" sz="2800" b="0" dirty="0">
                          <a:solidFill>
                            <a:schemeClr val="tx1"/>
                          </a:solidFill>
                          <a:latin typeface="Calisto MT" pitchFamily="18" charset="0"/>
                        </a:rPr>
                        <a:t>34-37</a:t>
                      </a:r>
                      <a:endParaRPr lang="ru-RU" sz="2800" b="0" dirty="0">
                        <a:solidFill>
                          <a:schemeClr val="tx1"/>
                        </a:solidFill>
                      </a:endParaRPr>
                    </a:p>
                  </a:txBody>
                  <a:tcPr>
                    <a:solidFill>
                      <a:schemeClr val="accent2">
                        <a:lumMod val="20000"/>
                        <a:lumOff val="80000"/>
                      </a:schemeClr>
                    </a:solidFill>
                  </a:tcPr>
                </a:tc>
                <a:tc>
                  <a:txBody>
                    <a:bodyPr/>
                    <a:lstStyle/>
                    <a:p>
                      <a:pPr algn="ctr"/>
                      <a:r>
                        <a:rPr lang="ro-RO" sz="2800" b="0" dirty="0">
                          <a:solidFill>
                            <a:schemeClr val="tx1"/>
                          </a:solidFill>
                          <a:latin typeface="Calisto MT" pitchFamily="18" charset="0"/>
                        </a:rPr>
                        <a:t>38-40</a:t>
                      </a:r>
                      <a:endParaRPr lang="ru-RU" sz="2800" b="0" dirty="0">
                        <a:solidFill>
                          <a:schemeClr val="tx1"/>
                        </a:solidFill>
                      </a:endParaRPr>
                    </a:p>
                  </a:txBody>
                  <a:tcPr>
                    <a:solidFill>
                      <a:schemeClr val="accent2">
                        <a:lumMod val="20000"/>
                        <a:lumOff val="80000"/>
                      </a:schemeClr>
                    </a:solidFill>
                  </a:tcPr>
                </a:tc>
                <a:extLst>
                  <a:ext uri="{0D108BD9-81ED-4DB2-BD59-A6C34878D82A}">
                    <a16:rowId xmlns:a16="http://schemas.microsoft.com/office/drawing/2014/main" val="10000"/>
                  </a:ext>
                </a:extLst>
              </a:tr>
              <a:tr h="370840">
                <a:tc>
                  <a:txBody>
                    <a:bodyPr/>
                    <a:lstStyle/>
                    <a:p>
                      <a:r>
                        <a:rPr lang="ro-RO" sz="2800" b="1" dirty="0">
                          <a:solidFill>
                            <a:schemeClr val="tx1"/>
                          </a:solidFill>
                          <a:latin typeface="Calisto MT" pitchFamily="18" charset="0"/>
                        </a:rPr>
                        <a:t>Nota obținută</a:t>
                      </a:r>
                      <a:endParaRPr lang="ru-RU" sz="2800" b="1" dirty="0">
                        <a:solidFill>
                          <a:schemeClr val="tx1"/>
                        </a:solidFill>
                      </a:endParaRPr>
                    </a:p>
                  </a:txBody>
                  <a:tcPr>
                    <a:solidFill>
                      <a:schemeClr val="accent2">
                        <a:lumMod val="20000"/>
                        <a:lumOff val="80000"/>
                      </a:schemeClr>
                    </a:solidFill>
                  </a:tcPr>
                </a:tc>
                <a:tc>
                  <a:txBody>
                    <a:bodyPr/>
                    <a:lstStyle/>
                    <a:p>
                      <a:pPr algn="ctr"/>
                      <a:r>
                        <a:rPr lang="ro-RO" sz="2800" b="0" dirty="0">
                          <a:solidFill>
                            <a:schemeClr val="tx1"/>
                          </a:solidFill>
                          <a:latin typeface="Calisto MT" pitchFamily="18" charset="0"/>
                        </a:rPr>
                        <a:t>4</a:t>
                      </a:r>
                      <a:endParaRPr lang="ru-RU" sz="2800" b="0" dirty="0">
                        <a:solidFill>
                          <a:schemeClr val="tx1"/>
                        </a:solidFill>
                      </a:endParaRPr>
                    </a:p>
                  </a:txBody>
                  <a:tcPr>
                    <a:solidFill>
                      <a:schemeClr val="accent2">
                        <a:lumMod val="20000"/>
                        <a:lumOff val="80000"/>
                      </a:schemeClr>
                    </a:solidFill>
                  </a:tcPr>
                </a:tc>
                <a:tc>
                  <a:txBody>
                    <a:bodyPr/>
                    <a:lstStyle/>
                    <a:p>
                      <a:pPr algn="ctr"/>
                      <a:r>
                        <a:rPr lang="ro-RO" sz="2800" b="0" dirty="0">
                          <a:solidFill>
                            <a:schemeClr val="tx1"/>
                          </a:solidFill>
                          <a:latin typeface="Calisto MT" pitchFamily="18" charset="0"/>
                        </a:rPr>
                        <a:t>5</a:t>
                      </a:r>
                      <a:endParaRPr lang="ru-RU" sz="2800" b="0" dirty="0">
                        <a:solidFill>
                          <a:schemeClr val="tx1"/>
                        </a:solidFill>
                      </a:endParaRPr>
                    </a:p>
                  </a:txBody>
                  <a:tcPr>
                    <a:solidFill>
                      <a:schemeClr val="accent2">
                        <a:lumMod val="20000"/>
                        <a:lumOff val="80000"/>
                      </a:schemeClr>
                    </a:solidFill>
                  </a:tcPr>
                </a:tc>
                <a:tc>
                  <a:txBody>
                    <a:bodyPr/>
                    <a:lstStyle/>
                    <a:p>
                      <a:pPr algn="ctr"/>
                      <a:r>
                        <a:rPr lang="ro-RO" sz="2800" b="0" dirty="0">
                          <a:solidFill>
                            <a:schemeClr val="tx1"/>
                          </a:solidFill>
                          <a:latin typeface="Calisto MT" pitchFamily="18" charset="0"/>
                        </a:rPr>
                        <a:t>6</a:t>
                      </a:r>
                      <a:endParaRPr lang="ru-RU" sz="2800" b="0" dirty="0">
                        <a:solidFill>
                          <a:schemeClr val="tx1"/>
                        </a:solidFill>
                      </a:endParaRPr>
                    </a:p>
                  </a:txBody>
                  <a:tcPr>
                    <a:solidFill>
                      <a:schemeClr val="accent2">
                        <a:lumMod val="20000"/>
                        <a:lumOff val="80000"/>
                      </a:schemeClr>
                    </a:solidFill>
                  </a:tcPr>
                </a:tc>
                <a:tc>
                  <a:txBody>
                    <a:bodyPr/>
                    <a:lstStyle/>
                    <a:p>
                      <a:pPr algn="ctr"/>
                      <a:r>
                        <a:rPr lang="ro-RO" sz="2800" b="0" dirty="0">
                          <a:solidFill>
                            <a:schemeClr val="tx1"/>
                          </a:solidFill>
                          <a:latin typeface="Calisto MT" pitchFamily="18" charset="0"/>
                        </a:rPr>
                        <a:t>7</a:t>
                      </a:r>
                      <a:endParaRPr lang="ru-RU" sz="2800" b="0" dirty="0">
                        <a:solidFill>
                          <a:schemeClr val="tx1"/>
                        </a:solidFill>
                      </a:endParaRPr>
                    </a:p>
                  </a:txBody>
                  <a:tcPr>
                    <a:solidFill>
                      <a:schemeClr val="accent2">
                        <a:lumMod val="20000"/>
                        <a:lumOff val="80000"/>
                      </a:schemeClr>
                    </a:solidFill>
                  </a:tcPr>
                </a:tc>
                <a:tc>
                  <a:txBody>
                    <a:bodyPr/>
                    <a:lstStyle/>
                    <a:p>
                      <a:pPr algn="ctr"/>
                      <a:r>
                        <a:rPr lang="ro-RO" sz="2800" b="0" dirty="0">
                          <a:solidFill>
                            <a:schemeClr val="tx1"/>
                          </a:solidFill>
                          <a:latin typeface="Calisto MT" pitchFamily="18" charset="0"/>
                        </a:rPr>
                        <a:t>8</a:t>
                      </a:r>
                      <a:endParaRPr lang="ru-RU" sz="2800" b="0" dirty="0">
                        <a:solidFill>
                          <a:schemeClr val="tx1"/>
                        </a:solidFill>
                      </a:endParaRPr>
                    </a:p>
                  </a:txBody>
                  <a:tcPr>
                    <a:solidFill>
                      <a:schemeClr val="accent2">
                        <a:lumMod val="20000"/>
                        <a:lumOff val="80000"/>
                      </a:schemeClr>
                    </a:solidFill>
                  </a:tcPr>
                </a:tc>
                <a:tc>
                  <a:txBody>
                    <a:bodyPr/>
                    <a:lstStyle/>
                    <a:p>
                      <a:pPr algn="ctr"/>
                      <a:r>
                        <a:rPr lang="ro-RO" sz="2800" b="0" dirty="0">
                          <a:solidFill>
                            <a:schemeClr val="tx1"/>
                          </a:solidFill>
                          <a:latin typeface="Calisto MT" pitchFamily="18" charset="0"/>
                        </a:rPr>
                        <a:t>9</a:t>
                      </a:r>
                      <a:endParaRPr lang="ru-RU" sz="2800" b="0" dirty="0">
                        <a:solidFill>
                          <a:schemeClr val="tx1"/>
                        </a:solidFill>
                      </a:endParaRPr>
                    </a:p>
                  </a:txBody>
                  <a:tcPr>
                    <a:solidFill>
                      <a:schemeClr val="accent2">
                        <a:lumMod val="20000"/>
                        <a:lumOff val="80000"/>
                      </a:schemeClr>
                    </a:solidFill>
                  </a:tcPr>
                </a:tc>
                <a:tc>
                  <a:txBody>
                    <a:bodyPr/>
                    <a:lstStyle/>
                    <a:p>
                      <a:pPr algn="ctr"/>
                      <a:r>
                        <a:rPr lang="ro-RO" sz="2800" b="0" dirty="0">
                          <a:solidFill>
                            <a:schemeClr val="tx1"/>
                          </a:solidFill>
                          <a:latin typeface="Calisto MT" pitchFamily="18" charset="0"/>
                        </a:rPr>
                        <a:t>10</a:t>
                      </a:r>
                      <a:endParaRPr lang="ru-RU" sz="2800" b="0" dirty="0">
                        <a:solidFill>
                          <a:schemeClr val="tx1"/>
                        </a:solidFill>
                      </a:endParaRPr>
                    </a:p>
                  </a:txBody>
                  <a:tcPr>
                    <a:solidFill>
                      <a:schemeClr val="accent2">
                        <a:lumMod val="20000"/>
                        <a:lumOff val="80000"/>
                      </a:schemeClr>
                    </a:solidFill>
                  </a:tcPr>
                </a:tc>
                <a:extLst>
                  <a:ext uri="{0D108BD9-81ED-4DB2-BD59-A6C34878D82A}">
                    <a16:rowId xmlns:a16="http://schemas.microsoft.com/office/drawing/2014/main" val="10001"/>
                  </a:ext>
                </a:extLst>
              </a:tr>
            </a:tbl>
          </a:graphicData>
        </a:graphic>
      </p:graphicFrame>
      <p:sp>
        <p:nvSpPr>
          <p:cNvPr id="5" name="TextBox 4"/>
          <p:cNvSpPr txBox="1"/>
          <p:nvPr/>
        </p:nvSpPr>
        <p:spPr>
          <a:xfrm>
            <a:off x="278931" y="336804"/>
            <a:ext cx="10837887" cy="707886"/>
          </a:xfrm>
          <a:prstGeom prst="rect">
            <a:avLst/>
          </a:prstGeom>
          <a:noFill/>
        </p:spPr>
        <p:txBody>
          <a:bodyPr wrap="square" rtlCol="0">
            <a:spAutoFit/>
          </a:bodyPr>
          <a:lstStyle/>
          <a:p>
            <a:pPr algn="ctr"/>
            <a:r>
              <a:rPr lang="ro-RO" sz="4000" b="1" dirty="0">
                <a:solidFill>
                  <a:srgbClr val="C00000"/>
                </a:solidFill>
                <a:effectLst>
                  <a:outerShdw blurRad="38100" dist="38100" dir="2700000" algn="tl">
                    <a:srgbClr val="000000">
                      <a:alpha val="43137"/>
                    </a:srgbClr>
                  </a:outerShdw>
                </a:effectLst>
                <a:latin typeface="Calisto MT" pitchFamily="18" charset="0"/>
              </a:rPr>
              <a:t>Grilă de notare</a:t>
            </a:r>
            <a:endParaRPr lang="ru-RU" sz="4000" b="1" dirty="0">
              <a:solidFill>
                <a:srgbClr val="C00000"/>
              </a:solidFill>
              <a:effectLst>
                <a:outerShdw blurRad="38100" dist="38100" dir="2700000" algn="tl">
                  <a:srgbClr val="000000">
                    <a:alpha val="43137"/>
                  </a:srgbClr>
                </a:outerShdw>
              </a:effectLst>
            </a:endParaRPr>
          </a:p>
        </p:txBody>
      </p:sp>
      <p:sp>
        <p:nvSpPr>
          <p:cNvPr id="6" name="TextBox 5"/>
          <p:cNvSpPr txBox="1"/>
          <p:nvPr/>
        </p:nvSpPr>
        <p:spPr>
          <a:xfrm>
            <a:off x="614597" y="4272197"/>
            <a:ext cx="11077731" cy="1384995"/>
          </a:xfrm>
          <a:prstGeom prst="rect">
            <a:avLst/>
          </a:prstGeom>
          <a:noFill/>
        </p:spPr>
        <p:txBody>
          <a:bodyPr wrap="square" rtlCol="0">
            <a:spAutoFit/>
          </a:bodyPr>
          <a:lstStyle/>
          <a:p>
            <a:r>
              <a:rPr lang="ro-RO" sz="2800" i="1" dirty="0">
                <a:latin typeface="Calisto MT" pitchFamily="18" charset="0"/>
              </a:rPr>
              <a:t>Semnătura profesorului (profesorilor):___________________</a:t>
            </a:r>
          </a:p>
          <a:p>
            <a:endParaRPr lang="ro-RO" sz="2800" i="1" dirty="0">
              <a:latin typeface="Calisto MT" pitchFamily="18" charset="0"/>
            </a:endParaRPr>
          </a:p>
          <a:p>
            <a:r>
              <a:rPr lang="ro-RO" sz="2800" i="1" dirty="0">
                <a:latin typeface="Calisto MT" pitchFamily="18" charset="0"/>
              </a:rPr>
              <a:t> Semnătura elevului: ____________________</a:t>
            </a:r>
            <a:endParaRPr lang="ru-RU" sz="2800" i="1" dirty="0"/>
          </a:p>
        </p:txBody>
      </p:sp>
    </p:spTree>
    <p:extLst>
      <p:ext uri="{BB962C8B-B14F-4D97-AF65-F5344CB8AC3E}">
        <p14:creationId xmlns:p14="http://schemas.microsoft.com/office/powerpoint/2010/main" val="35142155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78360" y="332656"/>
            <a:ext cx="8136904" cy="1754326"/>
          </a:xfrm>
          <a:prstGeom prst="rect">
            <a:avLst/>
          </a:prstGeom>
          <a:noFill/>
        </p:spPr>
        <p:txBody>
          <a:bodyPr wrap="square" rtlCol="0">
            <a:spAutoFit/>
          </a:bodyPr>
          <a:lstStyle/>
          <a:p>
            <a:pPr algn="ctr"/>
            <a:r>
              <a:rPr lang="ro-RO" sz="3600" b="1" dirty="0">
                <a:solidFill>
                  <a:schemeClr val="accent3">
                    <a:lumMod val="50000"/>
                  </a:schemeClr>
                </a:solidFill>
              </a:rPr>
              <a:t>Exemple de implementare a proiectelor STEM</a:t>
            </a:r>
            <a:r>
              <a:rPr lang="en-US" sz="3600" b="1" dirty="0">
                <a:solidFill>
                  <a:schemeClr val="accent3">
                    <a:lumMod val="50000"/>
                  </a:schemeClr>
                </a:solidFill>
              </a:rPr>
              <a:t>/STEAM</a:t>
            </a:r>
            <a:r>
              <a:rPr lang="ro-RO" sz="3600" b="1" dirty="0">
                <a:solidFill>
                  <a:schemeClr val="accent3">
                    <a:lumMod val="50000"/>
                  </a:schemeClr>
                </a:solidFill>
              </a:rPr>
              <a:t> </a:t>
            </a:r>
          </a:p>
          <a:p>
            <a:pPr algn="ctr"/>
            <a:endParaRPr lang="ru-RU" sz="3600" b="1" dirty="0"/>
          </a:p>
        </p:txBody>
      </p:sp>
      <p:pic>
        <p:nvPicPr>
          <p:cNvPr id="3074" name="Picture 2" descr="De ce este educația STEM atât de importantă?"/>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75520" y="1744824"/>
            <a:ext cx="8439744" cy="4217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97797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9878" y="401215"/>
            <a:ext cx="11346024" cy="604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13270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524656" y="530352"/>
            <a:ext cx="5621311" cy="5720546"/>
          </a:xfrm>
        </p:spPr>
        <p:txBody>
          <a:bodyPr>
            <a:normAutofit lnSpcReduction="10000"/>
          </a:bodyPr>
          <a:lstStyle/>
          <a:p>
            <a:endParaRPr lang="ro-RO" i="1" dirty="0"/>
          </a:p>
          <a:p>
            <a:pPr>
              <a:buNone/>
            </a:pPr>
            <a:r>
              <a:rPr lang="vi-VN" sz="3000" i="1" dirty="0">
                <a:latin typeface="Calisto MT" pitchFamily="18" charset="0"/>
              </a:rPr>
              <a:t>„Transdisciplinaritatea priveşte – aşa cum indică prefixul „trans” – ceea ce se află în acelaşi timp şi între discipline, şi înăuntrul diverselor discipline, şi dincolo de orice disciplină.</a:t>
            </a:r>
          </a:p>
          <a:p>
            <a:pPr>
              <a:buNone/>
            </a:pPr>
            <a:r>
              <a:rPr lang="vi-VN" sz="3000" i="1" dirty="0">
                <a:latin typeface="Calisto MT" pitchFamily="18" charset="0"/>
              </a:rPr>
              <a:t>Finalitatea ei este înţelegerea lumii prezente, unul dintre</a:t>
            </a:r>
          </a:p>
          <a:p>
            <a:pPr>
              <a:buNone/>
            </a:pPr>
            <a:r>
              <a:rPr lang="vi-VN" sz="3000" i="1" dirty="0">
                <a:latin typeface="Calisto MT" pitchFamily="18" charset="0"/>
              </a:rPr>
              <a:t>imperativele ei fiind unitatea cunoaşterii.” </a:t>
            </a:r>
            <a:endParaRPr lang="ro-RO" sz="3000" i="1" dirty="0">
              <a:latin typeface="Calisto MT" pitchFamily="18" charset="0"/>
            </a:endParaRPr>
          </a:p>
          <a:p>
            <a:pPr algn="r">
              <a:buNone/>
            </a:pPr>
            <a:r>
              <a:rPr lang="ro-RO" sz="3000" b="1" i="1" dirty="0">
                <a:latin typeface="Calisto MT" pitchFamily="18" charset="0"/>
              </a:rPr>
              <a:t>Basarab Nicolescu</a:t>
            </a:r>
            <a:endParaRPr lang="vi-VN" sz="3000" b="1" i="1" dirty="0">
              <a:latin typeface="Calisto MT" pitchFamily="18" charset="0"/>
            </a:endParaRPr>
          </a:p>
          <a:p>
            <a:endParaRPr lang="ro-RO" dirty="0">
              <a:latin typeface="Calisto MT" pitchFamily="18" charset="0"/>
            </a:endParaRPr>
          </a:p>
        </p:txBody>
      </p:sp>
      <p:pic>
        <p:nvPicPr>
          <p:cNvPr id="1026" name="Picture 2"/>
          <p:cNvPicPr>
            <a:picLocks noChangeAspect="1" noChangeArrowheads="1"/>
          </p:cNvPicPr>
          <p:nvPr/>
        </p:nvPicPr>
        <p:blipFill>
          <a:blip r:embed="rId2" cstate="print"/>
          <a:srcRect/>
          <a:stretch>
            <a:fillRect/>
          </a:stretch>
        </p:blipFill>
        <p:spPr bwMode="auto">
          <a:xfrm>
            <a:off x="6130977" y="359764"/>
            <a:ext cx="5561351" cy="6072811"/>
          </a:xfrm>
          <a:prstGeom prst="rect">
            <a:avLst/>
          </a:prstGeom>
          <a:noFill/>
          <a:ln w="9525">
            <a:noFill/>
            <a:miter lim="800000"/>
            <a:headEnd/>
            <a:tailEnd/>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5739" y="476672"/>
            <a:ext cx="10077061" cy="5868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74067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03514" y="354563"/>
            <a:ext cx="4464495" cy="6148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68008" y="349801"/>
            <a:ext cx="4104456" cy="6153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958645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7868" y="382555"/>
            <a:ext cx="11327365" cy="6148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60154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4441" y="401216"/>
            <a:ext cx="10599575" cy="6102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80165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47928" y="305530"/>
            <a:ext cx="5954080" cy="6242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7869" y="305530"/>
            <a:ext cx="5000059" cy="6246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25631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48678" y="363894"/>
            <a:ext cx="7781730" cy="6111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13225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EFCFDE7B-86E1-4765-97E0-B3010054FDED}"/>
              </a:ext>
            </a:extLst>
          </p:cNvPr>
          <p:cNvPicPr>
            <a:picLocks noChangeAspect="1"/>
          </p:cNvPicPr>
          <p:nvPr/>
        </p:nvPicPr>
        <p:blipFill>
          <a:blip r:embed="rId2"/>
          <a:stretch>
            <a:fillRect/>
          </a:stretch>
        </p:blipFill>
        <p:spPr>
          <a:xfrm>
            <a:off x="558282" y="615820"/>
            <a:ext cx="11114314" cy="4794069"/>
          </a:xfrm>
          <a:prstGeom prst="rect">
            <a:avLst/>
          </a:prstGeom>
        </p:spPr>
      </p:pic>
    </p:spTree>
    <p:extLst>
      <p:ext uri="{BB962C8B-B14F-4D97-AF65-F5344CB8AC3E}">
        <p14:creationId xmlns:p14="http://schemas.microsoft.com/office/powerpoint/2010/main" val="8960294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28E3CAEA-5D9A-4DE9-B850-9EDCA774A6B3}"/>
              </a:ext>
            </a:extLst>
          </p:cNvPr>
          <p:cNvPicPr>
            <a:picLocks noChangeAspect="1"/>
          </p:cNvPicPr>
          <p:nvPr/>
        </p:nvPicPr>
        <p:blipFill>
          <a:blip r:embed="rId2"/>
          <a:stretch>
            <a:fillRect/>
          </a:stretch>
        </p:blipFill>
        <p:spPr>
          <a:xfrm>
            <a:off x="615821" y="503852"/>
            <a:ext cx="10982130" cy="5495731"/>
          </a:xfrm>
          <a:prstGeom prst="rect">
            <a:avLst/>
          </a:prstGeom>
        </p:spPr>
      </p:pic>
    </p:spTree>
    <p:extLst>
      <p:ext uri="{BB962C8B-B14F-4D97-AF65-F5344CB8AC3E}">
        <p14:creationId xmlns:p14="http://schemas.microsoft.com/office/powerpoint/2010/main" val="4497565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54637" y="492369"/>
            <a:ext cx="10948388" cy="970671"/>
          </a:xfrm>
        </p:spPr>
        <p:txBody>
          <a:bodyPr>
            <a:normAutofit/>
          </a:bodyPr>
          <a:lstStyle/>
          <a:p>
            <a:pPr algn="l"/>
            <a:r>
              <a:rPr lang="ro-RO" sz="4800" b="1" dirty="0">
                <a:solidFill>
                  <a:srgbClr val="C00000"/>
                </a:solidFill>
                <a:latin typeface="Calisto MT" pitchFamily="18" charset="0"/>
              </a:rPr>
              <a:t>Avantaje:</a:t>
            </a:r>
            <a:endParaRPr lang="ru-RU" sz="4800" b="1" dirty="0">
              <a:solidFill>
                <a:srgbClr val="C00000"/>
              </a:solidFill>
            </a:endParaRPr>
          </a:p>
        </p:txBody>
      </p:sp>
      <p:sp>
        <p:nvSpPr>
          <p:cNvPr id="3" name="Содержимое 2"/>
          <p:cNvSpPr>
            <a:spLocks noGrp="1"/>
          </p:cNvSpPr>
          <p:nvPr>
            <p:ph idx="1"/>
          </p:nvPr>
        </p:nvSpPr>
        <p:spPr>
          <a:xfrm>
            <a:off x="554636" y="1573966"/>
            <a:ext cx="11047751" cy="4217235"/>
          </a:xfrm>
        </p:spPr>
        <p:txBody>
          <a:bodyPr>
            <a:noAutofit/>
          </a:bodyPr>
          <a:lstStyle/>
          <a:p>
            <a:pPr>
              <a:buClr>
                <a:srgbClr val="C00000"/>
              </a:buClr>
              <a:buFont typeface="Wingdings" pitchFamily="2" charset="2"/>
              <a:buChar char="Ø"/>
            </a:pPr>
            <a:r>
              <a:rPr lang="ro-RO" sz="2800" dirty="0">
                <a:latin typeface="Calisto MT" pitchFamily="18" charset="0"/>
              </a:rPr>
              <a:t>Activizează copiii, provoacă curiozitatea;</a:t>
            </a:r>
          </a:p>
          <a:p>
            <a:pPr>
              <a:buClr>
                <a:srgbClr val="C00000"/>
              </a:buClr>
              <a:buFont typeface="Wingdings" pitchFamily="2" charset="2"/>
              <a:buChar char="Ø"/>
            </a:pPr>
            <a:r>
              <a:rPr lang="ro-RO" sz="2800" dirty="0">
                <a:latin typeface="Calisto MT" pitchFamily="18" charset="0"/>
              </a:rPr>
              <a:t>Copiii interacționează;</a:t>
            </a:r>
          </a:p>
          <a:p>
            <a:pPr>
              <a:buClr>
                <a:srgbClr val="C00000"/>
              </a:buClr>
              <a:buFont typeface="Wingdings" pitchFamily="2" charset="2"/>
              <a:buChar char="Ø"/>
            </a:pPr>
            <a:r>
              <a:rPr lang="ro-RO" sz="2800" dirty="0">
                <a:latin typeface="Calisto MT" pitchFamily="18" charset="0"/>
              </a:rPr>
              <a:t> Implică activ părinții și alte persoane;</a:t>
            </a:r>
          </a:p>
          <a:p>
            <a:pPr>
              <a:buClr>
                <a:srgbClr val="C00000"/>
              </a:buClr>
              <a:buFont typeface="Wingdings" pitchFamily="2" charset="2"/>
              <a:buChar char="Ø"/>
            </a:pPr>
            <a:r>
              <a:rPr lang="ro-RO" sz="2800" dirty="0">
                <a:latin typeface="Calisto MT" pitchFamily="18" charset="0"/>
              </a:rPr>
              <a:t> Se bazează pe interesul copiilor;</a:t>
            </a:r>
          </a:p>
          <a:p>
            <a:pPr>
              <a:buClr>
                <a:srgbClr val="C00000"/>
              </a:buClr>
              <a:buFont typeface="Wingdings" pitchFamily="2" charset="2"/>
              <a:buChar char="Ø"/>
            </a:pPr>
            <a:r>
              <a:rPr lang="ro-RO" sz="2800" dirty="0">
                <a:latin typeface="Calisto MT" pitchFamily="18" charset="0"/>
              </a:rPr>
              <a:t> Copiii capătă deprinderi practice;</a:t>
            </a:r>
          </a:p>
          <a:p>
            <a:pPr>
              <a:buClr>
                <a:srgbClr val="C00000"/>
              </a:buClr>
              <a:buFont typeface="Wingdings" pitchFamily="2" charset="2"/>
              <a:buChar char="Ø"/>
            </a:pPr>
            <a:r>
              <a:rPr lang="ro-RO" sz="2800" dirty="0">
                <a:latin typeface="Calisto MT" pitchFamily="18" charset="0"/>
              </a:rPr>
              <a:t> Contact direct cu realitatea;</a:t>
            </a:r>
          </a:p>
          <a:p>
            <a:pPr>
              <a:buClr>
                <a:srgbClr val="C00000"/>
              </a:buClr>
              <a:buFont typeface="Wingdings" pitchFamily="2" charset="2"/>
              <a:buChar char="Ø"/>
            </a:pPr>
            <a:r>
              <a:rPr lang="ro-RO" sz="2800" dirty="0">
                <a:latin typeface="Calisto MT" pitchFamily="18" charset="0"/>
              </a:rPr>
              <a:t> Copiii văd rezultatul final într-o perioadă determinată de timp printr-un anumit produs; etc.</a:t>
            </a:r>
            <a:endParaRPr lang="ru-RU" sz="2800"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69627" y="285751"/>
            <a:ext cx="10933398" cy="1257300"/>
          </a:xfrm>
        </p:spPr>
        <p:txBody>
          <a:bodyPr>
            <a:normAutofit/>
          </a:bodyPr>
          <a:lstStyle/>
          <a:p>
            <a:r>
              <a:rPr lang="ro-RO" sz="4800" b="1" dirty="0">
                <a:solidFill>
                  <a:srgbClr val="C00000"/>
                </a:solidFill>
                <a:latin typeface="Calisto MT" pitchFamily="18" charset="0"/>
              </a:rPr>
              <a:t>Dezavantaje:</a:t>
            </a:r>
            <a:endParaRPr lang="ru-RU" sz="4800" b="1" dirty="0">
              <a:solidFill>
                <a:srgbClr val="C00000"/>
              </a:solidFill>
            </a:endParaRPr>
          </a:p>
        </p:txBody>
      </p:sp>
      <p:sp>
        <p:nvSpPr>
          <p:cNvPr id="3" name="Содержимое 2"/>
          <p:cNvSpPr>
            <a:spLocks noGrp="1"/>
          </p:cNvSpPr>
          <p:nvPr>
            <p:ph idx="1"/>
          </p:nvPr>
        </p:nvSpPr>
        <p:spPr>
          <a:xfrm>
            <a:off x="569627" y="1678897"/>
            <a:ext cx="11047750" cy="4017053"/>
          </a:xfrm>
        </p:spPr>
        <p:txBody>
          <a:bodyPr>
            <a:noAutofit/>
          </a:bodyPr>
          <a:lstStyle/>
          <a:p>
            <a:pPr>
              <a:buClr>
                <a:srgbClr val="C00000"/>
              </a:buClr>
              <a:buFont typeface="Wingdings" pitchFamily="2" charset="2"/>
              <a:buChar char="Ø"/>
            </a:pPr>
            <a:r>
              <a:rPr lang="ro-RO" sz="2800" dirty="0">
                <a:latin typeface="Calisto MT" pitchFamily="18" charset="0"/>
              </a:rPr>
              <a:t>Tendința de a separa conținutul de latura procesuală;</a:t>
            </a:r>
          </a:p>
          <a:p>
            <a:pPr>
              <a:buClr>
                <a:srgbClr val="C00000"/>
              </a:buClr>
              <a:buFont typeface="Wingdings" pitchFamily="2" charset="2"/>
              <a:buChar char="Ø"/>
            </a:pPr>
            <a:r>
              <a:rPr lang="ro-RO" sz="2800" dirty="0">
                <a:latin typeface="Calisto MT" pitchFamily="18" charset="0"/>
              </a:rPr>
              <a:t> </a:t>
            </a:r>
            <a:r>
              <a:rPr lang="en-US" sz="2800" dirty="0" err="1">
                <a:latin typeface="Calisto MT" pitchFamily="18" charset="0"/>
              </a:rPr>
              <a:t>Rezolvarea</a:t>
            </a:r>
            <a:r>
              <a:rPr lang="en-US" sz="2800" dirty="0">
                <a:latin typeface="Calisto MT" pitchFamily="18" charset="0"/>
              </a:rPr>
              <a:t> </a:t>
            </a:r>
            <a:r>
              <a:rPr lang="en-US" sz="2800" dirty="0" err="1">
                <a:latin typeface="Calisto MT" pitchFamily="18" charset="0"/>
              </a:rPr>
              <a:t>sarcinilor</a:t>
            </a:r>
            <a:r>
              <a:rPr lang="en-US" sz="2800" dirty="0">
                <a:latin typeface="Calisto MT" pitchFamily="18" charset="0"/>
              </a:rPr>
              <a:t> </a:t>
            </a:r>
            <a:r>
              <a:rPr lang="en-US" sz="2800" dirty="0" err="1">
                <a:latin typeface="Calisto MT" pitchFamily="18" charset="0"/>
              </a:rPr>
              <a:t>necesit</a:t>
            </a:r>
            <a:r>
              <a:rPr lang="ro-RO" sz="2800" dirty="0">
                <a:latin typeface="Calisto MT" pitchFamily="18" charset="0"/>
              </a:rPr>
              <a:t>ă resurse mai mari de timp și resurse materiale;</a:t>
            </a:r>
          </a:p>
          <a:p>
            <a:pPr>
              <a:buClr>
                <a:srgbClr val="C00000"/>
              </a:buClr>
              <a:buFont typeface="Wingdings" pitchFamily="2" charset="2"/>
              <a:buChar char="Ø"/>
            </a:pPr>
            <a:r>
              <a:rPr lang="ro-RO" sz="2800" dirty="0">
                <a:latin typeface="Calisto MT" pitchFamily="18" charset="0"/>
              </a:rPr>
              <a:t>Unii membri ai grupului nu-și realizează sarcinile, membrii grupului preluându-le pentru a finaliza proiectul;</a:t>
            </a:r>
          </a:p>
          <a:p>
            <a:pPr>
              <a:buClr>
                <a:srgbClr val="C00000"/>
              </a:buClr>
              <a:buFont typeface="Wingdings" pitchFamily="2" charset="2"/>
              <a:buChar char="Ø"/>
            </a:pPr>
            <a:r>
              <a:rPr lang="ro-RO" sz="2800" dirty="0">
                <a:latin typeface="Calisto MT" pitchFamily="18" charset="0"/>
              </a:rPr>
              <a:t>Profesorul evaluează în întregime rezultatele.</a:t>
            </a:r>
            <a:endParaRPr lang="ru-RU" sz="28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Безымянный.png"/>
          <p:cNvPicPr>
            <a:picLocks noGrp="1" noChangeAspect="1"/>
          </p:cNvPicPr>
          <p:nvPr>
            <p:ph idx="1"/>
          </p:nvPr>
        </p:nvPicPr>
        <p:blipFill>
          <a:blip r:embed="rId2" cstate="print"/>
          <a:stretch>
            <a:fillRect/>
          </a:stretch>
        </p:blipFill>
        <p:spPr>
          <a:xfrm>
            <a:off x="0" y="315253"/>
            <a:ext cx="12192000" cy="6190477"/>
          </a:xfr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4E03C142-3179-4B99-BF67-6DC9F95A50ED}"/>
              </a:ext>
            </a:extLst>
          </p:cNvPr>
          <p:cNvPicPr>
            <a:picLocks noChangeAspect="1"/>
          </p:cNvPicPr>
          <p:nvPr/>
        </p:nvPicPr>
        <p:blipFill>
          <a:blip r:embed="rId2"/>
          <a:stretch>
            <a:fillRect/>
          </a:stretch>
        </p:blipFill>
        <p:spPr>
          <a:xfrm>
            <a:off x="447869" y="299713"/>
            <a:ext cx="11346025" cy="5702592"/>
          </a:xfrm>
          <a:prstGeom prst="rect">
            <a:avLst/>
          </a:prstGeom>
        </p:spPr>
      </p:pic>
    </p:spTree>
    <p:extLst>
      <p:ext uri="{BB962C8B-B14F-4D97-AF65-F5344CB8AC3E}">
        <p14:creationId xmlns:p14="http://schemas.microsoft.com/office/powerpoint/2010/main" val="38126606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959A92E9-856D-4534-AE0F-487465F568D0}"/>
              </a:ext>
            </a:extLst>
          </p:cNvPr>
          <p:cNvPicPr>
            <a:picLocks noChangeAspect="1"/>
          </p:cNvPicPr>
          <p:nvPr/>
        </p:nvPicPr>
        <p:blipFill>
          <a:blip r:embed="rId2"/>
          <a:stretch>
            <a:fillRect/>
          </a:stretch>
        </p:blipFill>
        <p:spPr>
          <a:xfrm>
            <a:off x="438539" y="288610"/>
            <a:ext cx="11336694" cy="5783578"/>
          </a:xfrm>
          <a:prstGeom prst="rect">
            <a:avLst/>
          </a:prstGeom>
        </p:spPr>
      </p:pic>
    </p:spTree>
    <p:extLst>
      <p:ext uri="{BB962C8B-B14F-4D97-AF65-F5344CB8AC3E}">
        <p14:creationId xmlns:p14="http://schemas.microsoft.com/office/powerpoint/2010/main" val="32534397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874B6DFE-CFF8-4E74-9426-8631CC9C7760}"/>
              </a:ext>
            </a:extLst>
          </p:cNvPr>
          <p:cNvPicPr>
            <a:picLocks noChangeAspect="1"/>
          </p:cNvPicPr>
          <p:nvPr/>
        </p:nvPicPr>
        <p:blipFill>
          <a:blip r:embed="rId2"/>
          <a:stretch>
            <a:fillRect/>
          </a:stretch>
        </p:blipFill>
        <p:spPr>
          <a:xfrm>
            <a:off x="438539" y="278369"/>
            <a:ext cx="11308702" cy="5784293"/>
          </a:xfrm>
          <a:prstGeom prst="rect">
            <a:avLst/>
          </a:prstGeom>
        </p:spPr>
      </p:pic>
    </p:spTree>
    <p:extLst>
      <p:ext uri="{BB962C8B-B14F-4D97-AF65-F5344CB8AC3E}">
        <p14:creationId xmlns:p14="http://schemas.microsoft.com/office/powerpoint/2010/main" val="32464909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FDCE28A7-05C9-4638-A6F3-D23097A31EA7}"/>
              </a:ext>
            </a:extLst>
          </p:cNvPr>
          <p:cNvPicPr>
            <a:picLocks noChangeAspect="1"/>
          </p:cNvPicPr>
          <p:nvPr/>
        </p:nvPicPr>
        <p:blipFill>
          <a:blip r:embed="rId2"/>
          <a:stretch>
            <a:fillRect/>
          </a:stretch>
        </p:blipFill>
        <p:spPr>
          <a:xfrm>
            <a:off x="606490" y="391885"/>
            <a:ext cx="11047445" cy="5774191"/>
          </a:xfrm>
          <a:prstGeom prst="rect">
            <a:avLst/>
          </a:prstGeom>
        </p:spPr>
      </p:pic>
    </p:spTree>
    <p:extLst>
      <p:ext uri="{BB962C8B-B14F-4D97-AF65-F5344CB8AC3E}">
        <p14:creationId xmlns:p14="http://schemas.microsoft.com/office/powerpoint/2010/main" val="5855247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CB241BAC-EB9A-4896-8700-CC1536564CD1}"/>
              </a:ext>
            </a:extLst>
          </p:cNvPr>
          <p:cNvPicPr>
            <a:picLocks noChangeAspect="1"/>
          </p:cNvPicPr>
          <p:nvPr/>
        </p:nvPicPr>
        <p:blipFill>
          <a:blip r:embed="rId2"/>
          <a:stretch>
            <a:fillRect/>
          </a:stretch>
        </p:blipFill>
        <p:spPr>
          <a:xfrm>
            <a:off x="401217" y="301867"/>
            <a:ext cx="11346024" cy="5812599"/>
          </a:xfrm>
          <a:prstGeom prst="rect">
            <a:avLst/>
          </a:prstGeom>
        </p:spPr>
      </p:pic>
    </p:spTree>
    <p:extLst>
      <p:ext uri="{BB962C8B-B14F-4D97-AF65-F5344CB8AC3E}">
        <p14:creationId xmlns:p14="http://schemas.microsoft.com/office/powerpoint/2010/main" val="7733727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B06AB374-7BE1-4702-B72E-AB5F071D9EC9}"/>
              </a:ext>
            </a:extLst>
          </p:cNvPr>
          <p:cNvPicPr>
            <a:picLocks noChangeAspect="1"/>
          </p:cNvPicPr>
          <p:nvPr/>
        </p:nvPicPr>
        <p:blipFill>
          <a:blip r:embed="rId2"/>
          <a:stretch>
            <a:fillRect/>
          </a:stretch>
        </p:blipFill>
        <p:spPr>
          <a:xfrm>
            <a:off x="475861" y="269631"/>
            <a:ext cx="11355355" cy="5634799"/>
          </a:xfrm>
          <a:prstGeom prst="rect">
            <a:avLst/>
          </a:prstGeom>
        </p:spPr>
      </p:pic>
    </p:spTree>
    <p:extLst>
      <p:ext uri="{BB962C8B-B14F-4D97-AF65-F5344CB8AC3E}">
        <p14:creationId xmlns:p14="http://schemas.microsoft.com/office/powerpoint/2010/main" val="36927838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EAC60D82-2817-42D9-B561-B486037B2561}"/>
              </a:ext>
            </a:extLst>
          </p:cNvPr>
          <p:cNvPicPr>
            <a:picLocks noChangeAspect="1"/>
          </p:cNvPicPr>
          <p:nvPr/>
        </p:nvPicPr>
        <p:blipFill>
          <a:blip r:embed="rId2"/>
          <a:stretch>
            <a:fillRect/>
          </a:stretch>
        </p:blipFill>
        <p:spPr>
          <a:xfrm>
            <a:off x="483636" y="402167"/>
            <a:ext cx="11224728" cy="5721436"/>
          </a:xfrm>
          <a:prstGeom prst="rect">
            <a:avLst/>
          </a:prstGeom>
        </p:spPr>
      </p:pic>
    </p:spTree>
    <p:extLst>
      <p:ext uri="{BB962C8B-B14F-4D97-AF65-F5344CB8AC3E}">
        <p14:creationId xmlns:p14="http://schemas.microsoft.com/office/powerpoint/2010/main" val="15595509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9764" y="314794"/>
            <a:ext cx="11302583" cy="974360"/>
          </a:xfrm>
        </p:spPr>
        <p:txBody>
          <a:bodyPr>
            <a:normAutofit/>
          </a:bodyPr>
          <a:lstStyle/>
          <a:p>
            <a:pPr algn="ctr"/>
            <a:r>
              <a:rPr lang="ro-RO" sz="4400" b="1" dirty="0">
                <a:solidFill>
                  <a:srgbClr val="C00000"/>
                </a:solidFill>
                <a:latin typeface="Calisto MT" pitchFamily="18" charset="0"/>
                <a:cs typeface="Times New Roman" panose="02020603050405020304" pitchFamily="18" charset="0"/>
              </a:rPr>
              <a:t>Important!</a:t>
            </a:r>
            <a:endParaRPr lang="ru-RU" sz="4400" dirty="0">
              <a:solidFill>
                <a:srgbClr val="C00000"/>
              </a:solidFill>
              <a:latin typeface="Corbel" pitchFamily="34" charset="0"/>
            </a:endParaRPr>
          </a:p>
        </p:txBody>
      </p:sp>
      <p:sp>
        <p:nvSpPr>
          <p:cNvPr id="3" name="Объект 2"/>
          <p:cNvSpPr>
            <a:spLocks noGrp="1"/>
          </p:cNvSpPr>
          <p:nvPr>
            <p:ph idx="1"/>
          </p:nvPr>
        </p:nvSpPr>
        <p:spPr>
          <a:xfrm>
            <a:off x="539646" y="1289155"/>
            <a:ext cx="11077731" cy="4502046"/>
          </a:xfrm>
        </p:spPr>
        <p:txBody>
          <a:bodyPr>
            <a:normAutofit/>
          </a:bodyPr>
          <a:lstStyle/>
          <a:p>
            <a:pPr marL="285750" lvl="1">
              <a:buClr>
                <a:srgbClr val="C00000"/>
              </a:buClr>
              <a:buFont typeface="Wingdings" pitchFamily="2" charset="2"/>
              <a:buChar char="Ø"/>
            </a:pPr>
            <a:r>
              <a:rPr lang="en-US" sz="3200" dirty="0">
                <a:latin typeface="Calisto MT" pitchFamily="18" charset="0"/>
                <a:cs typeface="Times New Roman" panose="02020603050405020304" pitchFamily="18" charset="0"/>
              </a:rPr>
              <a:t>     </a:t>
            </a:r>
            <a:r>
              <a:rPr lang="en-US" sz="3200" dirty="0" err="1">
                <a:latin typeface="Calisto MT" pitchFamily="18" charset="0"/>
                <a:cs typeface="Times New Roman" panose="02020603050405020304" pitchFamily="18" charset="0"/>
              </a:rPr>
              <a:t>Proiecte</a:t>
            </a:r>
            <a:r>
              <a:rPr lang="en-US" sz="3200" dirty="0">
                <a:latin typeface="Calisto MT" pitchFamily="18" charset="0"/>
                <a:cs typeface="Times New Roman" panose="02020603050405020304" pitchFamily="18" charset="0"/>
              </a:rPr>
              <a:t>  STEM/STEAM </a:t>
            </a:r>
            <a:r>
              <a:rPr lang="en-US" sz="3200" dirty="0" err="1">
                <a:latin typeface="Calisto MT" pitchFamily="18" charset="0"/>
                <a:cs typeface="Times New Roman" panose="02020603050405020304" pitchFamily="18" charset="0"/>
              </a:rPr>
              <a:t>elevii</a:t>
            </a:r>
            <a:r>
              <a:rPr lang="en-US" sz="3200" dirty="0">
                <a:latin typeface="Calisto MT" pitchFamily="18" charset="0"/>
                <a:cs typeface="Times New Roman" panose="02020603050405020304" pitchFamily="18" charset="0"/>
              </a:rPr>
              <a:t> </a:t>
            </a:r>
            <a:r>
              <a:rPr lang="en-US" sz="3200" dirty="0" err="1">
                <a:latin typeface="Calisto MT" pitchFamily="18" charset="0"/>
                <a:cs typeface="Times New Roman" panose="02020603050405020304" pitchFamily="18" charset="0"/>
              </a:rPr>
              <a:t>vor</a:t>
            </a:r>
            <a:r>
              <a:rPr lang="en-US" sz="3200" dirty="0">
                <a:latin typeface="Calisto MT" pitchFamily="18" charset="0"/>
                <a:cs typeface="Times New Roman" panose="02020603050405020304" pitchFamily="18" charset="0"/>
              </a:rPr>
              <a:t> </a:t>
            </a:r>
            <a:r>
              <a:rPr lang="en-US" sz="3200" dirty="0" err="1">
                <a:latin typeface="Calisto MT" pitchFamily="18" charset="0"/>
                <a:cs typeface="Times New Roman" panose="02020603050405020304" pitchFamily="18" charset="0"/>
              </a:rPr>
              <a:t>realiza</a:t>
            </a:r>
            <a:r>
              <a:rPr lang="en-US" sz="3200" dirty="0">
                <a:latin typeface="Calisto MT" pitchFamily="18" charset="0"/>
                <a:cs typeface="Times New Roman" panose="02020603050405020304" pitchFamily="18" charset="0"/>
              </a:rPr>
              <a:t> </a:t>
            </a:r>
            <a:r>
              <a:rPr lang="en-US" sz="3200" dirty="0" err="1">
                <a:latin typeface="Calisto MT" pitchFamily="18" charset="0"/>
                <a:cs typeface="Times New Roman" panose="02020603050405020304" pitchFamily="18" charset="0"/>
              </a:rPr>
              <a:t>cel</a:t>
            </a:r>
            <a:r>
              <a:rPr lang="en-US" sz="3200" dirty="0">
                <a:latin typeface="Calisto MT" pitchFamily="18" charset="0"/>
                <a:cs typeface="Times New Roman" panose="02020603050405020304" pitchFamily="18" charset="0"/>
              </a:rPr>
              <a:t> </a:t>
            </a:r>
            <a:r>
              <a:rPr lang="en-US" sz="3200" dirty="0" err="1">
                <a:latin typeface="Calisto MT" pitchFamily="18" charset="0"/>
                <a:cs typeface="Times New Roman" panose="02020603050405020304" pitchFamily="18" charset="0"/>
              </a:rPr>
              <a:t>mult</a:t>
            </a:r>
            <a:r>
              <a:rPr lang="en-US" sz="3200" dirty="0">
                <a:latin typeface="Calisto MT" pitchFamily="18" charset="0"/>
                <a:cs typeface="Times New Roman" panose="02020603050405020304" pitchFamily="18" charset="0"/>
              </a:rPr>
              <a:t> </a:t>
            </a:r>
            <a:r>
              <a:rPr lang="en-US" sz="3200" dirty="0" err="1">
                <a:latin typeface="Calisto MT" pitchFamily="18" charset="0"/>
                <a:cs typeface="Times New Roman" panose="02020603050405020304" pitchFamily="18" charset="0"/>
              </a:rPr>
              <a:t>câte</a:t>
            </a:r>
            <a:r>
              <a:rPr lang="en-US" sz="3200" dirty="0">
                <a:latin typeface="Calisto MT" pitchFamily="18" charset="0"/>
                <a:cs typeface="Times New Roman" panose="02020603050405020304" pitchFamily="18" charset="0"/>
              </a:rPr>
              <a:t>  </a:t>
            </a:r>
            <a:r>
              <a:rPr lang="en-US" sz="3200" dirty="0" err="1">
                <a:latin typeface="Calisto MT" pitchFamily="18" charset="0"/>
                <a:cs typeface="Times New Roman" panose="02020603050405020304" pitchFamily="18" charset="0"/>
              </a:rPr>
              <a:t>unu</a:t>
            </a:r>
            <a:r>
              <a:rPr lang="en-US" sz="3200" dirty="0">
                <a:latin typeface="Calisto MT" pitchFamily="18" charset="0"/>
                <a:cs typeface="Times New Roman" panose="02020603050405020304" pitchFamily="18" charset="0"/>
              </a:rPr>
              <a:t> pe </a:t>
            </a:r>
            <a:r>
              <a:rPr lang="en-US" sz="3200" dirty="0" err="1">
                <a:latin typeface="Calisto MT" pitchFamily="18" charset="0"/>
                <a:cs typeface="Times New Roman" panose="02020603050405020304" pitchFamily="18" charset="0"/>
              </a:rPr>
              <a:t>semestru</a:t>
            </a:r>
            <a:r>
              <a:rPr lang="ro-RO" sz="3200" dirty="0">
                <a:latin typeface="Calisto MT" pitchFamily="18" charset="0"/>
                <a:cs typeface="Times New Roman" panose="02020603050405020304" pitchFamily="18" charset="0"/>
              </a:rPr>
              <a:t>;</a:t>
            </a:r>
          </a:p>
          <a:p>
            <a:pPr marL="285750" lvl="1">
              <a:buClr>
                <a:srgbClr val="C00000"/>
              </a:buClr>
              <a:buFont typeface="Wingdings" pitchFamily="2" charset="2"/>
              <a:buChar char="Ø"/>
            </a:pPr>
            <a:r>
              <a:rPr lang="ro-RO" sz="3200" dirty="0">
                <a:latin typeface="Calisto MT" pitchFamily="18" charset="0"/>
                <a:cs typeface="Times New Roman" panose="02020603050405020304" pitchFamily="18" charset="0"/>
              </a:rPr>
              <a:t>     </a:t>
            </a:r>
            <a:r>
              <a:rPr lang="fr-FR" sz="3200" dirty="0" err="1">
                <a:latin typeface="Calisto MT" pitchFamily="18" charset="0"/>
                <a:cs typeface="Times New Roman" panose="02020603050405020304" pitchFamily="18" charset="0"/>
              </a:rPr>
              <a:t>Profesorul</a:t>
            </a:r>
            <a:r>
              <a:rPr lang="fr-FR" sz="3200" dirty="0">
                <a:latin typeface="Calisto MT" pitchFamily="18" charset="0"/>
                <a:cs typeface="Times New Roman" panose="02020603050405020304" pitchFamily="18" charset="0"/>
              </a:rPr>
              <a:t> de </a:t>
            </a:r>
            <a:r>
              <a:rPr lang="fr-FR" sz="3200" dirty="0" err="1">
                <a:latin typeface="Calisto MT" pitchFamily="18" charset="0"/>
                <a:cs typeface="Times New Roman" panose="02020603050405020304" pitchFamily="18" charset="0"/>
              </a:rPr>
              <a:t>matematică</a:t>
            </a:r>
            <a:r>
              <a:rPr lang="fr-FR" sz="3200" dirty="0">
                <a:latin typeface="Calisto MT" pitchFamily="18" charset="0"/>
                <a:cs typeface="Times New Roman" panose="02020603050405020304" pitchFamily="18" charset="0"/>
              </a:rPr>
              <a:t>, de </a:t>
            </a:r>
            <a:r>
              <a:rPr lang="fr-FR" sz="3200" dirty="0" err="1">
                <a:latin typeface="Calisto MT" pitchFamily="18" charset="0"/>
                <a:cs typeface="Times New Roman" panose="02020603050405020304" pitchFamily="18" charset="0"/>
              </a:rPr>
              <a:t>comun</a:t>
            </a:r>
            <a:r>
              <a:rPr lang="fr-FR" sz="3200" dirty="0">
                <a:latin typeface="Calisto MT" pitchFamily="18" charset="0"/>
                <a:cs typeface="Times New Roman" panose="02020603050405020304" pitchFamily="18" charset="0"/>
              </a:rPr>
              <a:t> </a:t>
            </a:r>
            <a:r>
              <a:rPr lang="fr-FR" sz="3200" dirty="0" err="1">
                <a:latin typeface="Calisto MT" pitchFamily="18" charset="0"/>
                <a:cs typeface="Times New Roman" panose="02020603050405020304" pitchFamily="18" charset="0"/>
              </a:rPr>
              <a:t>acord</a:t>
            </a:r>
            <a:r>
              <a:rPr lang="fr-FR" sz="3200" dirty="0">
                <a:latin typeface="Calisto MT" pitchFamily="18" charset="0"/>
                <a:cs typeface="Times New Roman" panose="02020603050405020304" pitchFamily="18" charset="0"/>
              </a:rPr>
              <a:t> </a:t>
            </a:r>
            <a:r>
              <a:rPr lang="fr-FR" sz="3200" dirty="0" err="1">
                <a:latin typeface="Calisto MT" pitchFamily="18" charset="0"/>
                <a:cs typeface="Times New Roman" panose="02020603050405020304" pitchFamily="18" charset="0"/>
              </a:rPr>
              <a:t>cu</a:t>
            </a:r>
            <a:r>
              <a:rPr lang="fr-FR" sz="3200" dirty="0">
                <a:latin typeface="Calisto MT" pitchFamily="18" charset="0"/>
                <a:cs typeface="Times New Roman" panose="02020603050405020304" pitchFamily="18" charset="0"/>
              </a:rPr>
              <a:t> </a:t>
            </a:r>
            <a:r>
              <a:rPr lang="fr-FR" sz="3200" dirty="0" err="1">
                <a:latin typeface="Calisto MT" pitchFamily="18" charset="0"/>
                <a:cs typeface="Times New Roman" panose="02020603050405020304" pitchFamily="18" charset="0"/>
              </a:rPr>
              <a:t>ceilal</a:t>
            </a:r>
            <a:r>
              <a:rPr lang="fr-FR" sz="3200" dirty="0">
                <a:latin typeface="Calisto MT" pitchFamily="18" charset="0"/>
                <a:cs typeface="Times New Roman" panose="02020603050405020304" pitchFamily="18" charset="0"/>
              </a:rPr>
              <a:t>ți </a:t>
            </a:r>
            <a:r>
              <a:rPr lang="fr-FR" sz="3200" dirty="0" err="1">
                <a:latin typeface="Calisto MT" pitchFamily="18" charset="0"/>
                <a:cs typeface="Times New Roman" panose="02020603050405020304" pitchFamily="18" charset="0"/>
              </a:rPr>
              <a:t>profesori</a:t>
            </a:r>
            <a:r>
              <a:rPr lang="fr-FR" sz="3200" dirty="0">
                <a:latin typeface="Calisto MT" pitchFamily="18" charset="0"/>
                <a:cs typeface="Times New Roman" panose="02020603050405020304" pitchFamily="18" charset="0"/>
              </a:rPr>
              <a:t> </a:t>
            </a:r>
            <a:r>
              <a:rPr lang="fr-FR" sz="3200" dirty="0" err="1">
                <a:latin typeface="Calisto MT" pitchFamily="18" charset="0"/>
                <a:cs typeface="Times New Roman" panose="02020603050405020304" pitchFamily="18" charset="0"/>
              </a:rPr>
              <a:t>implca</a:t>
            </a:r>
            <a:r>
              <a:rPr lang="fr-FR" sz="3200" dirty="0">
                <a:latin typeface="Calisto MT" pitchFamily="18" charset="0"/>
                <a:cs typeface="Times New Roman" panose="02020603050405020304" pitchFamily="18" charset="0"/>
              </a:rPr>
              <a:t>ți </a:t>
            </a:r>
            <a:r>
              <a:rPr lang="fr-FR" sz="3200" dirty="0" err="1">
                <a:latin typeface="Calisto MT" pitchFamily="18" charset="0"/>
                <a:cs typeface="Times New Roman" panose="02020603050405020304" pitchFamily="18" charset="0"/>
              </a:rPr>
              <a:t>în</a:t>
            </a:r>
            <a:r>
              <a:rPr lang="fr-FR" sz="3200" dirty="0">
                <a:latin typeface="Calisto MT" pitchFamily="18" charset="0"/>
                <a:cs typeface="Times New Roman" panose="02020603050405020304" pitchFamily="18" charset="0"/>
              </a:rPr>
              <a:t> </a:t>
            </a:r>
            <a:r>
              <a:rPr lang="fr-FR" sz="3200" dirty="0" err="1">
                <a:latin typeface="Calisto MT" pitchFamily="18" charset="0"/>
                <a:cs typeface="Times New Roman" panose="02020603050405020304" pitchFamily="18" charset="0"/>
              </a:rPr>
              <a:t>proces</a:t>
            </a:r>
            <a:r>
              <a:rPr lang="fr-FR" sz="3200" dirty="0">
                <a:latin typeface="Calisto MT" pitchFamily="18" charset="0"/>
                <a:cs typeface="Times New Roman" panose="02020603050405020304" pitchFamily="18" charset="0"/>
              </a:rPr>
              <a:t>, va </a:t>
            </a:r>
            <a:r>
              <a:rPr lang="fr-FR" sz="3200" dirty="0" err="1">
                <a:latin typeface="Calisto MT" pitchFamily="18" charset="0"/>
                <a:cs typeface="Times New Roman" panose="02020603050405020304" pitchFamily="18" charset="0"/>
              </a:rPr>
              <a:t>selecta</a:t>
            </a:r>
            <a:r>
              <a:rPr lang="fr-FR" sz="3200" dirty="0">
                <a:latin typeface="Calisto MT" pitchFamily="18" charset="0"/>
                <a:cs typeface="Times New Roman" panose="02020603050405020304" pitchFamily="18" charset="0"/>
              </a:rPr>
              <a:t> </a:t>
            </a:r>
            <a:r>
              <a:rPr lang="fr-FR" sz="3200" dirty="0" err="1">
                <a:latin typeface="Calisto MT" pitchFamily="18" charset="0"/>
                <a:cs typeface="Times New Roman" panose="02020603050405020304" pitchFamily="18" charset="0"/>
              </a:rPr>
              <a:t>proiectele</a:t>
            </a:r>
            <a:r>
              <a:rPr lang="fr-FR" sz="3200" dirty="0">
                <a:latin typeface="Calisto MT" pitchFamily="18" charset="0"/>
                <a:cs typeface="Times New Roman" panose="02020603050405020304" pitchFamily="18" charset="0"/>
              </a:rPr>
              <a:t> respective </a:t>
            </a:r>
            <a:r>
              <a:rPr lang="fr-FR" sz="3200" dirty="0" err="1">
                <a:latin typeface="Calisto MT" pitchFamily="18" charset="0"/>
                <a:cs typeface="Times New Roman" panose="02020603050405020304" pitchFamily="18" charset="0"/>
              </a:rPr>
              <a:t>din</a:t>
            </a:r>
            <a:r>
              <a:rPr lang="fr-FR" sz="3200" dirty="0">
                <a:latin typeface="Calisto MT" pitchFamily="18" charset="0"/>
                <a:cs typeface="Times New Roman" panose="02020603050405020304" pitchFamily="18" charset="0"/>
              </a:rPr>
              <a:t> lista </a:t>
            </a:r>
            <a:r>
              <a:rPr lang="fr-FR" sz="3200" dirty="0" err="1">
                <a:latin typeface="Calisto MT" pitchFamily="18" charset="0"/>
                <a:cs typeface="Times New Roman" panose="02020603050405020304" pitchFamily="18" charset="0"/>
              </a:rPr>
              <a:t>celor</a:t>
            </a:r>
            <a:r>
              <a:rPr lang="fr-FR" sz="3200" dirty="0">
                <a:latin typeface="Calisto MT" pitchFamily="18" charset="0"/>
                <a:cs typeface="Times New Roman" panose="02020603050405020304" pitchFamily="18" charset="0"/>
              </a:rPr>
              <a:t> </a:t>
            </a:r>
            <a:r>
              <a:rPr lang="fr-FR" sz="3200" dirty="0" err="1">
                <a:latin typeface="Calisto MT" pitchFamily="18" charset="0"/>
                <a:cs typeface="Times New Roman" panose="02020603050405020304" pitchFamily="18" charset="0"/>
              </a:rPr>
              <a:t>propuse</a:t>
            </a:r>
            <a:r>
              <a:rPr lang="fr-FR" sz="3200" dirty="0">
                <a:latin typeface="Calisto MT" pitchFamily="18" charset="0"/>
                <a:cs typeface="Times New Roman" panose="02020603050405020304" pitchFamily="18" charset="0"/>
              </a:rPr>
              <a:t> </a:t>
            </a:r>
            <a:r>
              <a:rPr lang="fr-FR" sz="3200" dirty="0" err="1">
                <a:latin typeface="Calisto MT" pitchFamily="18" charset="0"/>
                <a:cs typeface="Times New Roman" panose="02020603050405020304" pitchFamily="18" charset="0"/>
              </a:rPr>
              <a:t>în</a:t>
            </a:r>
            <a:r>
              <a:rPr lang="fr-FR" sz="3200" dirty="0">
                <a:latin typeface="Calisto MT" pitchFamily="18" charset="0"/>
                <a:cs typeface="Times New Roman" panose="02020603050405020304" pitchFamily="18" charset="0"/>
              </a:rPr>
              <a:t> Curriculum  </a:t>
            </a:r>
            <a:r>
              <a:rPr lang="fr-FR" sz="3200" dirty="0" err="1">
                <a:latin typeface="Calisto MT" pitchFamily="18" charset="0"/>
                <a:cs typeface="Times New Roman" panose="02020603050405020304" pitchFamily="18" charset="0"/>
              </a:rPr>
              <a:t>sau</a:t>
            </a:r>
            <a:r>
              <a:rPr lang="fr-FR" sz="3200" dirty="0">
                <a:latin typeface="Calisto MT" pitchFamily="18" charset="0"/>
                <a:cs typeface="Times New Roman" panose="02020603050405020304" pitchFamily="18" charset="0"/>
              </a:rPr>
              <a:t> va </a:t>
            </a:r>
            <a:r>
              <a:rPr lang="fr-FR" sz="3200" dirty="0" err="1">
                <a:latin typeface="Calisto MT" pitchFamily="18" charset="0"/>
                <a:cs typeface="Times New Roman" panose="02020603050405020304" pitchFamily="18" charset="0"/>
              </a:rPr>
              <a:t>propune</a:t>
            </a:r>
            <a:r>
              <a:rPr lang="fr-FR" sz="3200" dirty="0">
                <a:latin typeface="Calisto MT" pitchFamily="18" charset="0"/>
                <a:cs typeface="Times New Roman" panose="02020603050405020304" pitchFamily="18" charset="0"/>
              </a:rPr>
              <a:t> </a:t>
            </a:r>
            <a:r>
              <a:rPr lang="fr-FR" sz="3200" dirty="0" err="1">
                <a:latin typeface="Calisto MT" pitchFamily="18" charset="0"/>
                <a:cs typeface="Times New Roman" panose="02020603050405020304" pitchFamily="18" charset="0"/>
              </a:rPr>
              <a:t>alte</a:t>
            </a:r>
            <a:r>
              <a:rPr lang="fr-FR" sz="3200" dirty="0">
                <a:latin typeface="Calisto MT" pitchFamily="18" charset="0"/>
                <a:cs typeface="Times New Roman" panose="02020603050405020304" pitchFamily="18" charset="0"/>
              </a:rPr>
              <a:t> </a:t>
            </a:r>
            <a:r>
              <a:rPr lang="fr-FR" sz="3200" dirty="0" err="1">
                <a:latin typeface="Calisto MT" pitchFamily="18" charset="0"/>
                <a:cs typeface="Times New Roman" panose="02020603050405020304" pitchFamily="18" charset="0"/>
              </a:rPr>
              <a:t>proiecte</a:t>
            </a:r>
            <a:r>
              <a:rPr lang="fr-FR" sz="3200" dirty="0">
                <a:latin typeface="Calisto MT" pitchFamily="18" charset="0"/>
                <a:cs typeface="Times New Roman" panose="02020603050405020304" pitchFamily="18" charset="0"/>
              </a:rPr>
              <a:t> STEM/STEAM de </a:t>
            </a:r>
            <a:r>
              <a:rPr lang="fr-FR" sz="3200" dirty="0" err="1">
                <a:latin typeface="Calisto MT" pitchFamily="18" charset="0"/>
                <a:cs typeface="Times New Roman" panose="02020603050405020304" pitchFamily="18" charset="0"/>
              </a:rPr>
              <a:t>alternativă</a:t>
            </a:r>
            <a:r>
              <a:rPr lang="ro-RO" sz="3200" dirty="0">
                <a:latin typeface="Calisto MT" pitchFamily="18" charset="0"/>
                <a:cs typeface="Times New Roman" panose="02020603050405020304" pitchFamily="18" charset="0"/>
              </a:rPr>
              <a:t>;</a:t>
            </a:r>
          </a:p>
          <a:p>
            <a:pPr marL="285750" lvl="1">
              <a:buClr>
                <a:srgbClr val="C00000"/>
              </a:buClr>
              <a:buFont typeface="Wingdings" pitchFamily="2" charset="2"/>
              <a:buChar char="Ø"/>
            </a:pPr>
            <a:r>
              <a:rPr lang="ro-RO" sz="3200" dirty="0">
                <a:latin typeface="Calisto MT" pitchFamily="18" charset="0"/>
                <a:cs typeface="Times New Roman" panose="02020603050405020304" pitchFamily="18" charset="0"/>
              </a:rPr>
              <a:t>      Elevul poate fi notat atât la matematică, cât și la celelelte obiecte, implicate în proiect.</a:t>
            </a:r>
          </a:p>
          <a:p>
            <a:endParaRPr lang="ru-RU" dirty="0"/>
          </a:p>
        </p:txBody>
      </p:sp>
    </p:spTree>
    <p:extLst>
      <p:ext uri="{BB962C8B-B14F-4D97-AF65-F5344CB8AC3E}">
        <p14:creationId xmlns:p14="http://schemas.microsoft.com/office/powerpoint/2010/main" val="11264706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3B9370CE-20C6-4E88-AFFF-83EB27646365}"/>
              </a:ext>
            </a:extLst>
          </p:cNvPr>
          <p:cNvPicPr>
            <a:picLocks noChangeAspect="1"/>
          </p:cNvPicPr>
          <p:nvPr/>
        </p:nvPicPr>
        <p:blipFill>
          <a:blip r:embed="rId2"/>
          <a:stretch>
            <a:fillRect/>
          </a:stretch>
        </p:blipFill>
        <p:spPr>
          <a:xfrm>
            <a:off x="401216" y="298581"/>
            <a:ext cx="11374017" cy="5906276"/>
          </a:xfrm>
          <a:prstGeom prst="rect">
            <a:avLst/>
          </a:prstGeom>
        </p:spPr>
      </p:pic>
    </p:spTree>
    <p:extLst>
      <p:ext uri="{BB962C8B-B14F-4D97-AF65-F5344CB8AC3E}">
        <p14:creationId xmlns:p14="http://schemas.microsoft.com/office/powerpoint/2010/main" val="6198809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B7F659BC-3A6B-40B5-B95B-74D5ACC98005}"/>
              </a:ext>
            </a:extLst>
          </p:cNvPr>
          <p:cNvPicPr>
            <a:picLocks noChangeAspect="1"/>
          </p:cNvPicPr>
          <p:nvPr/>
        </p:nvPicPr>
        <p:blipFill>
          <a:blip r:embed="rId2"/>
          <a:stretch>
            <a:fillRect/>
          </a:stretch>
        </p:blipFill>
        <p:spPr>
          <a:xfrm>
            <a:off x="438540" y="344479"/>
            <a:ext cx="11290040" cy="5699717"/>
          </a:xfrm>
          <a:prstGeom prst="rect">
            <a:avLst/>
          </a:prstGeom>
        </p:spPr>
      </p:pic>
    </p:spTree>
    <p:extLst>
      <p:ext uri="{BB962C8B-B14F-4D97-AF65-F5344CB8AC3E}">
        <p14:creationId xmlns:p14="http://schemas.microsoft.com/office/powerpoint/2010/main" val="2283474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4" name="Содержимое 3" descr="Безымянныйf.png"/>
          <p:cNvPicPr>
            <a:picLocks noChangeAspect="1"/>
          </p:cNvPicPr>
          <p:nvPr/>
        </p:nvPicPr>
        <p:blipFill>
          <a:blip r:embed="rId2" cstate="print"/>
          <a:stretch>
            <a:fillRect/>
          </a:stretch>
        </p:blipFill>
        <p:spPr>
          <a:xfrm>
            <a:off x="1" y="329785"/>
            <a:ext cx="12192000" cy="6205926"/>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153176302_1144235089370396_2492510594844086610_n.jpg"/>
          <p:cNvPicPr>
            <a:picLocks noGrp="1" noChangeAspect="1"/>
          </p:cNvPicPr>
          <p:nvPr>
            <p:ph idx="1"/>
          </p:nvPr>
        </p:nvPicPr>
        <p:blipFill>
          <a:blip r:embed="rId2" cstate="print"/>
          <a:stretch>
            <a:fillRect/>
          </a:stretch>
        </p:blipFill>
        <p:spPr>
          <a:xfrm>
            <a:off x="1626808" y="314793"/>
            <a:ext cx="8881297" cy="5621312"/>
          </a:xfr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54636" y="475937"/>
            <a:ext cx="7779895" cy="3121702"/>
          </a:xfrm>
        </p:spPr>
        <p:txBody>
          <a:bodyPr>
            <a:normAutofit/>
          </a:bodyPr>
          <a:lstStyle/>
          <a:p>
            <a:pPr algn="ctr"/>
            <a:r>
              <a:rPr lang="ro-RO" sz="4800" b="1" dirty="0">
                <a:solidFill>
                  <a:srgbClr val="C00000"/>
                </a:solidFill>
                <a:latin typeface="Calisto MT" pitchFamily="18" charset="0"/>
                <a:cs typeface="Times New Roman" panose="02020603050405020304" pitchFamily="18" charset="0"/>
              </a:rPr>
              <a:t>Mulțumesc </a:t>
            </a:r>
            <a:br>
              <a:rPr lang="ro-RO" sz="4800" b="1" dirty="0">
                <a:solidFill>
                  <a:srgbClr val="C00000"/>
                </a:solidFill>
                <a:latin typeface="Calisto MT" pitchFamily="18" charset="0"/>
                <a:cs typeface="Times New Roman" panose="02020603050405020304" pitchFamily="18" charset="0"/>
              </a:rPr>
            </a:br>
            <a:r>
              <a:rPr lang="ro-RO" sz="4800" b="1" dirty="0">
                <a:solidFill>
                  <a:srgbClr val="C00000"/>
                </a:solidFill>
                <a:latin typeface="Calisto MT" pitchFamily="18" charset="0"/>
                <a:cs typeface="Times New Roman" panose="02020603050405020304" pitchFamily="18" charset="0"/>
              </a:rPr>
              <a:t>pentru </a:t>
            </a:r>
            <a:r>
              <a:rPr lang="ro-RO" sz="4800" dirty="0">
                <a:solidFill>
                  <a:srgbClr val="C00000"/>
                </a:solidFill>
                <a:latin typeface="Calisto MT" pitchFamily="18" charset="0"/>
                <a:cs typeface="Times New Roman" panose="02020603050405020304" pitchFamily="18" charset="0"/>
              </a:rPr>
              <a:t>atenție</a:t>
            </a:r>
            <a:r>
              <a:rPr lang="ro-RO" sz="4800" b="1" dirty="0">
                <a:solidFill>
                  <a:srgbClr val="C00000"/>
                </a:solidFill>
                <a:latin typeface="Calisto MT" pitchFamily="18" charset="0"/>
                <a:cs typeface="Times New Roman" panose="02020603050405020304" pitchFamily="18" charset="0"/>
              </a:rPr>
              <a:t>!</a:t>
            </a:r>
            <a:endParaRPr lang="ru-RU" sz="4800" b="1" dirty="0">
              <a:solidFill>
                <a:srgbClr val="C00000"/>
              </a:solidFill>
              <a:latin typeface="Corbel" pitchFamily="34" charset="0"/>
            </a:endParaRP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79972" y="2953063"/>
            <a:ext cx="4677884" cy="3576783"/>
          </a:xfrm>
          <a:prstGeom prst="rect">
            <a:avLst/>
          </a:prstGeom>
        </p:spPr>
      </p:pic>
    </p:spTree>
    <p:extLst>
      <p:ext uri="{BB962C8B-B14F-4D97-AF65-F5344CB8AC3E}">
        <p14:creationId xmlns:p14="http://schemas.microsoft.com/office/powerpoint/2010/main" val="5577472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4" name="Содержимое 3" descr="4.png"/>
          <p:cNvPicPr>
            <a:picLocks noChangeAspect="1"/>
          </p:cNvPicPr>
          <p:nvPr/>
        </p:nvPicPr>
        <p:blipFill>
          <a:blip r:embed="rId2" cstate="print"/>
          <a:stretch>
            <a:fillRect/>
          </a:stretch>
        </p:blipFill>
        <p:spPr>
          <a:xfrm>
            <a:off x="0" y="314793"/>
            <a:ext cx="12217629" cy="6235909"/>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4675" y="329785"/>
            <a:ext cx="11107712" cy="1049310"/>
          </a:xfrm>
        </p:spPr>
        <p:txBody>
          <a:bodyPr>
            <a:normAutofit/>
          </a:bodyPr>
          <a:lstStyle/>
          <a:p>
            <a:pPr algn="ctr"/>
            <a:r>
              <a:rPr lang="ro-RO" sz="4400" b="1" dirty="0">
                <a:solidFill>
                  <a:srgbClr val="C00000"/>
                </a:solidFill>
                <a:latin typeface="Calisto MT" pitchFamily="18" charset="0"/>
              </a:rPr>
              <a:t>Obiectivele educației STEM/STEAM</a:t>
            </a:r>
            <a:endParaRPr lang="ru-RU" sz="4400" b="1" dirty="0">
              <a:solidFill>
                <a:srgbClr val="C00000"/>
              </a:solidFill>
            </a:endParaRPr>
          </a:p>
        </p:txBody>
      </p:sp>
      <p:sp>
        <p:nvSpPr>
          <p:cNvPr id="3" name="Объект 2"/>
          <p:cNvSpPr>
            <a:spLocks noGrp="1"/>
          </p:cNvSpPr>
          <p:nvPr>
            <p:ph idx="1"/>
          </p:nvPr>
        </p:nvSpPr>
        <p:spPr>
          <a:xfrm>
            <a:off x="539646" y="1319135"/>
            <a:ext cx="11092721" cy="4472066"/>
          </a:xfrm>
        </p:spPr>
        <p:txBody>
          <a:bodyPr/>
          <a:lstStyle/>
          <a:p>
            <a:pPr fontAlgn="base">
              <a:lnSpc>
                <a:spcPct val="150000"/>
              </a:lnSpc>
              <a:buClr>
                <a:srgbClr val="C00000"/>
              </a:buClr>
              <a:buFont typeface="Wingdings" panose="05000000000000000000" pitchFamily="2" charset="2"/>
              <a:buChar char="Ø"/>
            </a:pPr>
            <a:r>
              <a:rPr lang="fr-FR" sz="2600" dirty="0">
                <a:latin typeface="Calisto MT" pitchFamily="18" charset="0"/>
              </a:rPr>
              <a:t>s</a:t>
            </a:r>
            <a:r>
              <a:rPr lang="ro-RO" sz="2600" dirty="0">
                <a:latin typeface="Calisto MT" pitchFamily="18" charset="0"/>
              </a:rPr>
              <a:t>ă</a:t>
            </a:r>
            <a:r>
              <a:rPr lang="fr-FR" sz="2600" dirty="0">
                <a:latin typeface="Calisto MT" pitchFamily="18" charset="0"/>
              </a:rPr>
              <a:t> </a:t>
            </a:r>
            <a:r>
              <a:rPr lang="fr-FR" sz="2600" dirty="0" err="1">
                <a:latin typeface="Calisto MT" pitchFamily="18" charset="0"/>
              </a:rPr>
              <a:t>dezvol</a:t>
            </a:r>
            <a:r>
              <a:rPr lang="ro-RO" sz="2600" dirty="0">
                <a:latin typeface="Calisto MT" pitchFamily="18" charset="0"/>
              </a:rPr>
              <a:t>te</a:t>
            </a:r>
            <a:r>
              <a:rPr lang="fr-FR" sz="2600" dirty="0">
                <a:latin typeface="Calisto MT" pitchFamily="18" charset="0"/>
              </a:rPr>
              <a:t> </a:t>
            </a:r>
            <a:r>
              <a:rPr lang="fr-FR" sz="2600" dirty="0" err="1">
                <a:latin typeface="Calisto MT" pitchFamily="18" charset="0"/>
              </a:rPr>
              <a:t>gândirea</a:t>
            </a:r>
            <a:r>
              <a:rPr lang="fr-FR" sz="2600" dirty="0">
                <a:latin typeface="Calisto MT" pitchFamily="18" charset="0"/>
              </a:rPr>
              <a:t> </a:t>
            </a:r>
            <a:r>
              <a:rPr lang="fr-FR" sz="2600" dirty="0" err="1">
                <a:latin typeface="Calisto MT" pitchFamily="18" charset="0"/>
              </a:rPr>
              <a:t>critică</a:t>
            </a:r>
            <a:r>
              <a:rPr lang="fr-FR" sz="2600" dirty="0">
                <a:latin typeface="Calisto MT" pitchFamily="18" charset="0"/>
              </a:rPr>
              <a:t> și </a:t>
            </a:r>
            <a:r>
              <a:rPr lang="fr-FR" sz="2600" dirty="0" err="1">
                <a:latin typeface="Calisto MT" pitchFamily="18" charset="0"/>
              </a:rPr>
              <a:t>autocritică</a:t>
            </a:r>
            <a:r>
              <a:rPr lang="fr-FR" sz="2600" dirty="0">
                <a:latin typeface="Calisto MT" pitchFamily="18" charset="0"/>
              </a:rPr>
              <a:t> a </a:t>
            </a:r>
            <a:r>
              <a:rPr lang="fr-FR" sz="2600" dirty="0" err="1">
                <a:latin typeface="Calisto MT" pitchFamily="18" charset="0"/>
              </a:rPr>
              <a:t>elevului</a:t>
            </a:r>
            <a:r>
              <a:rPr lang="fr-FR" sz="2600" dirty="0">
                <a:latin typeface="Calisto MT" pitchFamily="18" charset="0"/>
              </a:rPr>
              <a:t>; </a:t>
            </a:r>
            <a:endParaRPr lang="ro-RO" sz="2600" dirty="0">
              <a:latin typeface="Calisto MT" pitchFamily="18" charset="0"/>
            </a:endParaRPr>
          </a:p>
          <a:p>
            <a:pPr fontAlgn="base">
              <a:lnSpc>
                <a:spcPct val="150000"/>
              </a:lnSpc>
              <a:buClr>
                <a:srgbClr val="C00000"/>
              </a:buClr>
              <a:buFont typeface="Wingdings" panose="05000000000000000000" pitchFamily="2" charset="2"/>
              <a:buChar char="Ø"/>
            </a:pPr>
            <a:r>
              <a:rPr lang="vi-VN" sz="2600" dirty="0">
                <a:latin typeface="Calisto MT" pitchFamily="18" charset="0"/>
              </a:rPr>
              <a:t>să încurajeze inovația;</a:t>
            </a:r>
            <a:endParaRPr lang="ro-RO" sz="2600" dirty="0">
              <a:latin typeface="Calisto MT" pitchFamily="18" charset="0"/>
            </a:endParaRPr>
          </a:p>
          <a:p>
            <a:pPr fontAlgn="base">
              <a:lnSpc>
                <a:spcPct val="150000"/>
              </a:lnSpc>
              <a:buClr>
                <a:srgbClr val="C00000"/>
              </a:buClr>
              <a:buFont typeface="Wingdings" panose="05000000000000000000" pitchFamily="2" charset="2"/>
              <a:buChar char="Ø"/>
            </a:pPr>
            <a:r>
              <a:rPr lang="vi-VN" sz="2600" dirty="0">
                <a:latin typeface="Calisto MT" pitchFamily="18" charset="0"/>
              </a:rPr>
              <a:t>să dezvolte capacitatea de a colabora și comunica eficient cu ceilalți atunci când abordează o problemă și când formulează soluții;</a:t>
            </a:r>
            <a:endParaRPr lang="ro-RO" sz="2600" dirty="0">
              <a:latin typeface="Calisto MT" pitchFamily="18" charset="0"/>
            </a:endParaRPr>
          </a:p>
          <a:p>
            <a:pPr lvl="0" fontAlgn="base">
              <a:lnSpc>
                <a:spcPct val="150000"/>
              </a:lnSpc>
              <a:buClr>
                <a:srgbClr val="C00000"/>
              </a:buClr>
              <a:buFont typeface="Wingdings" panose="05000000000000000000" pitchFamily="2" charset="2"/>
              <a:buChar char="Ø"/>
            </a:pPr>
            <a:r>
              <a:rPr lang="en-US" sz="2600" dirty="0">
                <a:latin typeface="Calisto MT" pitchFamily="18" charset="0"/>
              </a:rPr>
              <a:t>s</a:t>
            </a:r>
            <a:r>
              <a:rPr lang="ro-RO" sz="2600" dirty="0">
                <a:latin typeface="Calisto MT" pitchFamily="18" charset="0"/>
              </a:rPr>
              <a:t>ă</a:t>
            </a:r>
            <a:r>
              <a:rPr lang="en-US" sz="2600" dirty="0">
                <a:latin typeface="Calisto MT" pitchFamily="18" charset="0"/>
              </a:rPr>
              <a:t> </a:t>
            </a:r>
            <a:r>
              <a:rPr lang="en-US" sz="2600" dirty="0" err="1">
                <a:latin typeface="Calisto MT" pitchFamily="18" charset="0"/>
              </a:rPr>
              <a:t>produc</a:t>
            </a:r>
            <a:r>
              <a:rPr lang="ro-RO" sz="2600" dirty="0">
                <a:latin typeface="Calisto MT" pitchFamily="18" charset="0"/>
              </a:rPr>
              <a:t>ă</a:t>
            </a:r>
            <a:r>
              <a:rPr lang="en-US" sz="2600" dirty="0">
                <a:latin typeface="Calisto MT" pitchFamily="18" charset="0"/>
              </a:rPr>
              <a:t> </a:t>
            </a:r>
            <a:r>
              <a:rPr lang="en-US" sz="2600" dirty="0" err="1">
                <a:latin typeface="Calisto MT" pitchFamily="18" charset="0"/>
              </a:rPr>
              <a:t>înțelegerea</a:t>
            </a:r>
            <a:r>
              <a:rPr lang="en-US" sz="2600" dirty="0">
                <a:latin typeface="Calisto MT" pitchFamily="18" charset="0"/>
              </a:rPr>
              <a:t> </a:t>
            </a:r>
            <a:r>
              <a:rPr lang="en-US" sz="2600" dirty="0" err="1">
                <a:latin typeface="Calisto MT" pitchFamily="18" charset="0"/>
              </a:rPr>
              <a:t>prin</a:t>
            </a:r>
            <a:r>
              <a:rPr lang="en-US" sz="2600" dirty="0">
                <a:latin typeface="Calisto MT" pitchFamily="18" charset="0"/>
              </a:rPr>
              <a:t> </a:t>
            </a:r>
            <a:r>
              <a:rPr lang="en-US" sz="2600" dirty="0" err="1">
                <a:latin typeface="Calisto MT" pitchFamily="18" charset="0"/>
              </a:rPr>
              <a:t>experimentare</a:t>
            </a:r>
            <a:r>
              <a:rPr lang="en-US" sz="2600" dirty="0">
                <a:latin typeface="Calisto MT" pitchFamily="18" charset="0"/>
              </a:rPr>
              <a:t>;</a:t>
            </a:r>
            <a:endParaRPr lang="ro-RO" sz="2600" dirty="0">
              <a:latin typeface="Calisto MT" pitchFamily="18" charset="0"/>
            </a:endParaRPr>
          </a:p>
          <a:p>
            <a:pPr lvl="0" fontAlgn="base">
              <a:lnSpc>
                <a:spcPct val="150000"/>
              </a:lnSpc>
              <a:buClr>
                <a:srgbClr val="C00000"/>
              </a:buClr>
              <a:buFont typeface="Wingdings" panose="05000000000000000000" pitchFamily="2" charset="2"/>
              <a:buChar char="Ø"/>
            </a:pPr>
            <a:r>
              <a:rPr lang="ro-RO" sz="2600" dirty="0">
                <a:latin typeface="Calisto MT" pitchFamily="18" charset="0"/>
              </a:rPr>
              <a:t>să </a:t>
            </a:r>
            <a:r>
              <a:rPr lang="fr-FR" sz="2600" dirty="0">
                <a:latin typeface="Calisto MT" pitchFamily="18" charset="0"/>
              </a:rPr>
              <a:t>spore</a:t>
            </a:r>
            <a:r>
              <a:rPr lang="ro-RO" sz="2600" dirty="0">
                <a:latin typeface="Calisto MT" pitchFamily="18" charset="0"/>
              </a:rPr>
              <a:t>ască</a:t>
            </a:r>
            <a:r>
              <a:rPr lang="fr-FR" sz="2600" dirty="0">
                <a:latin typeface="Calisto MT" pitchFamily="18" charset="0"/>
              </a:rPr>
              <a:t> la </a:t>
            </a:r>
            <a:r>
              <a:rPr lang="fr-FR" sz="2600" dirty="0" err="1">
                <a:latin typeface="Calisto MT" pitchFamily="18" charset="0"/>
              </a:rPr>
              <a:t>elevi</a:t>
            </a:r>
            <a:r>
              <a:rPr lang="fr-FR" sz="2600" dirty="0">
                <a:latin typeface="Calisto MT" pitchFamily="18" charset="0"/>
              </a:rPr>
              <a:t> </a:t>
            </a:r>
            <a:r>
              <a:rPr lang="fr-FR" sz="2600" dirty="0" err="1">
                <a:latin typeface="Calisto MT" pitchFamily="18" charset="0"/>
              </a:rPr>
              <a:t>motivația</a:t>
            </a:r>
            <a:r>
              <a:rPr lang="fr-FR" sz="2600" dirty="0">
                <a:latin typeface="Calisto MT" pitchFamily="18" charset="0"/>
              </a:rPr>
              <a:t> </a:t>
            </a:r>
            <a:r>
              <a:rPr lang="fr-FR" sz="2600" dirty="0" err="1">
                <a:latin typeface="Calisto MT" pitchFamily="18" charset="0"/>
              </a:rPr>
              <a:t>pentru</a:t>
            </a:r>
            <a:r>
              <a:rPr lang="fr-FR" sz="2600" dirty="0">
                <a:latin typeface="Calisto MT" pitchFamily="18" charset="0"/>
              </a:rPr>
              <a:t> </a:t>
            </a:r>
            <a:r>
              <a:rPr lang="fr-FR" sz="2600" dirty="0" err="1">
                <a:latin typeface="Calisto MT" pitchFamily="18" charset="0"/>
              </a:rPr>
              <a:t>învățare</a:t>
            </a:r>
            <a:r>
              <a:rPr lang="fr-FR" sz="2600" dirty="0">
                <a:latin typeface="Calisto MT" pitchFamily="18" charset="0"/>
              </a:rPr>
              <a:t>.</a:t>
            </a:r>
            <a:endParaRPr lang="ro-RO" sz="2600" dirty="0">
              <a:latin typeface="Calisto MT" pitchFamily="18" charset="0"/>
            </a:endParaRPr>
          </a:p>
          <a:p>
            <a:endParaRPr lang="ru-RU" dirty="0"/>
          </a:p>
        </p:txBody>
      </p:sp>
    </p:spTree>
    <p:extLst>
      <p:ext uri="{BB962C8B-B14F-4D97-AF65-F5344CB8AC3E}">
        <p14:creationId xmlns:p14="http://schemas.microsoft.com/office/powerpoint/2010/main" val="38241718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9666" y="422031"/>
            <a:ext cx="11167671" cy="1055077"/>
          </a:xfrm>
        </p:spPr>
        <p:txBody>
          <a:bodyPr>
            <a:noAutofit/>
          </a:bodyPr>
          <a:lstStyle/>
          <a:p>
            <a:pPr algn="ctr"/>
            <a:r>
              <a:rPr lang="ro-RO" sz="4000" b="1" dirty="0">
                <a:solidFill>
                  <a:srgbClr val="C00000"/>
                </a:solidFill>
                <a:latin typeface="Calisto MT" pitchFamily="18" charset="0"/>
              </a:rPr>
              <a:t>Activități în contextul educației STEM/STEAM</a:t>
            </a:r>
            <a:endParaRPr lang="ru-RU" sz="4000" b="1" dirty="0">
              <a:solidFill>
                <a:srgbClr val="C00000"/>
              </a:solidFill>
            </a:endParaRPr>
          </a:p>
        </p:txBody>
      </p:sp>
      <p:sp>
        <p:nvSpPr>
          <p:cNvPr id="3" name="Объект 2"/>
          <p:cNvSpPr>
            <a:spLocks noGrp="1"/>
          </p:cNvSpPr>
          <p:nvPr>
            <p:ph idx="1"/>
          </p:nvPr>
        </p:nvSpPr>
        <p:spPr>
          <a:xfrm>
            <a:off x="464696" y="1499017"/>
            <a:ext cx="11038328" cy="4292184"/>
          </a:xfrm>
        </p:spPr>
        <p:txBody>
          <a:bodyPr>
            <a:normAutofit lnSpcReduction="10000"/>
          </a:bodyPr>
          <a:lstStyle/>
          <a:p>
            <a:pPr lvl="0" fontAlgn="base">
              <a:buClr>
                <a:srgbClr val="C00000"/>
              </a:buClr>
              <a:buFont typeface="Wingdings" pitchFamily="2" charset="2"/>
              <a:buChar char="v"/>
            </a:pPr>
            <a:r>
              <a:rPr lang="ro-RO" dirty="0">
                <a:latin typeface="Calisto MT" pitchFamily="18" charset="0"/>
              </a:rPr>
              <a:t>Aplicații practice;</a:t>
            </a:r>
          </a:p>
          <a:p>
            <a:pPr lvl="0" fontAlgn="base">
              <a:buClr>
                <a:srgbClr val="C00000"/>
              </a:buClr>
              <a:buFont typeface="Wingdings" pitchFamily="2" charset="2"/>
              <a:buChar char="v"/>
            </a:pPr>
            <a:r>
              <a:rPr lang="ro-RO" dirty="0">
                <a:latin typeface="Calisto MT" pitchFamily="18" charset="0"/>
              </a:rPr>
              <a:t>Experimente;</a:t>
            </a:r>
          </a:p>
          <a:p>
            <a:pPr lvl="0" fontAlgn="base">
              <a:buClr>
                <a:srgbClr val="C00000"/>
              </a:buClr>
              <a:buFont typeface="Wingdings" pitchFamily="2" charset="2"/>
              <a:buChar char="v"/>
            </a:pPr>
            <a:r>
              <a:rPr lang="fr-FR" dirty="0" err="1">
                <a:latin typeface="Calisto MT" pitchFamily="18" charset="0"/>
              </a:rPr>
              <a:t>Proiecte</a:t>
            </a:r>
            <a:r>
              <a:rPr lang="fr-FR" dirty="0">
                <a:latin typeface="Calisto MT" pitchFamily="18" charset="0"/>
              </a:rPr>
              <a:t> eduac</a:t>
            </a:r>
            <a:r>
              <a:rPr lang="ro-RO" dirty="0">
                <a:latin typeface="Calisto MT" pitchFamily="18" charset="0"/>
              </a:rPr>
              <a:t>a</a:t>
            </a:r>
            <a:r>
              <a:rPr lang="fr-FR" dirty="0">
                <a:latin typeface="Calisto MT" pitchFamily="18" charset="0"/>
              </a:rPr>
              <a:t>ț</a:t>
            </a:r>
            <a:r>
              <a:rPr lang="fr-FR" dirty="0" err="1">
                <a:latin typeface="Calisto MT" pitchFamily="18" charset="0"/>
              </a:rPr>
              <a:t>ionale</a:t>
            </a:r>
            <a:r>
              <a:rPr lang="fr-FR" dirty="0">
                <a:latin typeface="Calisto MT" pitchFamily="18" charset="0"/>
              </a:rPr>
              <a:t> </a:t>
            </a:r>
            <a:r>
              <a:rPr lang="fr-FR" dirty="0" err="1">
                <a:latin typeface="Calisto MT" pitchFamily="18" charset="0"/>
              </a:rPr>
              <a:t>interdisciplinare</a:t>
            </a:r>
            <a:r>
              <a:rPr lang="fr-FR" dirty="0">
                <a:latin typeface="Calisto MT" pitchFamily="18" charset="0"/>
              </a:rPr>
              <a:t>:</a:t>
            </a:r>
            <a:r>
              <a:rPr lang="ro-RO" dirty="0">
                <a:latin typeface="Calisto MT" pitchFamily="18" charset="0"/>
              </a:rPr>
              <a:t> </a:t>
            </a:r>
            <a:r>
              <a:rPr lang="fr-FR" dirty="0" err="1">
                <a:latin typeface="Calisto MT" pitchFamily="18" charset="0"/>
              </a:rPr>
              <a:t>bioligie</a:t>
            </a:r>
            <a:r>
              <a:rPr lang="fr-FR" dirty="0">
                <a:latin typeface="Calisto MT" pitchFamily="18" charset="0"/>
              </a:rPr>
              <a:t>, chimie, geografie, fizică, matematică, informatică, tehnologie, arhitectură, meteorologie  etc.;</a:t>
            </a:r>
            <a:endParaRPr lang="ro-RO" dirty="0">
              <a:latin typeface="Calisto MT" pitchFamily="18" charset="0"/>
            </a:endParaRPr>
          </a:p>
          <a:p>
            <a:pPr lvl="0" fontAlgn="base">
              <a:buClr>
                <a:srgbClr val="C00000"/>
              </a:buClr>
              <a:buFont typeface="Wingdings" pitchFamily="2" charset="2"/>
              <a:buChar char="v"/>
            </a:pPr>
            <a:r>
              <a:rPr lang="en-US" dirty="0" err="1">
                <a:latin typeface="Calisto MT" pitchFamily="18" charset="0"/>
              </a:rPr>
              <a:t>Activități</a:t>
            </a:r>
            <a:r>
              <a:rPr lang="en-US" dirty="0">
                <a:latin typeface="Calisto MT" pitchFamily="18" charset="0"/>
              </a:rPr>
              <a:t> creative legate de </a:t>
            </a:r>
            <a:r>
              <a:rPr lang="en-US" dirty="0" err="1">
                <a:latin typeface="Calisto MT" pitchFamily="18" charset="0"/>
              </a:rPr>
              <a:t>meșteșuguri</a:t>
            </a:r>
            <a:r>
              <a:rPr lang="en-US" dirty="0">
                <a:latin typeface="Calisto MT" pitchFamily="18" charset="0"/>
              </a:rPr>
              <a:t> </a:t>
            </a:r>
            <a:r>
              <a:rPr lang="en-US" dirty="0" err="1">
                <a:latin typeface="Calisto MT" pitchFamily="18" charset="0"/>
              </a:rPr>
              <a:t>și</a:t>
            </a:r>
            <a:r>
              <a:rPr lang="en-US" dirty="0">
                <a:latin typeface="Calisto MT" pitchFamily="18" charset="0"/>
              </a:rPr>
              <a:t> arte;</a:t>
            </a:r>
            <a:endParaRPr lang="ro-RO" dirty="0">
              <a:latin typeface="Calisto MT" pitchFamily="18" charset="0"/>
            </a:endParaRPr>
          </a:p>
          <a:p>
            <a:pPr lvl="0" fontAlgn="base">
              <a:buClr>
                <a:srgbClr val="C00000"/>
              </a:buClr>
              <a:buFont typeface="Wingdings" pitchFamily="2" charset="2"/>
              <a:buChar char="v"/>
            </a:pPr>
            <a:r>
              <a:rPr lang="en-US" dirty="0" err="1">
                <a:latin typeface="Calisto MT" pitchFamily="18" charset="0"/>
              </a:rPr>
              <a:t>Proiecte</a:t>
            </a:r>
            <a:r>
              <a:rPr lang="en-US" dirty="0">
                <a:latin typeface="Calisto MT" pitchFamily="18" charset="0"/>
              </a:rPr>
              <a:t> </a:t>
            </a:r>
            <a:r>
              <a:rPr lang="en-US" dirty="0" err="1">
                <a:latin typeface="Calisto MT" pitchFamily="18" charset="0"/>
              </a:rPr>
              <a:t>educaționale</a:t>
            </a:r>
            <a:r>
              <a:rPr lang="en-US" dirty="0">
                <a:latin typeface="Calisto MT" pitchFamily="18" charset="0"/>
              </a:rPr>
              <a:t> de </a:t>
            </a:r>
            <a:r>
              <a:rPr lang="en-US" dirty="0" err="1">
                <a:latin typeface="Calisto MT" pitchFamily="18" charset="0"/>
              </a:rPr>
              <a:t>cercetare</a:t>
            </a:r>
            <a:r>
              <a:rPr lang="en-US" dirty="0">
                <a:latin typeface="Calisto MT" pitchFamily="18" charset="0"/>
              </a:rPr>
              <a:t> ale </a:t>
            </a:r>
            <a:r>
              <a:rPr lang="en-US" dirty="0" err="1">
                <a:latin typeface="Calisto MT" pitchFamily="18" charset="0"/>
              </a:rPr>
              <a:t>elevilor</a:t>
            </a:r>
            <a:r>
              <a:rPr lang="en-US" dirty="0">
                <a:latin typeface="Calisto MT" pitchFamily="18" charset="0"/>
              </a:rPr>
              <a:t> </a:t>
            </a:r>
            <a:r>
              <a:rPr lang="en-US" dirty="0" err="1">
                <a:latin typeface="Calisto MT" pitchFamily="18" charset="0"/>
              </a:rPr>
              <a:t>în</a:t>
            </a:r>
            <a:r>
              <a:rPr lang="en-US" dirty="0">
                <a:latin typeface="Calisto MT" pitchFamily="18" charset="0"/>
              </a:rPr>
              <a:t> </a:t>
            </a:r>
            <a:r>
              <a:rPr lang="en-US" dirty="0" err="1">
                <a:latin typeface="Calisto MT" pitchFamily="18" charset="0"/>
              </a:rPr>
              <a:t>domeniile</a:t>
            </a:r>
            <a:r>
              <a:rPr lang="en-US" dirty="0">
                <a:latin typeface="Calisto MT" pitchFamily="18" charset="0"/>
              </a:rPr>
              <a:t> STEM;</a:t>
            </a:r>
            <a:endParaRPr lang="ro-RO" dirty="0">
              <a:latin typeface="Calisto MT" pitchFamily="18" charset="0"/>
            </a:endParaRPr>
          </a:p>
          <a:p>
            <a:pPr lvl="0" fontAlgn="base">
              <a:buClr>
                <a:srgbClr val="C00000"/>
              </a:buClr>
              <a:buFont typeface="Wingdings" pitchFamily="2" charset="2"/>
              <a:buChar char="v"/>
            </a:pPr>
            <a:r>
              <a:rPr lang="fr-FR" dirty="0" err="1">
                <a:latin typeface="Calisto MT" pitchFamily="18" charset="0"/>
              </a:rPr>
              <a:t>Vizite</a:t>
            </a:r>
            <a:r>
              <a:rPr lang="fr-FR" dirty="0">
                <a:latin typeface="Calisto MT" pitchFamily="18" charset="0"/>
              </a:rPr>
              <a:t> ale </a:t>
            </a:r>
            <a:r>
              <a:rPr lang="fr-FR" dirty="0" err="1">
                <a:latin typeface="Calisto MT" pitchFamily="18" charset="0"/>
              </a:rPr>
              <a:t>elevilor</a:t>
            </a:r>
            <a:r>
              <a:rPr lang="fr-FR" dirty="0">
                <a:latin typeface="Calisto MT" pitchFamily="18" charset="0"/>
              </a:rPr>
              <a:t> </a:t>
            </a:r>
            <a:r>
              <a:rPr lang="fr-FR" dirty="0" err="1">
                <a:latin typeface="Calisto MT" pitchFamily="18" charset="0"/>
              </a:rPr>
              <a:t>în</a:t>
            </a:r>
            <a:r>
              <a:rPr lang="fr-FR" dirty="0">
                <a:latin typeface="Calisto MT" pitchFamily="18" charset="0"/>
              </a:rPr>
              <a:t> </a:t>
            </a:r>
            <a:r>
              <a:rPr lang="fr-FR" dirty="0" err="1">
                <a:latin typeface="Calisto MT" pitchFamily="18" charset="0"/>
              </a:rPr>
              <a:t>institute</a:t>
            </a:r>
            <a:r>
              <a:rPr lang="fr-FR" dirty="0">
                <a:latin typeface="Calisto MT" pitchFamily="18" charset="0"/>
              </a:rPr>
              <a:t>, </a:t>
            </a:r>
            <a:r>
              <a:rPr lang="fr-FR" dirty="0" err="1">
                <a:latin typeface="Calisto MT" pitchFamily="18" charset="0"/>
              </a:rPr>
              <a:t>muzee</a:t>
            </a:r>
            <a:r>
              <a:rPr lang="fr-FR" dirty="0">
                <a:latin typeface="Calisto MT" pitchFamily="18" charset="0"/>
              </a:rPr>
              <a:t>, </a:t>
            </a:r>
            <a:r>
              <a:rPr lang="fr-FR" dirty="0" err="1">
                <a:latin typeface="Calisto MT" pitchFamily="18" charset="0"/>
              </a:rPr>
              <a:t>laboratoare</a:t>
            </a:r>
            <a:r>
              <a:rPr lang="fr-FR" dirty="0">
                <a:latin typeface="Calisto MT" pitchFamily="18" charset="0"/>
              </a:rPr>
              <a:t> de </a:t>
            </a:r>
            <a:r>
              <a:rPr lang="fr-FR" dirty="0" err="1">
                <a:latin typeface="Calisto MT" pitchFamily="18" charset="0"/>
              </a:rPr>
              <a:t>cercetare</a:t>
            </a:r>
            <a:r>
              <a:rPr lang="fr-FR" dirty="0">
                <a:latin typeface="Calisto MT" pitchFamily="18" charset="0"/>
              </a:rPr>
              <a:t>;</a:t>
            </a:r>
            <a:endParaRPr lang="ro-RO" dirty="0">
              <a:latin typeface="Calisto MT" pitchFamily="18" charset="0"/>
            </a:endParaRPr>
          </a:p>
          <a:p>
            <a:pPr lvl="0" fontAlgn="base">
              <a:buClr>
                <a:srgbClr val="C00000"/>
              </a:buClr>
              <a:buFont typeface="Wingdings" pitchFamily="2" charset="2"/>
              <a:buChar char="v"/>
            </a:pPr>
            <a:r>
              <a:rPr lang="fr-FR" dirty="0" err="1">
                <a:latin typeface="Calisto MT" pitchFamily="18" charset="0"/>
              </a:rPr>
              <a:t>Evenimente</a:t>
            </a:r>
            <a:r>
              <a:rPr lang="fr-FR" dirty="0">
                <a:latin typeface="Calisto MT" pitchFamily="18" charset="0"/>
              </a:rPr>
              <a:t> care </a:t>
            </a:r>
            <a:r>
              <a:rPr lang="fr-FR" dirty="0" err="1">
                <a:latin typeface="Calisto MT" pitchFamily="18" charset="0"/>
              </a:rPr>
              <a:t>promovează</a:t>
            </a:r>
            <a:r>
              <a:rPr lang="fr-FR" dirty="0">
                <a:latin typeface="Calisto MT" pitchFamily="18" charset="0"/>
              </a:rPr>
              <a:t> </a:t>
            </a:r>
            <a:r>
              <a:rPr lang="fr-FR" dirty="0" err="1">
                <a:latin typeface="Calisto MT" pitchFamily="18" charset="0"/>
              </a:rPr>
              <a:t>educa</a:t>
            </a:r>
            <a:r>
              <a:rPr lang="fr-FR" dirty="0">
                <a:latin typeface="Calisto MT" pitchFamily="18" charset="0"/>
              </a:rPr>
              <a:t>ț</a:t>
            </a:r>
            <a:r>
              <a:rPr lang="fr-FR" dirty="0" err="1">
                <a:latin typeface="Calisto MT" pitchFamily="18" charset="0"/>
              </a:rPr>
              <a:t>ie</a:t>
            </a:r>
            <a:r>
              <a:rPr lang="fr-FR" dirty="0">
                <a:latin typeface="Calisto MT" pitchFamily="18" charset="0"/>
              </a:rPr>
              <a:t> </a:t>
            </a:r>
            <a:r>
              <a:rPr lang="fr-FR" dirty="0" err="1">
                <a:latin typeface="Calisto MT" pitchFamily="18" charset="0"/>
              </a:rPr>
              <a:t>pentru</a:t>
            </a:r>
            <a:r>
              <a:rPr lang="fr-FR" dirty="0">
                <a:latin typeface="Calisto MT" pitchFamily="18" charset="0"/>
              </a:rPr>
              <a:t> ș</a:t>
            </a:r>
            <a:r>
              <a:rPr lang="fr-FR" dirty="0" err="1">
                <a:latin typeface="Calisto MT" pitchFamily="18" charset="0"/>
              </a:rPr>
              <a:t>tiin</a:t>
            </a:r>
            <a:r>
              <a:rPr lang="fr-FR" dirty="0">
                <a:latin typeface="Calisto MT" pitchFamily="18" charset="0"/>
              </a:rPr>
              <a:t>țe și </a:t>
            </a:r>
            <a:r>
              <a:rPr lang="fr-FR" dirty="0" err="1">
                <a:latin typeface="Calisto MT" pitchFamily="18" charset="0"/>
              </a:rPr>
              <a:t>tehnologie</a:t>
            </a:r>
            <a:r>
              <a:rPr lang="ro-RO" dirty="0">
                <a:latin typeface="Calisto MT" pitchFamily="18" charset="0"/>
              </a:rPr>
              <a:t> </a:t>
            </a:r>
            <a:r>
              <a:rPr lang="fr-FR" dirty="0">
                <a:latin typeface="Calisto MT" pitchFamily="18" charset="0"/>
              </a:rPr>
              <a:t>(</a:t>
            </a:r>
            <a:r>
              <a:rPr lang="fr-FR" dirty="0" err="1">
                <a:latin typeface="Calisto MT" pitchFamily="18" charset="0"/>
              </a:rPr>
              <a:t>târguri</a:t>
            </a:r>
            <a:r>
              <a:rPr lang="fr-FR" dirty="0">
                <a:latin typeface="Calisto MT" pitchFamily="18" charset="0"/>
              </a:rPr>
              <a:t>, </a:t>
            </a:r>
            <a:r>
              <a:rPr lang="fr-FR" dirty="0" err="1">
                <a:latin typeface="Calisto MT" pitchFamily="18" charset="0"/>
              </a:rPr>
              <a:t>expozi</a:t>
            </a:r>
            <a:r>
              <a:rPr lang="fr-FR" dirty="0">
                <a:latin typeface="Calisto MT" pitchFamily="18" charset="0"/>
              </a:rPr>
              <a:t>ții, </a:t>
            </a:r>
            <a:r>
              <a:rPr lang="fr-FR" dirty="0" err="1">
                <a:latin typeface="Calisto MT" pitchFamily="18" charset="0"/>
              </a:rPr>
              <a:t>tabere</a:t>
            </a:r>
            <a:r>
              <a:rPr lang="fr-FR" dirty="0">
                <a:latin typeface="Calisto MT" pitchFamily="18" charset="0"/>
              </a:rPr>
              <a:t>, </a:t>
            </a:r>
            <a:r>
              <a:rPr lang="fr-FR" dirty="0" err="1">
                <a:latin typeface="Calisto MT" pitchFamily="18" charset="0"/>
              </a:rPr>
              <a:t>competi</a:t>
            </a:r>
            <a:r>
              <a:rPr lang="fr-FR" dirty="0">
                <a:latin typeface="Calisto MT" pitchFamily="18" charset="0"/>
              </a:rPr>
              <a:t>ții </a:t>
            </a:r>
            <a:r>
              <a:rPr lang="fr-FR" dirty="0" err="1">
                <a:latin typeface="Calisto MT" pitchFamily="18" charset="0"/>
              </a:rPr>
              <a:t>pentru</a:t>
            </a:r>
            <a:r>
              <a:rPr lang="fr-FR" dirty="0">
                <a:latin typeface="Calisto MT" pitchFamily="18" charset="0"/>
              </a:rPr>
              <a:t>  </a:t>
            </a:r>
            <a:r>
              <a:rPr lang="fr-FR" dirty="0" err="1">
                <a:latin typeface="Calisto MT" pitchFamily="18" charset="0"/>
              </a:rPr>
              <a:t>elevi</a:t>
            </a:r>
            <a:r>
              <a:rPr lang="fr-FR" dirty="0">
                <a:latin typeface="Calisto MT" pitchFamily="18" charset="0"/>
              </a:rPr>
              <a:t>)</a:t>
            </a:r>
            <a:endParaRPr lang="ro-RO" dirty="0">
              <a:latin typeface="Calisto MT" pitchFamily="18" charset="0"/>
            </a:endParaRPr>
          </a:p>
          <a:p>
            <a:endParaRPr lang="ru-RU" dirty="0"/>
          </a:p>
        </p:txBody>
      </p:sp>
    </p:spTree>
    <p:extLst>
      <p:ext uri="{BB962C8B-B14F-4D97-AF65-F5344CB8AC3E}">
        <p14:creationId xmlns:p14="http://schemas.microsoft.com/office/powerpoint/2010/main" val="38608804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54637" y="0"/>
            <a:ext cx="11092720" cy="1049311"/>
          </a:xfrm>
        </p:spPr>
        <p:txBody>
          <a:bodyPr>
            <a:normAutofit/>
          </a:bodyPr>
          <a:lstStyle/>
          <a:p>
            <a:pPr algn="ctr"/>
            <a:r>
              <a:rPr lang="en-US" sz="4800" dirty="0" err="1">
                <a:solidFill>
                  <a:srgbClr val="C00000"/>
                </a:solidFill>
                <a:latin typeface="Calisto MT" pitchFamily="18" charset="0"/>
              </a:rPr>
              <a:t>Exemple</a:t>
            </a:r>
            <a:r>
              <a:rPr lang="en-US" sz="4800" dirty="0">
                <a:solidFill>
                  <a:srgbClr val="C00000"/>
                </a:solidFill>
                <a:latin typeface="Calisto MT" pitchFamily="18" charset="0"/>
              </a:rPr>
              <a:t> de </a:t>
            </a:r>
            <a:r>
              <a:rPr lang="en-US" sz="4800" dirty="0" err="1">
                <a:solidFill>
                  <a:srgbClr val="C00000"/>
                </a:solidFill>
                <a:latin typeface="Calisto MT" pitchFamily="18" charset="0"/>
              </a:rPr>
              <a:t>acti</a:t>
            </a:r>
            <a:r>
              <a:rPr lang="ro-RO" sz="4800" dirty="0">
                <a:solidFill>
                  <a:srgbClr val="C00000"/>
                </a:solidFill>
                <a:latin typeface="Calisto MT" pitchFamily="18" charset="0"/>
              </a:rPr>
              <a:t>vități STEM / STEAM</a:t>
            </a:r>
            <a:endParaRPr lang="ru-RU" sz="4800" dirty="0">
              <a:solidFill>
                <a:srgbClr val="C00000"/>
              </a:solidFill>
            </a:endParaRPr>
          </a:p>
        </p:txBody>
      </p:sp>
      <p:sp>
        <p:nvSpPr>
          <p:cNvPr id="6" name="Содержимое 5"/>
          <p:cNvSpPr>
            <a:spLocks noGrp="1"/>
          </p:cNvSpPr>
          <p:nvPr>
            <p:ph sz="half" idx="1"/>
          </p:nvPr>
        </p:nvSpPr>
        <p:spPr>
          <a:xfrm>
            <a:off x="569626" y="1034321"/>
            <a:ext cx="11062741" cy="2548328"/>
          </a:xfrm>
        </p:spPr>
        <p:txBody>
          <a:bodyPr>
            <a:noAutofit/>
          </a:bodyPr>
          <a:lstStyle/>
          <a:p>
            <a:pPr algn="ctr">
              <a:buNone/>
            </a:pPr>
            <a:r>
              <a:rPr lang="ro-RO" sz="3600" b="1" i="1" u="sng" dirty="0">
                <a:solidFill>
                  <a:schemeClr val="accent2">
                    <a:lumMod val="75000"/>
                  </a:schemeClr>
                </a:solidFill>
                <a:latin typeface="Calisto MT" pitchFamily="18" charset="0"/>
              </a:rPr>
              <a:t>Activități scurte, promovate de obicei în cadrul orelor</a:t>
            </a:r>
          </a:p>
          <a:p>
            <a:pPr>
              <a:buNone/>
            </a:pPr>
            <a:r>
              <a:rPr lang="ro-RO" sz="2800" b="1" dirty="0">
                <a:solidFill>
                  <a:schemeClr val="accent2">
                    <a:lumMod val="75000"/>
                  </a:schemeClr>
                </a:solidFill>
                <a:latin typeface="Calisto MT" pitchFamily="18" charset="0"/>
              </a:rPr>
              <a:t>Exemplu 1</a:t>
            </a:r>
            <a:r>
              <a:rPr lang="en-US" sz="2800" b="1" dirty="0">
                <a:solidFill>
                  <a:schemeClr val="accent2">
                    <a:lumMod val="75000"/>
                  </a:schemeClr>
                </a:solidFill>
                <a:latin typeface="Calisto MT" pitchFamily="18" charset="0"/>
              </a:rPr>
              <a:t> </a:t>
            </a:r>
          </a:p>
          <a:p>
            <a:pPr>
              <a:buNone/>
            </a:pPr>
            <a:r>
              <a:rPr lang="ro-RO" sz="2800" dirty="0">
                <a:latin typeface="Corbel" pitchFamily="34" charset="0"/>
              </a:rPr>
              <a:t>      </a:t>
            </a:r>
            <a:r>
              <a:rPr lang="en-US" sz="2800" dirty="0" err="1">
                <a:latin typeface="Calisto MT" pitchFamily="18" charset="0"/>
              </a:rPr>
              <a:t>Parohul</a:t>
            </a:r>
            <a:r>
              <a:rPr lang="en-US" sz="2800" dirty="0">
                <a:latin typeface="Calisto MT" pitchFamily="18" charset="0"/>
              </a:rPr>
              <a:t> </a:t>
            </a:r>
            <a:r>
              <a:rPr lang="en-US" sz="2800" dirty="0" err="1">
                <a:latin typeface="Calisto MT" pitchFamily="18" charset="0"/>
              </a:rPr>
              <a:t>unei</a:t>
            </a:r>
            <a:r>
              <a:rPr lang="en-US" sz="2800" dirty="0">
                <a:latin typeface="Calisto MT" pitchFamily="18" charset="0"/>
              </a:rPr>
              <a:t> </a:t>
            </a:r>
            <a:r>
              <a:rPr lang="en-US" sz="2800" dirty="0" err="1">
                <a:latin typeface="Calisto MT" pitchFamily="18" charset="0"/>
              </a:rPr>
              <a:t>biserici</a:t>
            </a:r>
            <a:r>
              <a:rPr lang="en-US" sz="2800" dirty="0">
                <a:latin typeface="Calisto MT" pitchFamily="18" charset="0"/>
              </a:rPr>
              <a:t> s-a </a:t>
            </a:r>
            <a:r>
              <a:rPr lang="en-US" sz="2800" dirty="0" err="1">
                <a:latin typeface="Calisto MT" pitchFamily="18" charset="0"/>
              </a:rPr>
              <a:t>adresat</a:t>
            </a:r>
            <a:r>
              <a:rPr lang="en-US" sz="2800" dirty="0">
                <a:latin typeface="Calisto MT" pitchFamily="18" charset="0"/>
              </a:rPr>
              <a:t> la o </a:t>
            </a:r>
            <a:r>
              <a:rPr lang="en-US" sz="2800" dirty="0" err="1">
                <a:latin typeface="Calisto MT" pitchFamily="18" charset="0"/>
              </a:rPr>
              <a:t>agen</a:t>
            </a:r>
            <a:r>
              <a:rPr lang="ro-RO" sz="2800" dirty="0">
                <a:latin typeface="Calisto MT" pitchFamily="18" charset="0"/>
              </a:rPr>
              <a:t>ție de arhitectură, pentru a restabili   un vitraliu deteriorat. Ajutați-l pe angajatul agenției să restabilească vitraliul.</a:t>
            </a:r>
            <a:endParaRPr lang="ru-RU" sz="2800" dirty="0">
              <a:latin typeface="Corbel" pitchFamily="34" charset="0"/>
            </a:endParaRPr>
          </a:p>
        </p:txBody>
      </p:sp>
      <p:pic>
        <p:nvPicPr>
          <p:cNvPr id="4" name="Рисунок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16104" y="3197748"/>
            <a:ext cx="3123027" cy="2750234"/>
          </a:xfrm>
          <a:prstGeom prst="rect">
            <a:avLst/>
          </a:prstGeom>
          <a:noFill/>
          <a:ln>
            <a:noFill/>
          </a:ln>
        </p:spPr>
      </p:pic>
      <p:pic>
        <p:nvPicPr>
          <p:cNvPr id="5" name="Рисунок 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77657" y="3182757"/>
            <a:ext cx="3277773" cy="2785402"/>
          </a:xfrm>
          <a:prstGeom prst="rect">
            <a:avLst/>
          </a:prstGeom>
          <a:noFill/>
          <a:ln>
            <a:noFill/>
          </a:ln>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Аспект">
  <a:themeElements>
    <a:clrScheme name="Аспект">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Аспект">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Аспект">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Aspect</Template>
  <TotalTime>2108</TotalTime>
  <Words>1761</Words>
  <Application>Microsoft Office PowerPoint</Application>
  <PresentationFormat>Широкоэкранный</PresentationFormat>
  <Paragraphs>284</Paragraphs>
  <Slides>51</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51</vt:i4>
      </vt:variant>
    </vt:vector>
  </HeadingPairs>
  <TitlesOfParts>
    <vt:vector size="57" baseType="lpstr">
      <vt:lpstr>Calisto MT</vt:lpstr>
      <vt:lpstr>Corbel</vt:lpstr>
      <vt:lpstr>Verdana</vt:lpstr>
      <vt:lpstr>Wingdings</vt:lpstr>
      <vt:lpstr>Wingdings 2</vt:lpstr>
      <vt:lpstr>Аспект</vt:lpstr>
      <vt:lpstr> FORMAREA COMPETENȚELOR TRANSDISCIPLINARE PRIN REALIZAREA PROIECTELOR DE TIP STEM/STEAM ÎN PROCESUL EDUCAȚIONAL LA MATEMATICĂ                                                                              Realizat: Grosu Aliona,                                                               grad didactic I   </vt:lpstr>
      <vt:lpstr>Презентация PowerPoint</vt:lpstr>
      <vt:lpstr>Презентация PowerPoint</vt:lpstr>
      <vt:lpstr>Презентация PowerPoint</vt:lpstr>
      <vt:lpstr>Презентация PowerPoint</vt:lpstr>
      <vt:lpstr>Презентация PowerPoint</vt:lpstr>
      <vt:lpstr>Obiectivele educației STEM/STEAM</vt:lpstr>
      <vt:lpstr>Activități în contextul educației STEM/STEAM</vt:lpstr>
      <vt:lpstr>Exemple de activități STEM / STEAM</vt:lpstr>
      <vt:lpstr>Презентация PowerPoint</vt:lpstr>
      <vt:lpstr>Презентация PowerPoint</vt:lpstr>
      <vt:lpstr>Ce este proiectul?</vt:lpstr>
      <vt:lpstr>Clasificarea proiectelor matematice</vt:lpstr>
      <vt:lpstr>Презентация PowerPoint</vt:lpstr>
      <vt:lpstr>Etapele unui proiect</vt:lpstr>
      <vt:lpstr>Etapele implementării unui proiect</vt:lpstr>
      <vt:lpstr>Realizarea proiectului în baza celor 5P</vt:lpstr>
      <vt:lpstr>Proiecte de durată scurtă</vt:lpstr>
      <vt:lpstr>Презентация PowerPoint</vt:lpstr>
      <vt:lpstr>Proiecte STEM / STEAM – proiecte de lungă durată, bazate pe învățare integrată, cercetare în colaborare cu profesorii de alte obiecte</vt:lpstr>
      <vt:lpstr>Ce va conține o prezentare  a proiectului? </vt:lpstr>
      <vt:lpstr>Formele de prezentare a proiectului</vt:lpstr>
      <vt:lpstr>Criteriile de evaluare a proiectului STEM/STEAM</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Avantaje:</vt:lpstr>
      <vt:lpstr>Dezavantaje: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Important!</vt:lpstr>
      <vt:lpstr>Презентация PowerPoint</vt:lpstr>
      <vt:lpstr>Презентация PowerPoint</vt:lpstr>
      <vt:lpstr>Презентация PowerPoint</vt:lpstr>
      <vt:lpstr>Mulțumesc  pentru atenție!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Predarea –Învățarea-Evaluarea la disciplina Matematica din perspectiva implimentării Curriculumului la matematică ediția2019</dc:title>
  <dc:creator>homepc</dc:creator>
  <cp:lastModifiedBy>Lenovo</cp:lastModifiedBy>
  <cp:revision>156</cp:revision>
  <dcterms:created xsi:type="dcterms:W3CDTF">2019-08-01T15:44:12Z</dcterms:created>
  <dcterms:modified xsi:type="dcterms:W3CDTF">2021-08-09T16:44:45Z</dcterms:modified>
</cp:coreProperties>
</file>