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0" r:id="rId26"/>
    <p:sldId id="278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9" r:id="rId35"/>
    <p:sldId id="290" r:id="rId36"/>
    <p:sldId id="291" r:id="rId37"/>
    <p:sldId id="288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FFFFE1"/>
    <a:srgbClr val="66FFFF"/>
    <a:srgbClr val="CCCCFF"/>
    <a:srgbClr val="008000"/>
    <a:srgbClr val="FDDBE6"/>
    <a:srgbClr val="CC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-3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2" Type="http://schemas.openxmlformats.org/officeDocument/2006/relationships/tableStyles" Target="tableStyles.xml"/><Relationship Id="rId51" Type="http://schemas.openxmlformats.org/officeDocument/2006/relationships/viewProps" Target="viewProps.xml"/><Relationship Id="rId50" Type="http://schemas.openxmlformats.org/officeDocument/2006/relationships/presProps" Target="presProps.xml"/><Relationship Id="rId5" Type="http://schemas.openxmlformats.org/officeDocument/2006/relationships/slide" Target="slides/slide3.xml"/><Relationship Id="rId49" Type="http://schemas.openxmlformats.org/officeDocument/2006/relationships/notesMaster" Target="notesMasters/notesMaster1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Замещающий верхний колонтитул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ru-RU" sz="1200" dirty="0"/>
          </a:p>
        </p:txBody>
      </p:sp>
      <p:sp>
        <p:nvSpPr>
          <p:cNvPr id="3075" name="Замещающая дата 307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ru-RU" sz="1200" dirty="0"/>
          </a:p>
        </p:txBody>
      </p:sp>
      <p:sp>
        <p:nvSpPr>
          <p:cNvPr id="3076" name="Замещающий образ слайда 3075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077" name="Замещающий текст 3076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3078" name="Замещающий нижний колонтитул 307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ru-RU" sz="1200" dirty="0"/>
          </a:p>
        </p:txBody>
      </p:sp>
      <p:sp>
        <p:nvSpPr>
          <p:cNvPr id="3079" name="Замещающий номер слайда 307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ru-RU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FFFF66">
                <a:gamma/>
                <a:tint val="0"/>
                <a:invGamma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ru-RU"/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1547813" y="6578600"/>
            <a:ext cx="6191250" cy="279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 b="1">
                <a:solidFill>
                  <a:schemeClr val="accent2"/>
                </a:solidFill>
                <a:latin typeface="Georgia" panose="02040502050405020303" pitchFamily="18" charset="0"/>
              </a:defRPr>
            </a:lvl1pPr>
          </a:lstStyle>
          <a:p>
            <a:pPr lvl="0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audio" Target="../media/audio2.wav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://www.livegif.ru/" TargetMode="External"/><Relationship Id="rId1" Type="http://schemas.openxmlformats.org/officeDocument/2006/relationships/hyperlink" Target="http://www.it-n.ru/profil.aspx?cat_no=692&amp;d_no=9658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1" name="Подзаголовок 2050"/>
          <p:cNvSpPr>
            <a:spLocks noGrp="1"/>
          </p:cNvSpPr>
          <p:nvPr>
            <p:ph type="subTitle" idx="1"/>
          </p:nvPr>
        </p:nvSpPr>
        <p:spPr>
          <a:xfrm>
            <a:off x="2771775" y="3716338"/>
            <a:ext cx="3240088" cy="622300"/>
          </a:xfrm>
          <a:ln/>
        </p:spPr>
        <p:txBody>
          <a:bodyPr/>
          <a:p>
            <a:pPr defTabSz="914400">
              <a:buClrTx/>
              <a:buSzTx/>
              <a:buFontTx/>
            </a:pPr>
            <a:r>
              <a:rPr sz="4800" b="1" kern="1200" baseline="0">
                <a:solidFill>
                  <a:srgbClr val="CC0000"/>
                </a:solidFill>
                <a:latin typeface="Georgia" panose="02040502050405020303" pitchFamily="18" charset="0"/>
              </a:rPr>
              <a:t>5 класс.</a:t>
            </a:r>
            <a:endParaRPr sz="4800" b="1" kern="1200" baseline="0">
              <a:solidFill>
                <a:srgbClr val="CC0000"/>
              </a:solidFill>
              <a:latin typeface="Georgia" panose="02040502050405020303" pitchFamily="18" charset="0"/>
            </a:endParaRPr>
          </a:p>
        </p:txBody>
      </p:sp>
      <p:pic>
        <p:nvPicPr>
          <p:cNvPr id="2052" name="Изображение 2051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636838"/>
            <a:ext cx="2428875" cy="39608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Прямоугольник 2053"/>
          <p:cNvSpPr/>
          <p:nvPr/>
        </p:nvSpPr>
        <p:spPr>
          <a:xfrm>
            <a:off x="468313" y="476250"/>
            <a:ext cx="8020050" cy="208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Залачи  к  уроку  обобщения</a:t>
            </a:r>
            <a:endParaRPr lang="ru-RU" alt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  <a:p>
            <a:pPr algn="ctr"/>
            <a:r>
              <a:rPr lang="ru-RU" alt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по  теме:</a:t>
            </a:r>
            <a:endParaRPr lang="ru-RU" alt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  <a:p>
            <a:pPr algn="ctr"/>
            <a:r>
              <a:rPr lang="ru-RU" alt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"Натуральные  числа  и  шкалы"</a:t>
            </a:r>
            <a:endParaRPr lang="ru-RU" alt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pic>
        <p:nvPicPr>
          <p:cNvPr id="2055" name="Изображение 2054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263" y="2420938"/>
            <a:ext cx="2725737" cy="4149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2" name="Изображение 12291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Выноска-облако 12292"/>
          <p:cNvSpPr/>
          <p:nvPr/>
        </p:nvSpPr>
        <p:spPr>
          <a:xfrm>
            <a:off x="3708400" y="0"/>
            <a:ext cx="5435600" cy="1700213"/>
          </a:xfrm>
          <a:prstGeom prst="cloudCallout">
            <a:avLst>
              <a:gd name="adj1" fmla="val -82097"/>
              <a:gd name="adj2" fmla="val 44773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и укажи правильный вариант ответа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2294" name="Пятно 1 12293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</a:t>
            </a:r>
            <a:endParaRPr sz="3600">
              <a:latin typeface="Times New Roman" panose="02020603050405020304" pitchFamily="18" charset="0"/>
            </a:endParaRPr>
          </a:p>
        </p:txBody>
      </p:sp>
      <p:pic>
        <p:nvPicPr>
          <p:cNvPr id="12295" name="Изображение 12294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6" name="Прямоугольник 12295"/>
          <p:cNvSpPr/>
          <p:nvPr/>
        </p:nvSpPr>
        <p:spPr>
          <a:xfrm>
            <a:off x="2268538" y="2997200"/>
            <a:ext cx="29527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10км 15м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7" name="Прямоугольник 12296"/>
          <p:cNvSpPr/>
          <p:nvPr/>
        </p:nvSpPr>
        <p:spPr>
          <a:xfrm>
            <a:off x="1835150" y="3933825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1015 м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2298" name="Прямоугольник 12297"/>
          <p:cNvSpPr/>
          <p:nvPr/>
        </p:nvSpPr>
        <p:spPr>
          <a:xfrm>
            <a:off x="1835150" y="4797425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10 015 м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2299" name="Прямоугольник 12298"/>
          <p:cNvSpPr/>
          <p:nvPr/>
        </p:nvSpPr>
        <p:spPr>
          <a:xfrm>
            <a:off x="1835150" y="5662613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10 150 м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2300" name="Скругленная прямоугольная выноска 12299"/>
          <p:cNvSpPr/>
          <p:nvPr/>
        </p:nvSpPr>
        <p:spPr>
          <a:xfrm>
            <a:off x="5148263" y="2276475"/>
            <a:ext cx="2736850" cy="792163"/>
          </a:xfrm>
          <a:prstGeom prst="wedgeRoundRectCallout">
            <a:avLst>
              <a:gd name="adj1" fmla="val 47389"/>
              <a:gd name="adj2" fmla="val 148597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Не верно!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1" name="Скругленная прямоугольная выноска 12300"/>
          <p:cNvSpPr/>
          <p:nvPr/>
        </p:nvSpPr>
        <p:spPr>
          <a:xfrm>
            <a:off x="5219700" y="2276475"/>
            <a:ext cx="2736850" cy="792163"/>
          </a:xfrm>
          <a:prstGeom prst="wedgeRoundRectCallout">
            <a:avLst>
              <a:gd name="adj1" fmla="val 45185"/>
              <a:gd name="adj2" fmla="val 132162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Молодец!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22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2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9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22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8"/>
                  </p:tgtEl>
                </p:cond>
              </p:nextCondLst>
            </p:seq>
          </p:childTnLst>
        </p:cTn>
      </p:par>
    </p:tnLst>
    <p:bldLst>
      <p:bldP spid="12293" grpId="0" animBg="1"/>
      <p:bldP spid="12294" grpId="0" animBg="1"/>
      <p:bldP spid="12297" grpId="0" animBg="1"/>
      <p:bldP spid="12297" grpId="1" animBg="1"/>
      <p:bldP spid="12298" grpId="0" animBg="1"/>
      <p:bldP spid="12299" grpId="0" animBg="1"/>
      <p:bldP spid="12299" grpId="1" animBg="1"/>
      <p:bldP spid="12300" grpId="0" animBg="1"/>
      <p:bldP spid="12300" grpId="1" animBg="1"/>
      <p:bldP spid="12300" grpId="2" animBg="1"/>
      <p:bldP spid="12300" grpId="3" animBg="1"/>
      <p:bldP spid="1230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8" name="Изображение 14337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9" name="Выноска-облако 14338"/>
          <p:cNvSpPr/>
          <p:nvPr/>
        </p:nvSpPr>
        <p:spPr>
          <a:xfrm>
            <a:off x="3708400" y="0"/>
            <a:ext cx="5435600" cy="1700213"/>
          </a:xfrm>
          <a:prstGeom prst="cloudCallout">
            <a:avLst>
              <a:gd name="adj1" fmla="val -82097"/>
              <a:gd name="adj2" fmla="val 44773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и укажи правильный вариант ответа</a:t>
            </a:r>
            <a:endParaRPr sz="2400" b="1" i="1">
              <a:latin typeface="Georgia" panose="02040502050405020303" pitchFamily="18" charset="0"/>
            </a:endParaRPr>
          </a:p>
        </p:txBody>
      </p:sp>
      <p:pic>
        <p:nvPicPr>
          <p:cNvPr id="14341" name="Изображение 14340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2" name="Прямоугольник 14341"/>
          <p:cNvSpPr/>
          <p:nvPr/>
        </p:nvSpPr>
        <p:spPr>
          <a:xfrm>
            <a:off x="1908175" y="2997200"/>
            <a:ext cx="36004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3м 2дм 4см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3" name="Прямоугольник 14342"/>
          <p:cNvSpPr/>
          <p:nvPr/>
        </p:nvSpPr>
        <p:spPr>
          <a:xfrm>
            <a:off x="1835150" y="3933825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3240 мм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4344" name="Прямоугольник 14343"/>
          <p:cNvSpPr/>
          <p:nvPr/>
        </p:nvSpPr>
        <p:spPr>
          <a:xfrm>
            <a:off x="1835150" y="4797425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3024 мм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4345" name="Прямоугольник 14344"/>
          <p:cNvSpPr/>
          <p:nvPr/>
        </p:nvSpPr>
        <p:spPr>
          <a:xfrm>
            <a:off x="1835150" y="5662613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3204 мм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4346" name="Скругленная прямоугольная выноска 14345"/>
          <p:cNvSpPr/>
          <p:nvPr/>
        </p:nvSpPr>
        <p:spPr>
          <a:xfrm>
            <a:off x="5148263" y="2276475"/>
            <a:ext cx="2736850" cy="792163"/>
          </a:xfrm>
          <a:prstGeom prst="wedgeRoundRectCallout">
            <a:avLst>
              <a:gd name="adj1" fmla="val 47389"/>
              <a:gd name="adj2" fmla="val 148597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Не верно!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7" name="Скругленная прямоугольная выноска 14346"/>
          <p:cNvSpPr/>
          <p:nvPr/>
        </p:nvSpPr>
        <p:spPr>
          <a:xfrm>
            <a:off x="5292725" y="2205038"/>
            <a:ext cx="2736850" cy="792162"/>
          </a:xfrm>
          <a:prstGeom prst="wedgeRoundRectCallout">
            <a:avLst>
              <a:gd name="adj1" fmla="val 42519"/>
              <a:gd name="adj2" fmla="val 141181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Молодец!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8" name="Пятно 1 14347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</a:t>
            </a:r>
            <a:endParaRPr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4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3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43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43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4"/>
                  </p:tgtEl>
                </p:cond>
              </p:nextCondLst>
            </p:seq>
          </p:childTnLst>
        </p:cTn>
      </p:par>
    </p:tnLst>
    <p:bldLst>
      <p:bldP spid="14339" grpId="0" animBg="1"/>
      <p:bldP spid="14343" grpId="0" animBg="1"/>
      <p:bldP spid="14344" grpId="0" animBg="1"/>
      <p:bldP spid="14344" grpId="1" animBg="1"/>
      <p:bldP spid="14345" grpId="0" animBg="1"/>
      <p:bldP spid="14345" grpId="1" animBg="1"/>
      <p:bldP spid="14346" grpId="0" animBg="1"/>
      <p:bldP spid="14346" grpId="1" animBg="1"/>
      <p:bldP spid="14346" grpId="2" animBg="1"/>
      <p:bldP spid="14346" grpId="3" animBg="1"/>
      <p:bldP spid="14347" grpId="0" animBg="1"/>
      <p:bldP spid="143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6" name="Изображение 1331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9" name="Выноска-облако 13318"/>
          <p:cNvSpPr/>
          <p:nvPr/>
        </p:nvSpPr>
        <p:spPr>
          <a:xfrm>
            <a:off x="3276600" y="0"/>
            <a:ext cx="5616575" cy="1655763"/>
          </a:xfrm>
          <a:prstGeom prst="cloudCallout">
            <a:avLst>
              <a:gd name="adj1" fmla="val -73514"/>
              <a:gd name="adj2" fmla="val 47218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Сколько на рисунке отрезков?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Запишите их.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3320" name="Управляющая кнопка: настраиваемая 13319"/>
          <p:cNvSpPr/>
          <p:nvPr/>
        </p:nvSpPr>
        <p:spPr>
          <a:xfrm>
            <a:off x="6372225" y="6237288"/>
            <a:ext cx="2519363" cy="393700"/>
          </a:xfrm>
          <a:prstGeom prst="actionButtonBlank">
            <a:avLst/>
          </a:prstGeom>
          <a:gradFill rotWithShape="1">
            <a:gsLst>
              <a:gs pos="0">
                <a:srgbClr val="00FFFF">
                  <a:gamma/>
                  <a:tint val="0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Проверка</a:t>
            </a:r>
            <a:r>
              <a:rPr lang="en-US" altLang="x-none"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(2)</a:t>
            </a:r>
            <a:endParaRPr sz="28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1" name="Прямоугольник 13320"/>
          <p:cNvSpPr/>
          <p:nvPr/>
        </p:nvSpPr>
        <p:spPr>
          <a:xfrm>
            <a:off x="250825" y="5084763"/>
            <a:ext cx="8713788" cy="698500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2800" b="1" i="1">
                <a:latin typeface="Times New Roman" panose="02020603050405020304" pitchFamily="18" charset="0"/>
              </a:rPr>
              <a:t>  AB; CD; KP; AM; AN; MN; NB; MB; CM; MD; KN; NP</a:t>
            </a:r>
            <a:r>
              <a:rPr lang="en-US" altLang="x-none" sz="3200" b="1" i="1">
                <a:latin typeface="Times New Roman" panose="02020603050405020304" pitchFamily="18" charset="0"/>
              </a:rPr>
              <a:t>  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13322" name="Полилиния 13321"/>
          <p:cNvSpPr/>
          <p:nvPr/>
        </p:nvSpPr>
        <p:spPr>
          <a:xfrm>
            <a:off x="1187450" y="3230563"/>
            <a:ext cx="7011988" cy="1135062"/>
          </a:xfrm>
          <a:custGeom>
            <a:avLst/>
            <a:gdLst/>
            <a:ahLst/>
            <a:cxnLst/>
            <a:pathLst>
              <a:path w="4417" h="715">
                <a:moveTo>
                  <a:pt x="0" y="715"/>
                </a:moveTo>
                <a:lnTo>
                  <a:pt x="4417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headEnd type="diamond" w="med" len="med"/>
            <a:tailEnd type="diamond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3" name="Полилиния 13322"/>
          <p:cNvSpPr/>
          <p:nvPr/>
        </p:nvSpPr>
        <p:spPr>
          <a:xfrm>
            <a:off x="2819400" y="2062163"/>
            <a:ext cx="1247775" cy="2768600"/>
          </a:xfrm>
          <a:custGeom>
            <a:avLst/>
            <a:gdLst/>
            <a:ahLst/>
            <a:cxnLst/>
            <a:pathLst>
              <a:path w="786" h="1744">
                <a:moveTo>
                  <a:pt x="0" y="1744"/>
                </a:moveTo>
                <a:lnTo>
                  <a:pt x="786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headEnd type="diamond" w="med" len="med"/>
            <a:tailEnd type="diamond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4" name="Прямое соединение 13323"/>
          <p:cNvSpPr/>
          <p:nvPr/>
        </p:nvSpPr>
        <p:spPr>
          <a:xfrm>
            <a:off x="5076825" y="2420938"/>
            <a:ext cx="3382963" cy="2376487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diamond" w="med" len="med"/>
            <a:tailEnd type="diamond" w="med" len="med"/>
          </a:ln>
        </p:spPr>
      </p:sp>
      <p:sp>
        <p:nvSpPr>
          <p:cNvPr id="13325" name="Текстовое поле 13324"/>
          <p:cNvSpPr txBox="1"/>
          <p:nvPr/>
        </p:nvSpPr>
        <p:spPr>
          <a:xfrm>
            <a:off x="827088" y="3789363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А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3326" name="Текстовое поле 13325"/>
          <p:cNvSpPr txBox="1"/>
          <p:nvPr/>
        </p:nvSpPr>
        <p:spPr>
          <a:xfrm>
            <a:off x="7812088" y="2636838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В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3327" name="Текстовое поле 13326"/>
          <p:cNvSpPr txBox="1"/>
          <p:nvPr/>
        </p:nvSpPr>
        <p:spPr>
          <a:xfrm>
            <a:off x="3563938" y="1773238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С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3328" name="Текстовое поле 13327"/>
          <p:cNvSpPr txBox="1"/>
          <p:nvPr/>
        </p:nvSpPr>
        <p:spPr>
          <a:xfrm>
            <a:off x="2268538" y="4292600"/>
            <a:ext cx="514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i="1">
                <a:latin typeface="Times New Roman" panose="02020603050405020304" pitchFamily="18" charset="0"/>
              </a:rPr>
              <a:t>D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3329" name="Текстовое поле 13328"/>
          <p:cNvSpPr txBox="1"/>
          <p:nvPr/>
        </p:nvSpPr>
        <p:spPr>
          <a:xfrm>
            <a:off x="8316913" y="4149725"/>
            <a:ext cx="4635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i="1">
                <a:latin typeface="Times New Roman" panose="02020603050405020304" pitchFamily="18" charset="0"/>
              </a:rPr>
              <a:t>P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3330" name="Текстовое поле 13329"/>
          <p:cNvSpPr txBox="1"/>
          <p:nvPr/>
        </p:nvSpPr>
        <p:spPr>
          <a:xfrm>
            <a:off x="5148263" y="1844675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i="1">
                <a:latin typeface="Times New Roman" panose="02020603050405020304" pitchFamily="18" charset="0"/>
              </a:rPr>
              <a:t>K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3331" name="Текстовое поле 13330"/>
          <p:cNvSpPr txBox="1"/>
          <p:nvPr/>
        </p:nvSpPr>
        <p:spPr>
          <a:xfrm>
            <a:off x="2700338" y="3500438"/>
            <a:ext cx="5905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i="1">
                <a:latin typeface="Times New Roman" panose="02020603050405020304" pitchFamily="18" charset="0"/>
              </a:rPr>
              <a:t>M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3332" name="Текстовое поле 13331"/>
          <p:cNvSpPr txBox="1"/>
          <p:nvPr/>
        </p:nvSpPr>
        <p:spPr>
          <a:xfrm>
            <a:off x="6443663" y="2852738"/>
            <a:ext cx="514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i="1">
                <a:latin typeface="Times New Roman" panose="02020603050405020304" pitchFamily="18" charset="0"/>
              </a:rPr>
              <a:t>N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3333" name="Пятно 1 13332"/>
          <p:cNvSpPr/>
          <p:nvPr/>
        </p:nvSpPr>
        <p:spPr>
          <a:xfrm>
            <a:off x="0" y="5438775"/>
            <a:ext cx="2663825" cy="1419225"/>
          </a:xfrm>
          <a:prstGeom prst="irregularSeal1">
            <a:avLst/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12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33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0"/>
                  </p:tgtEl>
                </p:cond>
              </p:nextCondLst>
            </p:seq>
          </p:childTnLst>
        </p:cTn>
      </p:par>
    </p:tnLst>
    <p:bldLst>
      <p:bldP spid="13319" grpId="0" animBg="1"/>
      <p:bldP spid="13321" grpId="0" animBg="1"/>
      <p:bldP spid="13325" grpId="0"/>
      <p:bldP spid="13326" grpId="0"/>
      <p:bldP spid="13327" grpId="0"/>
      <p:bldP spid="13328" grpId="0"/>
      <p:bldP spid="13329" grpId="0"/>
      <p:bldP spid="13330" grpId="0"/>
      <p:bldP spid="13331" grpId="0"/>
      <p:bldP spid="13332" grpId="0"/>
      <p:bldP spid="133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364" name="Изображение 15363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5369" name="Группа 15368"/>
          <p:cNvGrpSpPr/>
          <p:nvPr/>
        </p:nvGrpSpPr>
        <p:grpSpPr>
          <a:xfrm>
            <a:off x="395288" y="2205038"/>
            <a:ext cx="5543550" cy="4105275"/>
            <a:chOff x="249" y="1389"/>
            <a:chExt cx="3492" cy="2586"/>
          </a:xfrm>
        </p:grpSpPr>
        <p:sp>
          <p:nvSpPr>
            <p:cNvPr id="15365" name="Равнобедренный треугольник 15364"/>
            <p:cNvSpPr/>
            <p:nvPr/>
          </p:nvSpPr>
          <p:spPr>
            <a:xfrm>
              <a:off x="249" y="1389"/>
              <a:ext cx="3492" cy="2586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0"/>
              </a:schemeClr>
            </a:solidFill>
            <a:ln w="3810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5366" name="Равнобедренный треугольник 15365"/>
            <p:cNvSpPr/>
            <p:nvPr/>
          </p:nvSpPr>
          <p:spPr>
            <a:xfrm rot="10800000">
              <a:off x="2018" y="3113"/>
              <a:ext cx="1134" cy="842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0"/>
              </a:schemeClr>
            </a:solidFill>
            <a:ln w="3810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5367" name="Равнобедренный треугольник 15366"/>
            <p:cNvSpPr/>
            <p:nvPr/>
          </p:nvSpPr>
          <p:spPr>
            <a:xfrm rot="10800000">
              <a:off x="1429" y="2251"/>
              <a:ext cx="1134" cy="842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0"/>
              </a:schemeClr>
            </a:solidFill>
            <a:ln w="3810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5368" name="Равнобедренный треугольник 15367"/>
            <p:cNvSpPr/>
            <p:nvPr/>
          </p:nvSpPr>
          <p:spPr>
            <a:xfrm rot="10800000">
              <a:off x="839" y="3113"/>
              <a:ext cx="1134" cy="842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0"/>
              </a:schemeClr>
            </a:solidFill>
            <a:ln w="3810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</p:grpSp>
      <p:sp>
        <p:nvSpPr>
          <p:cNvPr id="15370" name="Выноска-облако 15369"/>
          <p:cNvSpPr/>
          <p:nvPr/>
        </p:nvSpPr>
        <p:spPr>
          <a:xfrm>
            <a:off x="3276600" y="0"/>
            <a:ext cx="6335713" cy="1916113"/>
          </a:xfrm>
          <a:prstGeom prst="cloudCallout">
            <a:avLst>
              <a:gd name="adj1" fmla="val -71824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Сколько треугольников на чертеже?</a:t>
            </a:r>
            <a:endParaRPr sz="2400" b="1" i="1">
              <a:latin typeface="Georgia" panose="02040502050405020303" pitchFamily="18" charset="0"/>
            </a:endParaRPr>
          </a:p>
        </p:txBody>
      </p:sp>
      <p:pic>
        <p:nvPicPr>
          <p:cNvPr id="15371" name="Изображение 15370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73" name="Пятно 1 15372"/>
          <p:cNvSpPr/>
          <p:nvPr/>
        </p:nvSpPr>
        <p:spPr>
          <a:xfrm>
            <a:off x="4211638" y="2060575"/>
            <a:ext cx="2374900" cy="1274763"/>
          </a:xfrm>
          <a:prstGeom prst="irregularSeal1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008000"/>
                </a:solidFill>
                <a:latin typeface="Times New Roman" panose="02020603050405020304" pitchFamily="18" charset="0"/>
              </a:rPr>
              <a:t>10</a:t>
            </a:r>
            <a:endParaRPr sz="36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4" name="Пятно 1 15373"/>
          <p:cNvSpPr/>
          <p:nvPr/>
        </p:nvSpPr>
        <p:spPr>
          <a:xfrm>
            <a:off x="4787900" y="3429000"/>
            <a:ext cx="2374900" cy="1274763"/>
          </a:xfrm>
          <a:prstGeom prst="irregularSeal1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13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5" name="Пятно 1 15374"/>
          <p:cNvSpPr/>
          <p:nvPr/>
        </p:nvSpPr>
        <p:spPr>
          <a:xfrm>
            <a:off x="6769100" y="1773238"/>
            <a:ext cx="2374900" cy="1274762"/>
          </a:xfrm>
          <a:prstGeom prst="irregularSeal1">
            <a:avLst/>
          </a:prstGeom>
          <a:solidFill>
            <a:srgbClr val="00FFFF"/>
          </a:solidFill>
          <a:ln w="2540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chemeClr val="accent2"/>
                </a:solidFill>
                <a:latin typeface="Times New Roman" panose="02020603050405020304" pitchFamily="18" charset="0"/>
              </a:rPr>
              <a:t> 9</a:t>
            </a:r>
            <a:endParaRPr sz="36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6" name="Пятно 1 15375"/>
          <p:cNvSpPr/>
          <p:nvPr/>
        </p:nvSpPr>
        <p:spPr>
          <a:xfrm>
            <a:off x="5364163" y="4868863"/>
            <a:ext cx="2374900" cy="1274762"/>
          </a:xfrm>
          <a:prstGeom prst="irregularSeal1">
            <a:avLst/>
          </a:prstGeom>
          <a:solidFill>
            <a:srgbClr val="CCCCFF"/>
          </a:solidFill>
          <a:ln w="25400" cap="flat" cmpd="sng">
            <a:solidFill>
              <a:srgbClr val="33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12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15377" name="Равнобедренный треугольник 15376"/>
          <p:cNvSpPr/>
          <p:nvPr/>
        </p:nvSpPr>
        <p:spPr>
          <a:xfrm>
            <a:off x="2268538" y="2205038"/>
            <a:ext cx="1800225" cy="1366837"/>
          </a:xfrm>
          <a:prstGeom prst="triangle">
            <a:avLst>
              <a:gd name="adj" fmla="val 51324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78" name="Равнобедренный треугольник 15377"/>
          <p:cNvSpPr/>
          <p:nvPr/>
        </p:nvSpPr>
        <p:spPr>
          <a:xfrm>
            <a:off x="1331913" y="3573463"/>
            <a:ext cx="1800225" cy="1366837"/>
          </a:xfrm>
          <a:prstGeom prst="triangle">
            <a:avLst>
              <a:gd name="adj" fmla="val 51324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79" name="Равнобедренный треугольник 15378"/>
          <p:cNvSpPr/>
          <p:nvPr/>
        </p:nvSpPr>
        <p:spPr>
          <a:xfrm rot="10800000">
            <a:off x="2268538" y="3573463"/>
            <a:ext cx="1800225" cy="1366837"/>
          </a:xfrm>
          <a:prstGeom prst="triangle">
            <a:avLst>
              <a:gd name="adj" fmla="val 50704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0" name="Равнобедренный треугольник 15379"/>
          <p:cNvSpPr/>
          <p:nvPr/>
        </p:nvSpPr>
        <p:spPr>
          <a:xfrm>
            <a:off x="3203575" y="3573463"/>
            <a:ext cx="1800225" cy="1366837"/>
          </a:xfrm>
          <a:prstGeom prst="triangle">
            <a:avLst>
              <a:gd name="adj" fmla="val 47972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1" name="Равнобедренный треугольник 15380"/>
          <p:cNvSpPr/>
          <p:nvPr/>
        </p:nvSpPr>
        <p:spPr>
          <a:xfrm>
            <a:off x="395288" y="4941888"/>
            <a:ext cx="1800225" cy="1366837"/>
          </a:xfrm>
          <a:prstGeom prst="triangle">
            <a:avLst>
              <a:gd name="adj" fmla="val 51324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2" name="Равнобедренный треугольник 15381"/>
          <p:cNvSpPr/>
          <p:nvPr/>
        </p:nvSpPr>
        <p:spPr>
          <a:xfrm rot="10800000">
            <a:off x="1331913" y="4941888"/>
            <a:ext cx="1800225" cy="1366837"/>
          </a:xfrm>
          <a:prstGeom prst="triangle">
            <a:avLst>
              <a:gd name="adj" fmla="val 50704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3" name="Равнобедренный треугольник 15382"/>
          <p:cNvSpPr/>
          <p:nvPr/>
        </p:nvSpPr>
        <p:spPr>
          <a:xfrm>
            <a:off x="2268538" y="4941888"/>
            <a:ext cx="1800225" cy="1366837"/>
          </a:xfrm>
          <a:prstGeom prst="triangle">
            <a:avLst>
              <a:gd name="adj" fmla="val 51324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4" name="Равнобедренный треугольник 15383"/>
          <p:cNvSpPr/>
          <p:nvPr/>
        </p:nvSpPr>
        <p:spPr>
          <a:xfrm rot="10800000">
            <a:off x="3203575" y="4941888"/>
            <a:ext cx="1800225" cy="1366837"/>
          </a:xfrm>
          <a:prstGeom prst="triangle">
            <a:avLst>
              <a:gd name="adj" fmla="val 50704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5" name="Равнобедренный треугольник 15384"/>
          <p:cNvSpPr/>
          <p:nvPr/>
        </p:nvSpPr>
        <p:spPr>
          <a:xfrm>
            <a:off x="4140200" y="4941888"/>
            <a:ext cx="1800225" cy="1366837"/>
          </a:xfrm>
          <a:prstGeom prst="triangle">
            <a:avLst>
              <a:gd name="adj" fmla="val 49296"/>
            </a:avLst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tint val="2509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6" name="Равнобедренный треугольник 15385"/>
          <p:cNvSpPr/>
          <p:nvPr/>
        </p:nvSpPr>
        <p:spPr>
          <a:xfrm>
            <a:off x="395288" y="3644900"/>
            <a:ext cx="3673475" cy="2663825"/>
          </a:xfrm>
          <a:prstGeom prst="triangle">
            <a:avLst>
              <a:gd name="adj" fmla="val 50389"/>
            </a:avLst>
          </a:prstGeom>
          <a:gradFill rotWithShape="1">
            <a:gsLst>
              <a:gs pos="0">
                <a:srgbClr val="FF00FF"/>
              </a:gs>
              <a:gs pos="100000">
                <a:srgbClr val="FF00FF">
                  <a:gamma/>
                  <a:tint val="13725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7" name="Равнобедренный треугольник 15386"/>
          <p:cNvSpPr/>
          <p:nvPr/>
        </p:nvSpPr>
        <p:spPr>
          <a:xfrm>
            <a:off x="1403350" y="2205038"/>
            <a:ext cx="3529013" cy="2663825"/>
          </a:xfrm>
          <a:prstGeom prst="triangle">
            <a:avLst>
              <a:gd name="adj" fmla="val 50389"/>
            </a:avLst>
          </a:prstGeom>
          <a:gradFill rotWithShape="1">
            <a:gsLst>
              <a:gs pos="0">
                <a:srgbClr val="FF00FF"/>
              </a:gs>
              <a:gs pos="100000">
                <a:srgbClr val="FF00FF">
                  <a:gamma/>
                  <a:tint val="13725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8" name="Равнобедренный треугольник 15387"/>
          <p:cNvSpPr/>
          <p:nvPr/>
        </p:nvSpPr>
        <p:spPr>
          <a:xfrm>
            <a:off x="2268538" y="3644900"/>
            <a:ext cx="3673475" cy="2663825"/>
          </a:xfrm>
          <a:prstGeom prst="triangle">
            <a:avLst>
              <a:gd name="adj" fmla="val 50389"/>
            </a:avLst>
          </a:prstGeom>
          <a:gradFill rotWithShape="1">
            <a:gsLst>
              <a:gs pos="0">
                <a:srgbClr val="FF00FF"/>
              </a:gs>
              <a:gs pos="100000">
                <a:srgbClr val="FF00FF">
                  <a:gamma/>
                  <a:tint val="13725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5389" name="Равнобедренный треугольник 15388"/>
          <p:cNvSpPr/>
          <p:nvPr/>
        </p:nvSpPr>
        <p:spPr>
          <a:xfrm>
            <a:off x="468313" y="2276475"/>
            <a:ext cx="5399087" cy="4032250"/>
          </a:xfrm>
          <a:prstGeom prst="triangle">
            <a:avLst>
              <a:gd name="adj" fmla="val 50389"/>
            </a:avLst>
          </a:prstGeom>
          <a:gradFill rotWithShape="1">
            <a:gsLst>
              <a:gs pos="0">
                <a:srgbClr val="00FF00">
                  <a:alpha val="61000"/>
                </a:srgbClr>
              </a:gs>
              <a:gs pos="100000">
                <a:srgbClr val="00FF00">
                  <a:gamma/>
                  <a:tint val="16078"/>
                  <a:invGamma/>
                </a:srgbClr>
              </a:gs>
            </a:gsLst>
            <a:path path="rect">
              <a:fillToRect t="100000" r="100000"/>
            </a:path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3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3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1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1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1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1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1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1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1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1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1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10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10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10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10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4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53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153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6"/>
                  </p:tgtEl>
                </p:cond>
              </p:nextCondLst>
            </p:seq>
          </p:childTnLst>
        </p:cTn>
      </p:par>
    </p:tnLst>
    <p:bldLst>
      <p:bldP spid="15370" grpId="0" animBg="1"/>
      <p:bldP spid="15373" grpId="0" animBg="1"/>
      <p:bldP spid="15373" grpId="1" animBg="1"/>
      <p:bldP spid="15374" grpId="0" animBg="1"/>
      <p:bldP spid="15374" grpId="1" animBg="1"/>
      <p:bldP spid="15375" grpId="0" animBg="1"/>
      <p:bldP spid="15375" grpId="1" animBg="1"/>
      <p:bldP spid="15376" grpId="0" animBg="1"/>
      <p:bldP spid="1537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388" name="Изображение 16387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Выноска-облако 16388"/>
          <p:cNvSpPr/>
          <p:nvPr/>
        </p:nvSpPr>
        <p:spPr>
          <a:xfrm>
            <a:off x="3132138" y="0"/>
            <a:ext cx="6624637" cy="2781300"/>
          </a:xfrm>
          <a:prstGeom prst="cloudCallout">
            <a:avLst>
              <a:gd name="adj1" fmla="val -72694"/>
              <a:gd name="adj2" fmla="val 17236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Сколько сторон  в  многоугольнике  АВС</a:t>
            </a:r>
            <a:r>
              <a:rPr lang="en-US" altLang="x-none" sz="2400" b="1" i="1">
                <a:latin typeface="Georgia" panose="02040502050405020303" pitchFamily="18" charset="0"/>
              </a:rPr>
              <a:t>DEFK?</a:t>
            </a:r>
            <a:endParaRPr lang="en-US" altLang="x-none"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Перечислите  и запишите все стороны.</a:t>
            </a:r>
            <a:endParaRPr sz="2400" b="1" i="1">
              <a:latin typeface="Georgia" panose="02040502050405020303" pitchFamily="18" charset="0"/>
            </a:endParaRPr>
          </a:p>
        </p:txBody>
      </p:sp>
      <p:pic>
        <p:nvPicPr>
          <p:cNvPr id="16390" name="Изображение 16389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1" name="Прямоугольник 16390"/>
          <p:cNvSpPr/>
          <p:nvPr/>
        </p:nvSpPr>
        <p:spPr>
          <a:xfrm>
            <a:off x="2268538" y="2781300"/>
            <a:ext cx="1008062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8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6392" name="Прямоугольник 16391"/>
          <p:cNvSpPr/>
          <p:nvPr/>
        </p:nvSpPr>
        <p:spPr>
          <a:xfrm>
            <a:off x="3492500" y="2781300"/>
            <a:ext cx="100806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7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6393" name="Прямоугольник 16392"/>
          <p:cNvSpPr/>
          <p:nvPr/>
        </p:nvSpPr>
        <p:spPr>
          <a:xfrm>
            <a:off x="4716463" y="2781300"/>
            <a:ext cx="1008062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6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6394" name="Управляющая кнопка: настраиваемая 16393"/>
          <p:cNvSpPr/>
          <p:nvPr/>
        </p:nvSpPr>
        <p:spPr>
          <a:xfrm>
            <a:off x="179388" y="6092825"/>
            <a:ext cx="1908175" cy="503238"/>
          </a:xfrm>
          <a:prstGeom prst="actionButtonBlank">
            <a:avLst/>
          </a:prstGeom>
          <a:gradFill rotWithShape="1">
            <a:gsLst>
              <a:gs pos="0">
                <a:srgbClr val="00FFFF">
                  <a:gamma/>
                  <a:tint val="0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Проверка</a:t>
            </a:r>
            <a:endParaRPr sz="28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5" name="Скругленная прямоугольная выноска 16394"/>
          <p:cNvSpPr/>
          <p:nvPr/>
        </p:nvSpPr>
        <p:spPr>
          <a:xfrm>
            <a:off x="4716463" y="5445125"/>
            <a:ext cx="2736850" cy="792163"/>
          </a:xfrm>
          <a:prstGeom prst="wedgeRoundRectCallout">
            <a:avLst>
              <a:gd name="adj1" fmla="val 69838"/>
              <a:gd name="adj2" fmla="val -210921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Подумай!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6" name="Скругленная прямоугольная выноска 16395"/>
          <p:cNvSpPr/>
          <p:nvPr/>
        </p:nvSpPr>
        <p:spPr>
          <a:xfrm>
            <a:off x="4643438" y="5661025"/>
            <a:ext cx="2736850" cy="792163"/>
          </a:xfrm>
          <a:prstGeom prst="wedgeRoundRectCallout">
            <a:avLst>
              <a:gd name="adj1" fmla="val 72333"/>
              <a:gd name="adj2" fmla="val -233569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Молодец!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7" name="Прямоугольник 16396"/>
          <p:cNvSpPr/>
          <p:nvPr/>
        </p:nvSpPr>
        <p:spPr>
          <a:xfrm>
            <a:off x="755650" y="4149725"/>
            <a:ext cx="5041900" cy="698500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2800" b="1" i="1">
                <a:latin typeface="Times New Roman" panose="02020603050405020304" pitchFamily="18" charset="0"/>
              </a:rPr>
              <a:t>  AB; </a:t>
            </a:r>
            <a:r>
              <a:rPr sz="2800" b="1" i="1">
                <a:latin typeface="Times New Roman" panose="02020603050405020304" pitchFamily="18" charset="0"/>
              </a:rPr>
              <a:t>ВС; </a:t>
            </a:r>
            <a:r>
              <a:rPr lang="en-US" altLang="x-none" sz="2800" b="1" i="1">
                <a:latin typeface="Times New Roman" panose="02020603050405020304" pitchFamily="18" charset="0"/>
              </a:rPr>
              <a:t>CD; DE; EF; FK; FK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3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1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63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63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2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63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4"/>
                  </p:tgtEl>
                </p:cond>
              </p:nextCondLst>
            </p:seq>
          </p:childTnLst>
        </p:cTn>
      </p:par>
    </p:tnLst>
    <p:bldLst>
      <p:bldP spid="16389" grpId="0" animBg="1"/>
      <p:bldP spid="16391" grpId="0" animBg="1"/>
      <p:bldP spid="16391" grpId="1" animBg="1"/>
      <p:bldP spid="16392" grpId="0" animBg="1"/>
      <p:bldP spid="16393" grpId="0" animBg="1"/>
      <p:bldP spid="16393" grpId="1" animBg="1"/>
      <p:bldP spid="16395" grpId="0" animBg="1"/>
      <p:bldP spid="16395" grpId="1" animBg="1"/>
      <p:bldP spid="16395" grpId="2" animBg="1"/>
      <p:bldP spid="16395" grpId="3" animBg="1"/>
      <p:bldP spid="16396" grpId="0" animBg="1"/>
      <p:bldP spid="1639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412" name="Изображение 17411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3" name="Выноска-облако 17412"/>
          <p:cNvSpPr/>
          <p:nvPr/>
        </p:nvSpPr>
        <p:spPr>
          <a:xfrm>
            <a:off x="3276600" y="0"/>
            <a:ext cx="5616575" cy="1655763"/>
          </a:xfrm>
          <a:prstGeom prst="cloudCallout">
            <a:avLst>
              <a:gd name="adj1" fmla="val -73514"/>
              <a:gd name="adj2" fmla="val 47218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Найдите правильные варианты ответов: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7415" name="Выноска-облако 17414"/>
          <p:cNvSpPr/>
          <p:nvPr/>
        </p:nvSpPr>
        <p:spPr>
          <a:xfrm>
            <a:off x="3059113" y="0"/>
            <a:ext cx="6084887" cy="2060575"/>
          </a:xfrm>
          <a:prstGeom prst="cloudCallout">
            <a:avLst>
              <a:gd name="adj1" fmla="val -68106"/>
              <a:gd name="adj2" fmla="val 36366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Треугольник АВС пересечен двумя прямыми А</a:t>
            </a:r>
            <a:r>
              <a:rPr lang="en-US" altLang="x-none" sz="2400" b="1" i="1">
                <a:latin typeface="Georgia" panose="02040502050405020303" pitchFamily="18" charset="0"/>
              </a:rPr>
              <a:t>D</a:t>
            </a:r>
            <a:r>
              <a:rPr sz="2400" b="1" i="1">
                <a:latin typeface="Georgia" panose="02040502050405020303" pitchFamily="18" charset="0"/>
              </a:rPr>
              <a:t> и</a:t>
            </a:r>
            <a:r>
              <a:rPr lang="en-US" altLang="x-none" sz="2400" b="1" i="1">
                <a:latin typeface="Georgia" panose="02040502050405020303" pitchFamily="18" charset="0"/>
              </a:rPr>
              <a:t> EF</a:t>
            </a:r>
            <a:r>
              <a:rPr sz="2400" b="1" i="1">
                <a:latin typeface="Georgia" panose="02040502050405020303" pitchFamily="18" charset="0"/>
              </a:rPr>
              <a:t>.</a:t>
            </a:r>
            <a:r>
              <a:rPr lang="en-US" altLang="x-none" sz="2400" b="1" i="1">
                <a:latin typeface="Georgia" panose="02040502050405020303" pitchFamily="18" charset="0"/>
              </a:rPr>
              <a:t> </a:t>
            </a:r>
            <a:r>
              <a:rPr sz="2400" b="1" i="1">
                <a:latin typeface="Georgia" panose="02040502050405020303" pitchFamily="18" charset="0"/>
              </a:rPr>
              <a:t>Получилось: 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7416" name="Пятно 1 17415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</a:t>
            </a:r>
            <a:endParaRPr sz="3600">
              <a:latin typeface="Times New Roman" panose="02020603050405020304" pitchFamily="18" charset="0"/>
            </a:endParaRPr>
          </a:p>
        </p:txBody>
      </p:sp>
      <p:sp>
        <p:nvSpPr>
          <p:cNvPr id="17417" name="Прямоугольник 17416"/>
          <p:cNvSpPr/>
          <p:nvPr/>
        </p:nvSpPr>
        <p:spPr>
          <a:xfrm>
            <a:off x="3203575" y="2420938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2 четырёхугольника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7418" name="Прямоугольник 17417"/>
          <p:cNvSpPr/>
          <p:nvPr/>
        </p:nvSpPr>
        <p:spPr>
          <a:xfrm>
            <a:off x="3203575" y="3284538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16 отрезков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7419" name="Прямоугольник 17418"/>
          <p:cNvSpPr/>
          <p:nvPr/>
        </p:nvSpPr>
        <p:spPr>
          <a:xfrm>
            <a:off x="3203575" y="4149725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10 отрезков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17420" name="Изображение 17419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24" name="Прямоугольник 17423"/>
          <p:cNvSpPr/>
          <p:nvPr/>
        </p:nvSpPr>
        <p:spPr>
          <a:xfrm>
            <a:off x="3203575" y="4941888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4 луча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7425" name="Прямоугольник 17424"/>
          <p:cNvSpPr/>
          <p:nvPr/>
        </p:nvSpPr>
        <p:spPr>
          <a:xfrm>
            <a:off x="3203575" y="5807075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6 треугольников</a:t>
            </a:r>
            <a:endParaRPr sz="3600" b="1" i="1">
              <a:latin typeface="Times New Roman" panose="02020603050405020304" pitchFamily="18" charset="0"/>
            </a:endParaRPr>
          </a:p>
        </p:txBody>
      </p:sp>
      <p:grpSp>
        <p:nvGrpSpPr>
          <p:cNvPr id="17433" name="Группа 17432"/>
          <p:cNvGrpSpPr/>
          <p:nvPr/>
        </p:nvGrpSpPr>
        <p:grpSpPr>
          <a:xfrm>
            <a:off x="323850" y="3357563"/>
            <a:ext cx="3024188" cy="3500437"/>
            <a:chOff x="204" y="2115"/>
            <a:chExt cx="1905" cy="2205"/>
          </a:xfrm>
        </p:grpSpPr>
        <p:sp>
          <p:nvSpPr>
            <p:cNvPr id="17421" name="Прямоугольный треугольник 17420"/>
            <p:cNvSpPr/>
            <p:nvPr/>
          </p:nvSpPr>
          <p:spPr>
            <a:xfrm>
              <a:off x="612" y="2341"/>
              <a:ext cx="1134" cy="1587"/>
            </a:xfrm>
            <a:prstGeom prst="rtTriangle">
              <a:avLst/>
            </a:prstGeom>
            <a:solidFill>
              <a:schemeClr val="accent1">
                <a:alpha val="0"/>
              </a:schemeClr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7422" name="Прямое соединение 17421"/>
            <p:cNvSpPr/>
            <p:nvPr/>
          </p:nvSpPr>
          <p:spPr>
            <a:xfrm flipV="1">
              <a:off x="204" y="3067"/>
              <a:ext cx="1905" cy="108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3" name="Полилиния 17422"/>
            <p:cNvSpPr/>
            <p:nvPr/>
          </p:nvSpPr>
          <p:spPr>
            <a:xfrm>
              <a:off x="1056" y="2160"/>
              <a:ext cx="236" cy="2141"/>
            </a:xfrm>
            <a:custGeom>
              <a:avLst/>
              <a:gdLst/>
              <a:ahLst/>
              <a:cxnLst/>
              <a:pathLst>
                <a:path w="236" h="2141">
                  <a:moveTo>
                    <a:pt x="0" y="2141"/>
                  </a:moveTo>
                  <a:lnTo>
                    <a:pt x="236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7426" name="Текстовое поле 17425"/>
            <p:cNvSpPr txBox="1"/>
            <p:nvPr/>
          </p:nvSpPr>
          <p:spPr>
            <a:xfrm>
              <a:off x="295" y="3612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А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7427" name="Текстовое поле 17426"/>
            <p:cNvSpPr txBox="1"/>
            <p:nvPr/>
          </p:nvSpPr>
          <p:spPr>
            <a:xfrm>
              <a:off x="295" y="2115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В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7428" name="Текстовое поле 17427"/>
            <p:cNvSpPr txBox="1"/>
            <p:nvPr/>
          </p:nvSpPr>
          <p:spPr>
            <a:xfrm>
              <a:off x="1701" y="3793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С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7429" name="Текстовое поле 17428"/>
            <p:cNvSpPr txBox="1"/>
            <p:nvPr/>
          </p:nvSpPr>
          <p:spPr>
            <a:xfrm>
              <a:off x="839" y="3294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О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7430" name="Текстовое поле 17429"/>
            <p:cNvSpPr txBox="1"/>
            <p:nvPr/>
          </p:nvSpPr>
          <p:spPr>
            <a:xfrm>
              <a:off x="1156" y="2840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Е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7431" name="Текстовое поле 17430"/>
            <p:cNvSpPr txBox="1"/>
            <p:nvPr/>
          </p:nvSpPr>
          <p:spPr>
            <a:xfrm>
              <a:off x="1474" y="3294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D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7432" name="Текстовое поле 17431"/>
            <p:cNvSpPr txBox="1"/>
            <p:nvPr/>
          </p:nvSpPr>
          <p:spPr>
            <a:xfrm>
              <a:off x="1066" y="3916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F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500"/>
                            </p:stCondLst>
                            <p:childTnLst>
                              <p:par>
                                <p:cTn id="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74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74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74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74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5"/>
                  </p:tgtEl>
                </p:cond>
              </p:nextCondLst>
            </p:seq>
          </p:childTnLst>
        </p:cTn>
      </p:par>
    </p:tnLst>
    <p:bldLst>
      <p:bldP spid="17413" grpId="0" animBg="1"/>
      <p:bldP spid="17413" grpId="1" animBg="1"/>
      <p:bldP spid="17415" grpId="0" animBg="1"/>
      <p:bldP spid="17416" grpId="0" animBg="1"/>
      <p:bldP spid="17417" grpId="0" animBg="1"/>
      <p:bldP spid="17418" grpId="0" animBg="1"/>
      <p:bldP spid="17419" grpId="0" animBg="1"/>
      <p:bldP spid="17419" grpId="1" animBg="1"/>
      <p:bldP spid="17424" grpId="0" animBg="1"/>
      <p:bldP spid="17424" grpId="1" animBg="1"/>
      <p:bldP spid="17425" grpId="0" animBg="1"/>
      <p:bldP spid="174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434" name="Изображение 18433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6" name="Выноска-облако 18435"/>
          <p:cNvSpPr/>
          <p:nvPr/>
        </p:nvSpPr>
        <p:spPr>
          <a:xfrm>
            <a:off x="3059113" y="0"/>
            <a:ext cx="6084887" cy="2060575"/>
          </a:xfrm>
          <a:prstGeom prst="cloudCallout">
            <a:avLst>
              <a:gd name="adj1" fmla="val -68106"/>
              <a:gd name="adj2" fmla="val 36366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Треугольник АВС пересечен двумя прямыми А</a:t>
            </a:r>
            <a:r>
              <a:rPr lang="en-US" altLang="x-none" sz="2400" b="1" i="1">
                <a:latin typeface="Georgia" panose="02040502050405020303" pitchFamily="18" charset="0"/>
              </a:rPr>
              <a:t>D</a:t>
            </a:r>
            <a:r>
              <a:rPr sz="2400" b="1" i="1">
                <a:latin typeface="Georgia" panose="02040502050405020303" pitchFamily="18" charset="0"/>
              </a:rPr>
              <a:t> и</a:t>
            </a:r>
            <a:r>
              <a:rPr lang="en-US" altLang="x-none" sz="2400" b="1" i="1">
                <a:latin typeface="Georgia" panose="02040502050405020303" pitchFamily="18" charset="0"/>
              </a:rPr>
              <a:t> EF</a:t>
            </a:r>
            <a:r>
              <a:rPr sz="2400" b="1" i="1">
                <a:latin typeface="Georgia" panose="02040502050405020303" pitchFamily="18" charset="0"/>
              </a:rPr>
              <a:t>.</a:t>
            </a:r>
            <a:r>
              <a:rPr lang="en-US" altLang="x-none" sz="2400" b="1" i="1">
                <a:latin typeface="Georgia" panose="02040502050405020303" pitchFamily="18" charset="0"/>
              </a:rPr>
              <a:t> </a:t>
            </a:r>
            <a:r>
              <a:rPr sz="2400" b="1" i="1">
                <a:latin typeface="Georgia" panose="02040502050405020303" pitchFamily="18" charset="0"/>
              </a:rPr>
              <a:t>Получилось: 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8437" name="Пятно 1 18436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</a:t>
            </a:r>
            <a:endParaRPr sz="3600">
              <a:latin typeface="Times New Roman" panose="02020603050405020304" pitchFamily="18" charset="0"/>
            </a:endParaRPr>
          </a:p>
        </p:txBody>
      </p:sp>
      <p:sp>
        <p:nvSpPr>
          <p:cNvPr id="18438" name="Прямоугольник 18437"/>
          <p:cNvSpPr/>
          <p:nvPr/>
        </p:nvSpPr>
        <p:spPr>
          <a:xfrm>
            <a:off x="3203575" y="2420938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latin typeface="Times New Roman" panose="02020603050405020304" pitchFamily="18" charset="0"/>
              </a:rPr>
              <a:t>8 </a:t>
            </a:r>
            <a:r>
              <a:rPr sz="3600" b="1" i="1">
                <a:latin typeface="Times New Roman" panose="02020603050405020304" pitchFamily="18" charset="0"/>
              </a:rPr>
              <a:t>лучей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8439" name="Прямоугольник 18438"/>
          <p:cNvSpPr/>
          <p:nvPr/>
        </p:nvSpPr>
        <p:spPr>
          <a:xfrm>
            <a:off x="3203575" y="3284538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3 четырёхугольника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8440" name="Прямоугольник 18439"/>
          <p:cNvSpPr/>
          <p:nvPr/>
        </p:nvSpPr>
        <p:spPr>
          <a:xfrm>
            <a:off x="3203575" y="4149725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12 лучей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18441" name="Изображение 18440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2" name="Прямоугольник 18441"/>
          <p:cNvSpPr/>
          <p:nvPr/>
        </p:nvSpPr>
        <p:spPr>
          <a:xfrm>
            <a:off x="3203575" y="4941888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4 четырёхугольника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8443" name="Прямоугольник 18442"/>
          <p:cNvSpPr/>
          <p:nvPr/>
        </p:nvSpPr>
        <p:spPr>
          <a:xfrm>
            <a:off x="3203575" y="5807075"/>
            <a:ext cx="4248150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5 треугольников</a:t>
            </a:r>
            <a:endParaRPr sz="3600" b="1" i="1">
              <a:latin typeface="Times New Roman" panose="02020603050405020304" pitchFamily="18" charset="0"/>
            </a:endParaRPr>
          </a:p>
        </p:txBody>
      </p:sp>
      <p:grpSp>
        <p:nvGrpSpPr>
          <p:cNvPr id="18444" name="Группа 18443"/>
          <p:cNvGrpSpPr/>
          <p:nvPr/>
        </p:nvGrpSpPr>
        <p:grpSpPr>
          <a:xfrm>
            <a:off x="323850" y="3357563"/>
            <a:ext cx="3024188" cy="3500437"/>
            <a:chOff x="204" y="2115"/>
            <a:chExt cx="1905" cy="2205"/>
          </a:xfrm>
        </p:grpSpPr>
        <p:sp>
          <p:nvSpPr>
            <p:cNvPr id="18445" name="Прямоугольный треугольник 18444"/>
            <p:cNvSpPr/>
            <p:nvPr/>
          </p:nvSpPr>
          <p:spPr>
            <a:xfrm>
              <a:off x="612" y="2341"/>
              <a:ext cx="1134" cy="1587"/>
            </a:xfrm>
            <a:prstGeom prst="rtTriangle">
              <a:avLst/>
            </a:prstGeom>
            <a:solidFill>
              <a:schemeClr val="accent1">
                <a:alpha val="0"/>
              </a:schemeClr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8446" name="Прямое соединение 18445"/>
            <p:cNvSpPr/>
            <p:nvPr/>
          </p:nvSpPr>
          <p:spPr>
            <a:xfrm flipV="1">
              <a:off x="204" y="3067"/>
              <a:ext cx="1905" cy="108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7" name="Полилиния 18446"/>
            <p:cNvSpPr/>
            <p:nvPr/>
          </p:nvSpPr>
          <p:spPr>
            <a:xfrm>
              <a:off x="1056" y="2160"/>
              <a:ext cx="236" cy="2141"/>
            </a:xfrm>
            <a:custGeom>
              <a:avLst/>
              <a:gdLst/>
              <a:ahLst/>
              <a:cxnLst/>
              <a:pathLst>
                <a:path w="236" h="2141">
                  <a:moveTo>
                    <a:pt x="0" y="2141"/>
                  </a:moveTo>
                  <a:lnTo>
                    <a:pt x="236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8448" name="Текстовое поле 18447"/>
            <p:cNvSpPr txBox="1"/>
            <p:nvPr/>
          </p:nvSpPr>
          <p:spPr>
            <a:xfrm>
              <a:off x="295" y="3612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А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8449" name="Текстовое поле 18448"/>
            <p:cNvSpPr txBox="1"/>
            <p:nvPr/>
          </p:nvSpPr>
          <p:spPr>
            <a:xfrm>
              <a:off x="295" y="2115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В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8450" name="Текстовое поле 18449"/>
            <p:cNvSpPr txBox="1"/>
            <p:nvPr/>
          </p:nvSpPr>
          <p:spPr>
            <a:xfrm>
              <a:off x="1701" y="3793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С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8451" name="Текстовое поле 18450"/>
            <p:cNvSpPr txBox="1"/>
            <p:nvPr/>
          </p:nvSpPr>
          <p:spPr>
            <a:xfrm>
              <a:off x="839" y="3294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О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8452" name="Текстовое поле 18451"/>
            <p:cNvSpPr txBox="1"/>
            <p:nvPr/>
          </p:nvSpPr>
          <p:spPr>
            <a:xfrm>
              <a:off x="1156" y="2840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Е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8453" name="Текстовое поле 18452"/>
            <p:cNvSpPr txBox="1"/>
            <p:nvPr/>
          </p:nvSpPr>
          <p:spPr>
            <a:xfrm>
              <a:off x="1474" y="3294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D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8454" name="Текстовое поле 18453"/>
            <p:cNvSpPr txBox="1"/>
            <p:nvPr/>
          </p:nvSpPr>
          <p:spPr>
            <a:xfrm>
              <a:off x="1066" y="3916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F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84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4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84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8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3"/>
                  </p:tgtEl>
                </p:cond>
              </p:nextCondLst>
            </p:seq>
          </p:childTnLst>
        </p:cTn>
      </p:par>
    </p:tnLst>
    <p:bldLst>
      <p:bldP spid="18437" grpId="0" animBg="1"/>
      <p:bldP spid="18438" grpId="0" animBg="1"/>
      <p:bldP spid="18439" grpId="0" animBg="1"/>
      <p:bldP spid="18440" grpId="0" animBg="1"/>
      <p:bldP spid="18440" grpId="1" animBg="1"/>
      <p:bldP spid="18442" grpId="0" animBg="1"/>
      <p:bldP spid="18442" grpId="1" animBg="1"/>
      <p:bldP spid="18443" grpId="0" animBg="1"/>
      <p:bldP spid="18443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460" name="Изображение 19459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61" name="Выноска-облако 19460"/>
          <p:cNvSpPr/>
          <p:nvPr/>
        </p:nvSpPr>
        <p:spPr>
          <a:xfrm>
            <a:off x="3276600" y="0"/>
            <a:ext cx="6335713" cy="1916113"/>
          </a:xfrm>
          <a:prstGeom prst="cloudCallout">
            <a:avLst>
              <a:gd name="adj1" fmla="val -71824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и укажи правильный вариант ответа.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9462" name="Прямоугольник 19461"/>
          <p:cNvSpPr/>
          <p:nvPr/>
        </p:nvSpPr>
        <p:spPr>
          <a:xfrm>
            <a:off x="2339975" y="1989138"/>
            <a:ext cx="48958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Прямые АВ и СD: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9487" name="Группа 19486"/>
          <p:cNvGrpSpPr/>
          <p:nvPr/>
        </p:nvGrpSpPr>
        <p:grpSpPr>
          <a:xfrm>
            <a:off x="468313" y="2565400"/>
            <a:ext cx="4319587" cy="4292600"/>
            <a:chOff x="295" y="1616"/>
            <a:chExt cx="2721" cy="2704"/>
          </a:xfrm>
        </p:grpSpPr>
        <p:sp>
          <p:nvSpPr>
            <p:cNvPr id="19463" name="Прямое соединение 19462"/>
            <p:cNvSpPr/>
            <p:nvPr/>
          </p:nvSpPr>
          <p:spPr>
            <a:xfrm flipV="1">
              <a:off x="385" y="1797"/>
              <a:ext cx="2087" cy="1497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64" name="Прямое соединение 19463"/>
            <p:cNvSpPr/>
            <p:nvPr/>
          </p:nvSpPr>
          <p:spPr>
            <a:xfrm>
              <a:off x="1292" y="3022"/>
              <a:ext cx="1724" cy="117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65" name="Овал 19464"/>
            <p:cNvSpPr/>
            <p:nvPr/>
          </p:nvSpPr>
          <p:spPr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9466" name="Овал 19465"/>
            <p:cNvSpPr/>
            <p:nvPr/>
          </p:nvSpPr>
          <p:spPr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9467" name="Овал 19466"/>
            <p:cNvSpPr/>
            <p:nvPr/>
          </p:nvSpPr>
          <p:spPr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9468" name="Овал 19467"/>
            <p:cNvSpPr/>
            <p:nvPr/>
          </p:nvSpPr>
          <p:spPr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9480" name="Текстовое поле 19479"/>
            <p:cNvSpPr txBox="1"/>
            <p:nvPr/>
          </p:nvSpPr>
          <p:spPr>
            <a:xfrm>
              <a:off x="295" y="2795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А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9481" name="Текстовое поле 19480"/>
            <p:cNvSpPr txBox="1"/>
            <p:nvPr/>
          </p:nvSpPr>
          <p:spPr>
            <a:xfrm>
              <a:off x="1927" y="1616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В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9482" name="Текстовое поле 19481"/>
            <p:cNvSpPr txBox="1"/>
            <p:nvPr/>
          </p:nvSpPr>
          <p:spPr>
            <a:xfrm>
              <a:off x="1292" y="3203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С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9483" name="Текстовое поле 19482"/>
            <p:cNvSpPr txBox="1"/>
            <p:nvPr/>
          </p:nvSpPr>
          <p:spPr>
            <a:xfrm>
              <a:off x="2381" y="3916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D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</p:grpSp>
      <p:sp>
        <p:nvSpPr>
          <p:cNvPr id="19484" name="Прямоугольник 19483"/>
          <p:cNvSpPr/>
          <p:nvPr/>
        </p:nvSpPr>
        <p:spPr>
          <a:xfrm>
            <a:off x="3635375" y="32845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Не 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9485" name="Прямоугольник 19484"/>
          <p:cNvSpPr/>
          <p:nvPr/>
        </p:nvSpPr>
        <p:spPr>
          <a:xfrm>
            <a:off x="3635375" y="41481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19486" name="Изображение 19485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88" name="Пятно 1 19487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</a:t>
            </a:r>
            <a:endParaRPr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94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0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8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4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94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84"/>
                  </p:tgtEl>
                </p:cond>
              </p:nextCondLst>
            </p:seq>
          </p:childTnLst>
        </p:cTn>
      </p:par>
    </p:tnLst>
    <p:bldLst>
      <p:bldP spid="19461" grpId="0" animBg="1"/>
      <p:bldP spid="19484" grpId="0" animBg="1"/>
      <p:bldP spid="19484" grpId="1" animBg="1"/>
      <p:bldP spid="19484" grpId="2" animBg="1"/>
      <p:bldP spid="1948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482" name="Изображение 20481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3" name="Выноска-облако 20482"/>
          <p:cNvSpPr/>
          <p:nvPr/>
        </p:nvSpPr>
        <p:spPr>
          <a:xfrm>
            <a:off x="3276600" y="0"/>
            <a:ext cx="6335713" cy="1916113"/>
          </a:xfrm>
          <a:prstGeom prst="cloudCallout">
            <a:avLst>
              <a:gd name="adj1" fmla="val -71824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и укажи правильный вариант ответа.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0484" name="Прямоугольник 20483"/>
          <p:cNvSpPr/>
          <p:nvPr/>
        </p:nvSpPr>
        <p:spPr>
          <a:xfrm>
            <a:off x="2124075" y="1989138"/>
            <a:ext cx="68040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Прямая АВ и отрезок СD: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0485" name="Группа 20484"/>
          <p:cNvGrpSpPr/>
          <p:nvPr/>
        </p:nvGrpSpPr>
        <p:grpSpPr>
          <a:xfrm>
            <a:off x="468313" y="2565400"/>
            <a:ext cx="4319587" cy="4292600"/>
            <a:chOff x="295" y="1616"/>
            <a:chExt cx="2721" cy="2704"/>
          </a:xfrm>
        </p:grpSpPr>
        <p:sp>
          <p:nvSpPr>
            <p:cNvPr id="20486" name="Прямое соединение 20485"/>
            <p:cNvSpPr/>
            <p:nvPr/>
          </p:nvSpPr>
          <p:spPr>
            <a:xfrm flipV="1">
              <a:off x="385" y="1797"/>
              <a:ext cx="2087" cy="1497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487" name="Прямое соединение 20486"/>
            <p:cNvSpPr/>
            <p:nvPr/>
          </p:nvSpPr>
          <p:spPr>
            <a:xfrm>
              <a:off x="1292" y="3022"/>
              <a:ext cx="1724" cy="117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488" name="Овал 20487"/>
            <p:cNvSpPr/>
            <p:nvPr/>
          </p:nvSpPr>
          <p:spPr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489" name="Овал 20488"/>
            <p:cNvSpPr/>
            <p:nvPr/>
          </p:nvSpPr>
          <p:spPr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490" name="Овал 20489"/>
            <p:cNvSpPr/>
            <p:nvPr/>
          </p:nvSpPr>
          <p:spPr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491" name="Овал 20490"/>
            <p:cNvSpPr/>
            <p:nvPr/>
          </p:nvSpPr>
          <p:spPr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492" name="Текстовое поле 20491"/>
            <p:cNvSpPr txBox="1"/>
            <p:nvPr/>
          </p:nvSpPr>
          <p:spPr>
            <a:xfrm>
              <a:off x="295" y="2795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А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0493" name="Текстовое поле 20492"/>
            <p:cNvSpPr txBox="1"/>
            <p:nvPr/>
          </p:nvSpPr>
          <p:spPr>
            <a:xfrm>
              <a:off x="1927" y="1616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В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0494" name="Текстовое поле 20493"/>
            <p:cNvSpPr txBox="1"/>
            <p:nvPr/>
          </p:nvSpPr>
          <p:spPr>
            <a:xfrm>
              <a:off x="1292" y="3203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С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0495" name="Текстовое поле 20494"/>
            <p:cNvSpPr txBox="1"/>
            <p:nvPr/>
          </p:nvSpPr>
          <p:spPr>
            <a:xfrm>
              <a:off x="2381" y="3916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D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</p:grpSp>
      <p:sp>
        <p:nvSpPr>
          <p:cNvPr id="20496" name="Прямоугольник 20495"/>
          <p:cNvSpPr/>
          <p:nvPr/>
        </p:nvSpPr>
        <p:spPr>
          <a:xfrm>
            <a:off x="3635375" y="32845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Не 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0497" name="Прямоугольник 20496"/>
          <p:cNvSpPr/>
          <p:nvPr/>
        </p:nvSpPr>
        <p:spPr>
          <a:xfrm>
            <a:off x="3635375" y="41481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20498" name="Изображение 20497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99" name="Пятно 1 20498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</a:t>
            </a:r>
            <a:endParaRPr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4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04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04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7"/>
                  </p:tgtEl>
                </p:cond>
              </p:nextCondLst>
            </p:seq>
          </p:childTnLst>
        </p:cTn>
      </p:par>
    </p:tnLst>
    <p:bldLst>
      <p:bldP spid="20496" grpId="0" animBg="1"/>
      <p:bldP spid="20496" grpId="1" animBg="1"/>
      <p:bldP spid="20497" grpId="0" animBg="1"/>
      <p:bldP spid="20497" grpId="1" animBg="1"/>
      <p:bldP spid="2049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06" name="Изображение 2150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07" name="Выноска-облако 21506"/>
          <p:cNvSpPr/>
          <p:nvPr/>
        </p:nvSpPr>
        <p:spPr>
          <a:xfrm>
            <a:off x="3276600" y="0"/>
            <a:ext cx="6335713" cy="1916113"/>
          </a:xfrm>
          <a:prstGeom prst="cloudCallout">
            <a:avLst>
              <a:gd name="adj1" fmla="val -71824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и укажи правильный вариант ответа.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1508" name="Прямоугольник 21507"/>
          <p:cNvSpPr/>
          <p:nvPr/>
        </p:nvSpPr>
        <p:spPr>
          <a:xfrm>
            <a:off x="2339975" y="1989138"/>
            <a:ext cx="48958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Лучи АВ и СD: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1509" name="Группа 21508"/>
          <p:cNvGrpSpPr/>
          <p:nvPr/>
        </p:nvGrpSpPr>
        <p:grpSpPr>
          <a:xfrm>
            <a:off x="468313" y="2565400"/>
            <a:ext cx="4319587" cy="4292600"/>
            <a:chOff x="295" y="1616"/>
            <a:chExt cx="2721" cy="2704"/>
          </a:xfrm>
        </p:grpSpPr>
        <p:sp>
          <p:nvSpPr>
            <p:cNvPr id="21510" name="Прямое соединение 21509"/>
            <p:cNvSpPr/>
            <p:nvPr/>
          </p:nvSpPr>
          <p:spPr>
            <a:xfrm flipV="1">
              <a:off x="385" y="1797"/>
              <a:ext cx="2087" cy="1497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11" name="Прямое соединение 21510"/>
            <p:cNvSpPr/>
            <p:nvPr/>
          </p:nvSpPr>
          <p:spPr>
            <a:xfrm>
              <a:off x="1292" y="3022"/>
              <a:ext cx="1724" cy="117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12" name="Овал 21511"/>
            <p:cNvSpPr/>
            <p:nvPr/>
          </p:nvSpPr>
          <p:spPr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1513" name="Овал 21512"/>
            <p:cNvSpPr/>
            <p:nvPr/>
          </p:nvSpPr>
          <p:spPr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1514" name="Овал 21513"/>
            <p:cNvSpPr/>
            <p:nvPr/>
          </p:nvSpPr>
          <p:spPr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1515" name="Овал 21514"/>
            <p:cNvSpPr/>
            <p:nvPr/>
          </p:nvSpPr>
          <p:spPr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1516" name="Текстовое поле 21515"/>
            <p:cNvSpPr txBox="1"/>
            <p:nvPr/>
          </p:nvSpPr>
          <p:spPr>
            <a:xfrm>
              <a:off x="295" y="2795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А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1517" name="Текстовое поле 21516"/>
            <p:cNvSpPr txBox="1"/>
            <p:nvPr/>
          </p:nvSpPr>
          <p:spPr>
            <a:xfrm>
              <a:off x="1927" y="1616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В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1518" name="Текстовое поле 21517"/>
            <p:cNvSpPr txBox="1"/>
            <p:nvPr/>
          </p:nvSpPr>
          <p:spPr>
            <a:xfrm>
              <a:off x="1292" y="3203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С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1519" name="Текстовое поле 21518"/>
            <p:cNvSpPr txBox="1"/>
            <p:nvPr/>
          </p:nvSpPr>
          <p:spPr>
            <a:xfrm>
              <a:off x="2381" y="3916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D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</p:grpSp>
      <p:sp>
        <p:nvSpPr>
          <p:cNvPr id="21520" name="Прямоугольник 21519"/>
          <p:cNvSpPr/>
          <p:nvPr/>
        </p:nvSpPr>
        <p:spPr>
          <a:xfrm>
            <a:off x="3635375" y="32845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Не 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1521" name="Прямоугольник 21520"/>
          <p:cNvSpPr/>
          <p:nvPr/>
        </p:nvSpPr>
        <p:spPr>
          <a:xfrm>
            <a:off x="3635375" y="41481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21522" name="Изображение 21521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23" name="Пятно 1 21522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III</a:t>
            </a:r>
            <a:endParaRPr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0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5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15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1"/>
                  </p:tgtEl>
                </p:cond>
              </p:nextCondLst>
            </p:seq>
          </p:childTnLst>
        </p:cTn>
      </p:par>
    </p:tnLst>
    <p:bldLst>
      <p:bldP spid="21520" grpId="0" animBg="1"/>
      <p:bldP spid="21520" grpId="1" animBg="1"/>
      <p:bldP spid="21521" grpId="0" animBg="1"/>
      <p:bldP spid="21521" grpId="1" animBg="1"/>
      <p:bldP spid="215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00" name="Изображение 4099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90750" cy="35734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Выноска-облако 4100"/>
          <p:cNvSpPr/>
          <p:nvPr/>
        </p:nvSpPr>
        <p:spPr>
          <a:xfrm>
            <a:off x="2700338" y="0"/>
            <a:ext cx="6443662" cy="1916113"/>
          </a:xfrm>
          <a:prstGeom prst="cloudCallout">
            <a:avLst>
              <a:gd name="adj1" fmla="val -62514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Определите  неизвестное число.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Как ты его получил?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4113" name="Группа 4112"/>
          <p:cNvGrpSpPr/>
          <p:nvPr/>
        </p:nvGrpSpPr>
        <p:grpSpPr>
          <a:xfrm>
            <a:off x="4572000" y="2416175"/>
            <a:ext cx="3743325" cy="3763963"/>
            <a:chOff x="2426" y="1613"/>
            <a:chExt cx="2358" cy="2371"/>
          </a:xfrm>
        </p:grpSpPr>
        <p:sp>
          <p:nvSpPr>
            <p:cNvPr id="4102" name="Овал 4101"/>
            <p:cNvSpPr/>
            <p:nvPr/>
          </p:nvSpPr>
          <p:spPr>
            <a:xfrm>
              <a:off x="2426" y="1616"/>
              <a:ext cx="2358" cy="2358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4103" name="Полилиния 4102"/>
            <p:cNvSpPr/>
            <p:nvPr/>
          </p:nvSpPr>
          <p:spPr>
            <a:xfrm>
              <a:off x="2621" y="2160"/>
              <a:ext cx="1968" cy="1296"/>
            </a:xfrm>
            <a:custGeom>
              <a:avLst/>
              <a:gdLst/>
              <a:ahLst/>
              <a:cxnLst/>
              <a:pathLst>
                <a:path w="1968" h="1296">
                  <a:moveTo>
                    <a:pt x="1968" y="1296"/>
                  </a:move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4104" name="Полилиния 4103"/>
            <p:cNvSpPr/>
            <p:nvPr/>
          </p:nvSpPr>
          <p:spPr>
            <a:xfrm>
              <a:off x="2630" y="2160"/>
              <a:ext cx="1997" cy="1286"/>
            </a:xfrm>
            <a:custGeom>
              <a:avLst/>
              <a:gdLst/>
              <a:ahLst/>
              <a:cxnLst/>
              <a:pathLst>
                <a:path w="1997" h="1286">
                  <a:moveTo>
                    <a:pt x="1997" y="0"/>
                  </a:moveTo>
                  <a:lnTo>
                    <a:pt x="0" y="128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4105" name="Полилиния 4104"/>
            <p:cNvSpPr/>
            <p:nvPr/>
          </p:nvSpPr>
          <p:spPr>
            <a:xfrm>
              <a:off x="3619" y="1613"/>
              <a:ext cx="1" cy="2371"/>
            </a:xfrm>
            <a:custGeom>
              <a:avLst/>
              <a:gdLst/>
              <a:ahLst/>
              <a:cxnLst/>
              <a:pathLst>
                <a:path w="1" h="2371">
                  <a:moveTo>
                    <a:pt x="0" y="2371"/>
                  </a:move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4106" name="Текстовое поле 4105"/>
            <p:cNvSpPr txBox="1"/>
            <p:nvPr/>
          </p:nvSpPr>
          <p:spPr>
            <a:xfrm>
              <a:off x="3878" y="1979"/>
              <a:ext cx="24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200" b="1">
                  <a:latin typeface="Times New Roman" panose="02020603050405020304" pitchFamily="18" charset="0"/>
                </a:rPr>
                <a:t>1</a:t>
              </a:r>
              <a:endParaRPr sz="3200" b="1">
                <a:latin typeface="Times New Roman" panose="02020603050405020304" pitchFamily="18" charset="0"/>
              </a:endParaRPr>
            </a:p>
          </p:txBody>
        </p:sp>
        <p:sp>
          <p:nvSpPr>
            <p:cNvPr id="4107" name="Текстовое поле 4106"/>
            <p:cNvSpPr txBox="1"/>
            <p:nvPr/>
          </p:nvSpPr>
          <p:spPr>
            <a:xfrm>
              <a:off x="3107" y="1979"/>
              <a:ext cx="24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200" b="1">
                  <a:latin typeface="Times New Roman" panose="02020603050405020304" pitchFamily="18" charset="0"/>
                </a:rPr>
                <a:t>3</a:t>
              </a:r>
              <a:endParaRPr sz="3200" b="1">
                <a:latin typeface="Times New Roman" panose="02020603050405020304" pitchFamily="18" charset="0"/>
              </a:endParaRPr>
            </a:p>
          </p:txBody>
        </p:sp>
        <p:sp>
          <p:nvSpPr>
            <p:cNvPr id="4108" name="Текстовое поле 4107"/>
            <p:cNvSpPr txBox="1"/>
            <p:nvPr/>
          </p:nvSpPr>
          <p:spPr>
            <a:xfrm>
              <a:off x="2699" y="2659"/>
              <a:ext cx="24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200" b="1">
                  <a:latin typeface="Times New Roman" panose="02020603050405020304" pitchFamily="18" charset="0"/>
                </a:rPr>
                <a:t>6</a:t>
              </a:r>
              <a:endParaRPr sz="3200" b="1">
                <a:latin typeface="Times New Roman" panose="02020603050405020304" pitchFamily="18" charset="0"/>
              </a:endParaRPr>
            </a:p>
          </p:txBody>
        </p:sp>
        <p:sp>
          <p:nvSpPr>
            <p:cNvPr id="4109" name="Текстовое поле 4108"/>
            <p:cNvSpPr txBox="1"/>
            <p:nvPr/>
          </p:nvSpPr>
          <p:spPr>
            <a:xfrm>
              <a:off x="3016" y="3294"/>
              <a:ext cx="37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200" b="1">
                  <a:latin typeface="Times New Roman" panose="02020603050405020304" pitchFamily="18" charset="0"/>
                </a:rPr>
                <a:t>10</a:t>
              </a:r>
              <a:endParaRPr sz="3200" b="1">
                <a:latin typeface="Times New Roman" panose="02020603050405020304" pitchFamily="18" charset="0"/>
              </a:endParaRPr>
            </a:p>
          </p:txBody>
        </p:sp>
        <p:sp>
          <p:nvSpPr>
            <p:cNvPr id="4110" name="Текстовое поле 4109"/>
            <p:cNvSpPr txBox="1"/>
            <p:nvPr/>
          </p:nvSpPr>
          <p:spPr>
            <a:xfrm>
              <a:off x="3833" y="3294"/>
              <a:ext cx="37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200" b="1">
                  <a:latin typeface="Times New Roman" panose="02020603050405020304" pitchFamily="18" charset="0"/>
                </a:rPr>
                <a:t>15</a:t>
              </a:r>
              <a:endParaRPr sz="32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4111" name="Текстовое поле 4110"/>
          <p:cNvSpPr txBox="1"/>
          <p:nvPr/>
        </p:nvSpPr>
        <p:spPr>
          <a:xfrm>
            <a:off x="7380288" y="38608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solidFill>
                  <a:srgbClr val="CC0000"/>
                </a:solidFill>
                <a:latin typeface="Times New Roman" panose="02020603050405020304" pitchFamily="18" charset="0"/>
              </a:rPr>
              <a:t>?</a:t>
            </a:r>
            <a:endParaRPr sz="54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14" name="Пятно 1 4113"/>
          <p:cNvSpPr/>
          <p:nvPr/>
        </p:nvSpPr>
        <p:spPr>
          <a:xfrm>
            <a:off x="900113" y="4437063"/>
            <a:ext cx="1727200" cy="1346200"/>
          </a:xfrm>
          <a:prstGeom prst="irregularSeal1">
            <a:avLst/>
          </a:prstGeom>
          <a:solidFill>
            <a:srgbClr val="FFCC00"/>
          </a:solidFill>
          <a:ln w="9525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b="1">
                <a:solidFill>
                  <a:srgbClr val="CC0000"/>
                </a:solidFill>
                <a:latin typeface="Times New Roman" panose="02020603050405020304" pitchFamily="18" charset="0"/>
              </a:rPr>
              <a:t>20</a:t>
            </a:r>
            <a:endParaRPr sz="32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15" name="Пятно 1 4114"/>
          <p:cNvSpPr/>
          <p:nvPr/>
        </p:nvSpPr>
        <p:spPr>
          <a:xfrm>
            <a:off x="2411413" y="3068638"/>
            <a:ext cx="1727200" cy="1346200"/>
          </a:xfrm>
          <a:prstGeom prst="irregularSeal1">
            <a:avLst/>
          </a:prstGeom>
          <a:solidFill>
            <a:srgbClr val="00FF00"/>
          </a:solidFill>
          <a:ln w="9525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b="1">
                <a:solidFill>
                  <a:srgbClr val="CC0000"/>
                </a:solidFill>
                <a:latin typeface="Times New Roman" panose="02020603050405020304" pitchFamily="18" charset="0"/>
              </a:rPr>
              <a:t>21</a:t>
            </a:r>
            <a:endParaRPr sz="32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16" name="Пятно 1 4115"/>
          <p:cNvSpPr/>
          <p:nvPr/>
        </p:nvSpPr>
        <p:spPr>
          <a:xfrm>
            <a:off x="2771775" y="5013325"/>
            <a:ext cx="1727200" cy="1346200"/>
          </a:xfrm>
          <a:prstGeom prst="irregularSeal1">
            <a:avLst/>
          </a:prstGeom>
          <a:solidFill>
            <a:srgbClr val="FF99CC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b="1">
                <a:solidFill>
                  <a:srgbClr val="CC0000"/>
                </a:solidFill>
                <a:latin typeface="Times New Roman" panose="02020603050405020304" pitchFamily="18" charset="0"/>
              </a:rPr>
              <a:t>19</a:t>
            </a:r>
            <a:endParaRPr sz="32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6459 0.09467 " pathEditMode="relative" ptsTypes="AA">
                                      <p:cBhvr>
                                        <p:cTn id="51" dur="2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5"/>
                  </p:tgtEl>
                </p:cond>
              </p:nextCondLst>
            </p:seq>
          </p:childTnLst>
        </p:cTn>
      </p:par>
    </p:tnLst>
    <p:bldLst>
      <p:bldP spid="4101" grpId="0" animBg="1"/>
      <p:bldP spid="4111" grpId="0"/>
      <p:bldP spid="4114" grpId="0" animBg="1"/>
      <p:bldP spid="4114" grpId="1" animBg="1"/>
      <p:bldP spid="4115" grpId="0" animBg="1"/>
      <p:bldP spid="4115" grpId="1" animBg="1"/>
      <p:bldP spid="4116" grpId="0" animBg="1"/>
      <p:bldP spid="4116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2530" name="Изображение 22529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1" name="Выноска-облако 22530"/>
          <p:cNvSpPr/>
          <p:nvPr/>
        </p:nvSpPr>
        <p:spPr>
          <a:xfrm>
            <a:off x="3276600" y="0"/>
            <a:ext cx="6335713" cy="1916113"/>
          </a:xfrm>
          <a:prstGeom prst="cloudCallout">
            <a:avLst>
              <a:gd name="adj1" fmla="val -71824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и укажи правильный вариант ответа.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2532" name="Прямоугольник 22531"/>
          <p:cNvSpPr/>
          <p:nvPr/>
        </p:nvSpPr>
        <p:spPr>
          <a:xfrm>
            <a:off x="2339975" y="1989138"/>
            <a:ext cx="48958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Лучи АВ и DC: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2533" name="Группа 22532"/>
          <p:cNvGrpSpPr/>
          <p:nvPr/>
        </p:nvGrpSpPr>
        <p:grpSpPr>
          <a:xfrm>
            <a:off x="468313" y="2565400"/>
            <a:ext cx="4319587" cy="4292600"/>
            <a:chOff x="295" y="1616"/>
            <a:chExt cx="2721" cy="2704"/>
          </a:xfrm>
        </p:grpSpPr>
        <p:sp>
          <p:nvSpPr>
            <p:cNvPr id="22534" name="Прямое соединение 22533"/>
            <p:cNvSpPr/>
            <p:nvPr/>
          </p:nvSpPr>
          <p:spPr>
            <a:xfrm flipV="1">
              <a:off x="385" y="1797"/>
              <a:ext cx="2087" cy="1497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535" name="Прямое соединение 22534"/>
            <p:cNvSpPr/>
            <p:nvPr/>
          </p:nvSpPr>
          <p:spPr>
            <a:xfrm>
              <a:off x="1292" y="3022"/>
              <a:ext cx="1724" cy="117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536" name="Овал 22535"/>
            <p:cNvSpPr/>
            <p:nvPr/>
          </p:nvSpPr>
          <p:spPr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2537" name="Овал 22536"/>
            <p:cNvSpPr/>
            <p:nvPr/>
          </p:nvSpPr>
          <p:spPr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2538" name="Овал 22537"/>
            <p:cNvSpPr/>
            <p:nvPr/>
          </p:nvSpPr>
          <p:spPr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2539" name="Овал 22538"/>
            <p:cNvSpPr/>
            <p:nvPr/>
          </p:nvSpPr>
          <p:spPr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2540" name="Текстовое поле 22539"/>
            <p:cNvSpPr txBox="1"/>
            <p:nvPr/>
          </p:nvSpPr>
          <p:spPr>
            <a:xfrm>
              <a:off x="295" y="2795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А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2541" name="Текстовое поле 22540"/>
            <p:cNvSpPr txBox="1"/>
            <p:nvPr/>
          </p:nvSpPr>
          <p:spPr>
            <a:xfrm>
              <a:off x="1927" y="1616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В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2542" name="Текстовое поле 22541"/>
            <p:cNvSpPr txBox="1"/>
            <p:nvPr/>
          </p:nvSpPr>
          <p:spPr>
            <a:xfrm>
              <a:off x="1292" y="3203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С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2543" name="Текстовое поле 22542"/>
            <p:cNvSpPr txBox="1"/>
            <p:nvPr/>
          </p:nvSpPr>
          <p:spPr>
            <a:xfrm>
              <a:off x="2381" y="3916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D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</p:grpSp>
      <p:sp>
        <p:nvSpPr>
          <p:cNvPr id="22544" name="Прямоугольник 22543"/>
          <p:cNvSpPr/>
          <p:nvPr/>
        </p:nvSpPr>
        <p:spPr>
          <a:xfrm>
            <a:off x="3635375" y="32845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Не 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2545" name="Прямоугольник 22544"/>
          <p:cNvSpPr/>
          <p:nvPr/>
        </p:nvSpPr>
        <p:spPr>
          <a:xfrm>
            <a:off x="3635375" y="41481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22546" name="Изображение 22545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47" name="Пятно 1 22546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IV</a:t>
            </a:r>
            <a:endParaRPr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5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4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25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25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44"/>
                  </p:tgtEl>
                </p:cond>
              </p:nextCondLst>
            </p:seq>
          </p:childTnLst>
        </p:cTn>
      </p:par>
    </p:tnLst>
    <p:bldLst>
      <p:bldP spid="22544" grpId="0" animBg="1"/>
      <p:bldP spid="22544" grpId="1" animBg="1"/>
      <p:bldP spid="22544" grpId="2" animBg="1"/>
      <p:bldP spid="22545" grpId="0" animBg="1"/>
      <p:bldP spid="2254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4" name="Изображение 23553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55" name="Выноска-облако 23554"/>
          <p:cNvSpPr/>
          <p:nvPr/>
        </p:nvSpPr>
        <p:spPr>
          <a:xfrm>
            <a:off x="3276600" y="0"/>
            <a:ext cx="6335713" cy="1916113"/>
          </a:xfrm>
          <a:prstGeom prst="cloudCallout">
            <a:avLst>
              <a:gd name="adj1" fmla="val -71824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и укажи правильный вариант ответа.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3556" name="Прямоугольник 23555"/>
          <p:cNvSpPr/>
          <p:nvPr/>
        </p:nvSpPr>
        <p:spPr>
          <a:xfrm>
            <a:off x="2339975" y="1989138"/>
            <a:ext cx="6624638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Отрезок АВ и луч DC: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557" name="Группа 23556"/>
          <p:cNvGrpSpPr/>
          <p:nvPr/>
        </p:nvGrpSpPr>
        <p:grpSpPr>
          <a:xfrm>
            <a:off x="468313" y="2565400"/>
            <a:ext cx="4319587" cy="4292600"/>
            <a:chOff x="295" y="1616"/>
            <a:chExt cx="2721" cy="2704"/>
          </a:xfrm>
        </p:grpSpPr>
        <p:sp>
          <p:nvSpPr>
            <p:cNvPr id="23558" name="Прямое соединение 23557"/>
            <p:cNvSpPr/>
            <p:nvPr/>
          </p:nvSpPr>
          <p:spPr>
            <a:xfrm flipV="1">
              <a:off x="385" y="1797"/>
              <a:ext cx="2087" cy="1497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559" name="Прямое соединение 23558"/>
            <p:cNvSpPr/>
            <p:nvPr/>
          </p:nvSpPr>
          <p:spPr>
            <a:xfrm>
              <a:off x="1292" y="3022"/>
              <a:ext cx="1724" cy="117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560" name="Овал 23559"/>
            <p:cNvSpPr/>
            <p:nvPr/>
          </p:nvSpPr>
          <p:spPr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3561" name="Овал 23560"/>
            <p:cNvSpPr/>
            <p:nvPr/>
          </p:nvSpPr>
          <p:spPr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3562" name="Овал 23561"/>
            <p:cNvSpPr/>
            <p:nvPr/>
          </p:nvSpPr>
          <p:spPr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3563" name="Овал 23562"/>
            <p:cNvSpPr/>
            <p:nvPr/>
          </p:nvSpPr>
          <p:spPr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3564" name="Текстовое поле 23563"/>
            <p:cNvSpPr txBox="1"/>
            <p:nvPr/>
          </p:nvSpPr>
          <p:spPr>
            <a:xfrm>
              <a:off x="295" y="2795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А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3565" name="Текстовое поле 23564"/>
            <p:cNvSpPr txBox="1"/>
            <p:nvPr/>
          </p:nvSpPr>
          <p:spPr>
            <a:xfrm>
              <a:off x="1927" y="1616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В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3566" name="Текстовое поле 23565"/>
            <p:cNvSpPr txBox="1"/>
            <p:nvPr/>
          </p:nvSpPr>
          <p:spPr>
            <a:xfrm>
              <a:off x="1292" y="3203"/>
              <a:ext cx="308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3600" b="1" i="1">
                  <a:latin typeface="Times New Roman" panose="02020603050405020304" pitchFamily="18" charset="0"/>
                </a:rPr>
                <a:t>С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3567" name="Текстовое поле 23566"/>
            <p:cNvSpPr txBox="1"/>
            <p:nvPr/>
          </p:nvSpPr>
          <p:spPr>
            <a:xfrm>
              <a:off x="2381" y="3916"/>
              <a:ext cx="324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x-none" sz="3600" b="1" i="1">
                  <a:latin typeface="Times New Roman" panose="02020603050405020304" pitchFamily="18" charset="0"/>
                </a:rPr>
                <a:t>D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</p:grpSp>
      <p:sp>
        <p:nvSpPr>
          <p:cNvPr id="23568" name="Прямоугольник 23567"/>
          <p:cNvSpPr/>
          <p:nvPr/>
        </p:nvSpPr>
        <p:spPr>
          <a:xfrm>
            <a:off x="3635375" y="32845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Не 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3569" name="Прямоугольник 23568"/>
          <p:cNvSpPr/>
          <p:nvPr/>
        </p:nvSpPr>
        <p:spPr>
          <a:xfrm>
            <a:off x="3635375" y="4148138"/>
            <a:ext cx="3600450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Пересекаются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23570" name="Изображение 23569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71" name="Пятно 1 23570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V</a:t>
            </a:r>
            <a:endParaRPr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35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6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35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35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68"/>
                  </p:tgtEl>
                </p:cond>
              </p:nextCondLst>
            </p:seq>
          </p:childTnLst>
        </p:cTn>
      </p:par>
    </p:tnLst>
    <p:bldLst>
      <p:bldP spid="23568" grpId="0" animBg="1"/>
      <p:bldP spid="23568" grpId="1" animBg="1"/>
      <p:bldP spid="23568" grpId="2" animBg="1"/>
      <p:bldP spid="23569" grpId="0" animBg="1"/>
      <p:bldP spid="2357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580" name="Изображение 24579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81" name="Выноска-облако 24580"/>
          <p:cNvSpPr/>
          <p:nvPr/>
        </p:nvSpPr>
        <p:spPr>
          <a:xfrm>
            <a:off x="2916238" y="-171450"/>
            <a:ext cx="7345362" cy="2565400"/>
          </a:xfrm>
          <a:prstGeom prst="cloudCallout">
            <a:avLst>
              <a:gd name="adj1" fmla="val -67528"/>
              <a:gd name="adj2" fmla="val 29579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Восстанови текст.  После каждого задания сделай чертёж и раскрась каждую часть плоскости разными цветами.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4582" name="Прямоугольник 24581"/>
          <p:cNvSpPr/>
          <p:nvPr/>
        </p:nvSpPr>
        <p:spPr>
          <a:xfrm>
            <a:off x="2124075" y="2276475"/>
            <a:ext cx="6624638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Прямая делит плоскость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на ......... части.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4583" name="Изображение 24582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84" name="Управляющая кнопка: настраиваемая 24583"/>
          <p:cNvSpPr/>
          <p:nvPr/>
        </p:nvSpPr>
        <p:spPr>
          <a:xfrm>
            <a:off x="5580063" y="3644900"/>
            <a:ext cx="2232025" cy="393700"/>
          </a:xfrm>
          <a:prstGeom prst="actionButtonBlank">
            <a:avLst/>
          </a:prstGeom>
          <a:gradFill rotWithShape="1">
            <a:gsLst>
              <a:gs pos="0">
                <a:srgbClr val="00FFFF">
                  <a:gamma/>
                  <a:tint val="0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Проверка (2)</a:t>
            </a:r>
            <a:r>
              <a:rPr lang="en-US" altLang="x-none"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endParaRPr sz="28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5" name="Прямое соединение 24584"/>
          <p:cNvSpPr/>
          <p:nvPr/>
        </p:nvSpPr>
        <p:spPr>
          <a:xfrm>
            <a:off x="468313" y="4076700"/>
            <a:ext cx="6481762" cy="22320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7" name="Полилиния 24586"/>
          <p:cNvSpPr/>
          <p:nvPr/>
        </p:nvSpPr>
        <p:spPr>
          <a:xfrm>
            <a:off x="827088" y="3429000"/>
            <a:ext cx="6735762" cy="2514600"/>
          </a:xfrm>
          <a:custGeom>
            <a:avLst/>
            <a:gdLst/>
            <a:ahLst/>
            <a:cxnLst/>
            <a:pathLst>
              <a:path w="4243" h="1584">
                <a:moveTo>
                  <a:pt x="941" y="0"/>
                </a:moveTo>
                <a:lnTo>
                  <a:pt x="0" y="451"/>
                </a:lnTo>
                <a:lnTo>
                  <a:pt x="3283" y="1584"/>
                </a:lnTo>
                <a:lnTo>
                  <a:pt x="4243" y="1075"/>
                </a:lnTo>
              </a:path>
            </a:pathLst>
          </a:custGeom>
          <a:gradFill rotWithShape="1">
            <a:gsLst>
              <a:gs pos="0">
                <a:srgbClr val="CCFFCC">
                  <a:alpha val="100000"/>
                </a:srgbClr>
              </a:gs>
              <a:gs pos="100000">
                <a:srgbClr val="CCFFCC">
                  <a:gamma/>
                  <a:tint val="0"/>
                  <a:invGamma/>
                  <a:alpha val="100000"/>
                </a:srgbClr>
              </a:gs>
            </a:gsLst>
            <a:lin ang="18900000" scaled="1"/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4588" name="Полилиния 24587"/>
          <p:cNvSpPr/>
          <p:nvPr/>
        </p:nvSpPr>
        <p:spPr>
          <a:xfrm>
            <a:off x="-762000" y="4206875"/>
            <a:ext cx="6765925" cy="2743200"/>
          </a:xfrm>
          <a:custGeom>
            <a:avLst/>
            <a:gdLst/>
            <a:ahLst/>
            <a:cxnLst/>
            <a:pathLst>
              <a:path w="4262" h="1728">
                <a:moveTo>
                  <a:pt x="0" y="470"/>
                </a:moveTo>
                <a:lnTo>
                  <a:pt x="979" y="0"/>
                </a:lnTo>
                <a:lnTo>
                  <a:pt x="4262" y="1132"/>
                </a:lnTo>
                <a:lnTo>
                  <a:pt x="3245" y="1728"/>
                </a:lnTo>
              </a:path>
            </a:pathLst>
          </a:custGeom>
          <a:gradFill rotWithShape="1">
            <a:gsLst>
              <a:gs pos="0">
                <a:srgbClr val="FDDBE6">
                  <a:gamma/>
                  <a:tint val="0"/>
                  <a:invGamma/>
                  <a:alpha val="100000"/>
                </a:srgbClr>
              </a:gs>
              <a:gs pos="100000">
                <a:srgbClr val="FDDBE6">
                  <a:alpha val="99001"/>
                </a:srgbClr>
              </a:gs>
            </a:gsLst>
            <a:lin ang="18900000" scaled="1"/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4589" name="Текстовое поле 24588"/>
          <p:cNvSpPr txBox="1"/>
          <p:nvPr/>
        </p:nvSpPr>
        <p:spPr>
          <a:xfrm>
            <a:off x="468313" y="3573463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А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4590" name="Текстовое поле 24589"/>
          <p:cNvSpPr txBox="1"/>
          <p:nvPr/>
        </p:nvSpPr>
        <p:spPr>
          <a:xfrm>
            <a:off x="6443663" y="5589588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В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4591" name="Прямоугольник 24590"/>
          <p:cNvSpPr/>
          <p:nvPr/>
        </p:nvSpPr>
        <p:spPr>
          <a:xfrm>
            <a:off x="4356100" y="2708275"/>
            <a:ext cx="1150938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FF99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две</a:t>
            </a:r>
            <a:endParaRPr lang="ru-RU" altLang="en-US" sz="3600" b="1" i="1">
              <a:ln w="19050" cap="flat" cmpd="sng">
                <a:solidFill>
                  <a:srgbClr val="FF99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592" name="Пятно 1 24591"/>
          <p:cNvSpPr/>
          <p:nvPr/>
        </p:nvSpPr>
        <p:spPr>
          <a:xfrm>
            <a:off x="0" y="5661025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</a:t>
            </a:r>
            <a:endParaRPr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45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84"/>
                  </p:tgtEl>
                </p:cond>
              </p:nextCondLst>
            </p:seq>
          </p:childTnLst>
        </p:cTn>
      </p:par>
    </p:tnLst>
    <p:bldLst>
      <p:bldP spid="24581" grpId="0" animBg="1"/>
      <p:bldP spid="24589" grpId="0"/>
      <p:bldP spid="24590" grpId="0"/>
      <p:bldP spid="2459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6626" name="Изображение 2662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27" name="Выноска-облако 26626"/>
          <p:cNvSpPr/>
          <p:nvPr/>
        </p:nvSpPr>
        <p:spPr>
          <a:xfrm>
            <a:off x="2916238" y="-171450"/>
            <a:ext cx="7345362" cy="2565400"/>
          </a:xfrm>
          <a:prstGeom prst="cloudCallout">
            <a:avLst>
              <a:gd name="adj1" fmla="val -67528"/>
              <a:gd name="adj2" fmla="val 29579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Восстанови текст.  После каждого задания сделай чертёж и раскрась каждую часть плоскости разными цветами.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6628" name="Прямоугольник 26627"/>
          <p:cNvSpPr/>
          <p:nvPr/>
        </p:nvSpPr>
        <p:spPr>
          <a:xfrm>
            <a:off x="2124075" y="2276475"/>
            <a:ext cx="6624638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Две пересекающиеся прямые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делят плоскость на ......... части.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6629" name="Изображение 26628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30" name="Управляющая кнопка: настраиваемая 26629"/>
          <p:cNvSpPr/>
          <p:nvPr/>
        </p:nvSpPr>
        <p:spPr>
          <a:xfrm>
            <a:off x="5580063" y="3860800"/>
            <a:ext cx="2232025" cy="393700"/>
          </a:xfrm>
          <a:prstGeom prst="actionButtonBlank">
            <a:avLst/>
          </a:prstGeom>
          <a:gradFill rotWithShape="1">
            <a:gsLst>
              <a:gs pos="0">
                <a:srgbClr val="00FFFF">
                  <a:gamma/>
                  <a:tint val="0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Проверка (2)</a:t>
            </a:r>
            <a:r>
              <a:rPr lang="en-US" altLang="x-none"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endParaRPr sz="28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31" name="Прямое соединение 26630"/>
          <p:cNvSpPr/>
          <p:nvPr/>
        </p:nvSpPr>
        <p:spPr>
          <a:xfrm>
            <a:off x="468313" y="4076700"/>
            <a:ext cx="6481762" cy="22320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5" name="Текстовое поле 26634"/>
          <p:cNvSpPr txBox="1"/>
          <p:nvPr/>
        </p:nvSpPr>
        <p:spPr>
          <a:xfrm>
            <a:off x="6443663" y="5589588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В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6636" name="Прямоугольник 26635"/>
          <p:cNvSpPr/>
          <p:nvPr/>
        </p:nvSpPr>
        <p:spPr>
          <a:xfrm>
            <a:off x="6659563" y="2708275"/>
            <a:ext cx="360362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FF99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FF99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37" name="Пятно 1 26636"/>
          <p:cNvSpPr/>
          <p:nvPr/>
        </p:nvSpPr>
        <p:spPr>
          <a:xfrm>
            <a:off x="0" y="5661025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</a:t>
            </a:r>
            <a:endParaRPr sz="3600">
              <a:latin typeface="Times New Roman" panose="02020603050405020304" pitchFamily="18" charset="0"/>
            </a:endParaRPr>
          </a:p>
        </p:txBody>
      </p:sp>
      <p:sp>
        <p:nvSpPr>
          <p:cNvPr id="26638" name="Полилиния 26637"/>
          <p:cNvSpPr/>
          <p:nvPr/>
        </p:nvSpPr>
        <p:spPr>
          <a:xfrm>
            <a:off x="2193925" y="3581400"/>
            <a:ext cx="1798638" cy="3140075"/>
          </a:xfrm>
          <a:custGeom>
            <a:avLst/>
            <a:gdLst/>
            <a:ahLst/>
            <a:cxnLst/>
            <a:pathLst>
              <a:path w="1133" h="1978">
                <a:moveTo>
                  <a:pt x="0" y="0"/>
                </a:moveTo>
                <a:lnTo>
                  <a:pt x="1133" y="1978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6641" name="Полилиния 26640"/>
          <p:cNvSpPr/>
          <p:nvPr/>
        </p:nvSpPr>
        <p:spPr>
          <a:xfrm>
            <a:off x="468313" y="4149725"/>
            <a:ext cx="3524250" cy="2724150"/>
          </a:xfrm>
          <a:custGeom>
            <a:avLst/>
            <a:gdLst/>
            <a:ahLst/>
            <a:cxnLst/>
            <a:pathLst>
              <a:path w="2220" h="1716">
                <a:moveTo>
                  <a:pt x="0" y="0"/>
                </a:moveTo>
                <a:lnTo>
                  <a:pt x="1548" y="516"/>
                </a:lnTo>
                <a:lnTo>
                  <a:pt x="2220" y="1716"/>
                </a:lnTo>
              </a:path>
            </a:pathLst>
          </a:custGeom>
          <a:gradFill rotWithShape="1">
            <a:gsLst>
              <a:gs pos="0">
                <a:srgbClr val="00FFFF">
                  <a:alpha val="100000"/>
                </a:srgbClr>
              </a:gs>
              <a:gs pos="100000">
                <a:srgbClr val="00FFFF">
                  <a:gamma/>
                  <a:tint val="0"/>
                  <a:invGamma/>
                  <a:alpha val="100000"/>
                </a:srgbClr>
              </a:gs>
            </a:gsLst>
            <a:path path="rect">
              <a:fillToRect l="100000" b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6642" name="Полилиния 26641"/>
          <p:cNvSpPr/>
          <p:nvPr/>
        </p:nvSpPr>
        <p:spPr>
          <a:xfrm>
            <a:off x="533400" y="3382963"/>
            <a:ext cx="2316163" cy="1477962"/>
          </a:xfrm>
          <a:custGeom>
            <a:avLst/>
            <a:gdLst/>
            <a:ahLst/>
            <a:cxnLst/>
            <a:pathLst>
              <a:path w="1459" h="931">
                <a:moveTo>
                  <a:pt x="0" y="413"/>
                </a:moveTo>
                <a:lnTo>
                  <a:pt x="1459" y="931"/>
                </a:lnTo>
                <a:lnTo>
                  <a:pt x="931" y="0"/>
                </a:lnTo>
              </a:path>
            </a:pathLst>
          </a:custGeom>
          <a:gradFill rotWithShape="1">
            <a:gsLst>
              <a:gs pos="0">
                <a:srgbClr val="CCCCFF">
                  <a:alpha val="100000"/>
                </a:srgbClr>
              </a:gs>
              <a:gs pos="100000">
                <a:srgbClr val="CCCCFF">
                  <a:gamma/>
                  <a:tint val="0"/>
                  <a:invGamma/>
                  <a:alpha val="100000"/>
                </a:srgbClr>
              </a:gs>
            </a:gsLst>
            <a:path path="rect">
              <a:fillToRect l="100000" t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6643" name="Полилиния 26642"/>
          <p:cNvSpPr/>
          <p:nvPr/>
        </p:nvSpPr>
        <p:spPr>
          <a:xfrm>
            <a:off x="2117725" y="3444875"/>
            <a:ext cx="4759325" cy="2792413"/>
          </a:xfrm>
          <a:custGeom>
            <a:avLst/>
            <a:gdLst/>
            <a:ahLst/>
            <a:cxnLst/>
            <a:pathLst>
              <a:path w="2998" h="1759">
                <a:moveTo>
                  <a:pt x="0" y="0"/>
                </a:moveTo>
                <a:lnTo>
                  <a:pt x="68" y="57"/>
                </a:lnTo>
                <a:lnTo>
                  <a:pt x="557" y="912"/>
                </a:lnTo>
                <a:lnTo>
                  <a:pt x="2998" y="1759"/>
                </a:lnTo>
              </a:path>
            </a:pathLst>
          </a:custGeom>
          <a:gradFill rotWithShape="1">
            <a:gsLst>
              <a:gs pos="0">
                <a:srgbClr val="00FF00">
                  <a:alpha val="100000"/>
                </a:srgbClr>
              </a:gs>
              <a:gs pos="100000">
                <a:srgbClr val="00FF00">
                  <a:gamma/>
                  <a:tint val="0"/>
                  <a:invGamma/>
                  <a:alpha val="100000"/>
                </a:srgbClr>
              </a:gs>
            </a:gsLst>
            <a:path path="rect">
              <a:fillToRect t="100000" r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6644" name="Полилиния 26643"/>
          <p:cNvSpPr/>
          <p:nvPr/>
        </p:nvSpPr>
        <p:spPr>
          <a:xfrm>
            <a:off x="3059113" y="5029200"/>
            <a:ext cx="3810000" cy="1828800"/>
          </a:xfrm>
          <a:custGeom>
            <a:avLst/>
            <a:gdLst/>
            <a:ahLst/>
            <a:cxnLst/>
            <a:pathLst>
              <a:path w="2400" h="1152">
                <a:moveTo>
                  <a:pt x="682" y="1152"/>
                </a:moveTo>
                <a:lnTo>
                  <a:pt x="0" y="0"/>
                </a:lnTo>
                <a:lnTo>
                  <a:pt x="2400" y="836"/>
                </a:lnTo>
              </a:path>
            </a:pathLst>
          </a:custGeom>
          <a:gradFill rotWithShape="1">
            <a:gsLst>
              <a:gs pos="0">
                <a:srgbClr val="FF99CC">
                  <a:alpha val="100000"/>
                </a:srgbClr>
              </a:gs>
              <a:gs pos="100000">
                <a:srgbClr val="FF99CC">
                  <a:gamma/>
                  <a:tint val="0"/>
                  <a:invGamma/>
                  <a:alpha val="100000"/>
                </a:srgbClr>
              </a:gs>
            </a:gsLst>
            <a:path path="rect">
              <a:fillToRect r="100000" b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6645" name="Текстовое поле 26644"/>
          <p:cNvSpPr txBox="1"/>
          <p:nvPr/>
        </p:nvSpPr>
        <p:spPr>
          <a:xfrm>
            <a:off x="2195513" y="3213100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С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6646" name="Текстовое поле 26645"/>
          <p:cNvSpPr txBox="1"/>
          <p:nvPr/>
        </p:nvSpPr>
        <p:spPr>
          <a:xfrm>
            <a:off x="3851275" y="6216650"/>
            <a:ext cx="514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i="1">
                <a:latin typeface="Times New Roman" panose="02020603050405020304" pitchFamily="18" charset="0"/>
              </a:rPr>
              <a:t>D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6647" name="Текстовое поле 26646"/>
          <p:cNvSpPr txBox="1"/>
          <p:nvPr/>
        </p:nvSpPr>
        <p:spPr>
          <a:xfrm>
            <a:off x="611188" y="3500438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А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6648" name="Текстовое поле 26647"/>
          <p:cNvSpPr txBox="1"/>
          <p:nvPr/>
        </p:nvSpPr>
        <p:spPr>
          <a:xfrm>
            <a:off x="2916238" y="4365625"/>
            <a:ext cx="514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О</a:t>
            </a:r>
            <a:endParaRPr sz="36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66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1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0"/>
                  </p:tgtEl>
                </p:cond>
              </p:nextCondLst>
            </p:seq>
          </p:childTnLst>
        </p:cTn>
      </p:par>
    </p:tnLst>
    <p:bldLst>
      <p:bldP spid="26635" grpId="0"/>
      <p:bldP spid="26637" grpId="0" animBg="1"/>
      <p:bldP spid="26645" grpId="0"/>
      <p:bldP spid="26646" grpId="0"/>
      <p:bldP spid="26647" grpId="0"/>
      <p:bldP spid="2664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7650" name="Изображение 27649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651" name="Выноска-облако 27650"/>
          <p:cNvSpPr/>
          <p:nvPr/>
        </p:nvSpPr>
        <p:spPr>
          <a:xfrm>
            <a:off x="2916238" y="-171450"/>
            <a:ext cx="7345362" cy="2565400"/>
          </a:xfrm>
          <a:prstGeom prst="cloudCallout">
            <a:avLst>
              <a:gd name="adj1" fmla="val -67528"/>
              <a:gd name="adj2" fmla="val 29579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Восстанови текст.  После каждого задания сделай чертёж и раскрась каждую часть плоскости разными цветами.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7652" name="Прямоугольник 27651"/>
          <p:cNvSpPr/>
          <p:nvPr/>
        </p:nvSpPr>
        <p:spPr>
          <a:xfrm>
            <a:off x="1619250" y="2276475"/>
            <a:ext cx="7524750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Три пересекающиеся в одной точке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прямые делят плоскость 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на ......... частей.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7653" name="Изображение 27652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654" name="Управляющая кнопка: настраиваемая 27653"/>
          <p:cNvSpPr/>
          <p:nvPr/>
        </p:nvSpPr>
        <p:spPr>
          <a:xfrm>
            <a:off x="5580063" y="3860800"/>
            <a:ext cx="2232025" cy="393700"/>
          </a:xfrm>
          <a:prstGeom prst="actionButtonBlank">
            <a:avLst/>
          </a:prstGeom>
          <a:gradFill rotWithShape="1">
            <a:gsLst>
              <a:gs pos="0">
                <a:srgbClr val="00FFFF">
                  <a:gamma/>
                  <a:tint val="0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Проверка (2)</a:t>
            </a:r>
            <a:r>
              <a:rPr lang="en-US" altLang="x-none"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endParaRPr sz="28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5" name="Прямое соединение 27654"/>
          <p:cNvSpPr/>
          <p:nvPr/>
        </p:nvSpPr>
        <p:spPr>
          <a:xfrm>
            <a:off x="468313" y="4076700"/>
            <a:ext cx="6481762" cy="22320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7" name="Текстовое поле 27656"/>
          <p:cNvSpPr txBox="1"/>
          <p:nvPr/>
        </p:nvSpPr>
        <p:spPr>
          <a:xfrm>
            <a:off x="6804025" y="5661025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В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7658" name="Прямоугольник 27657"/>
          <p:cNvSpPr/>
          <p:nvPr/>
        </p:nvSpPr>
        <p:spPr>
          <a:xfrm>
            <a:off x="4643438" y="3284538"/>
            <a:ext cx="360362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FF99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FF99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9" name="Пятно 1 27658"/>
          <p:cNvSpPr/>
          <p:nvPr/>
        </p:nvSpPr>
        <p:spPr>
          <a:xfrm>
            <a:off x="0" y="5661025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III</a:t>
            </a:r>
            <a:endParaRPr sz="3600">
              <a:latin typeface="Times New Roman" panose="02020603050405020304" pitchFamily="18" charset="0"/>
            </a:endParaRPr>
          </a:p>
        </p:txBody>
      </p:sp>
      <p:sp>
        <p:nvSpPr>
          <p:cNvPr id="27660" name="Полилиния 27659"/>
          <p:cNvSpPr/>
          <p:nvPr/>
        </p:nvSpPr>
        <p:spPr>
          <a:xfrm>
            <a:off x="2193925" y="3581400"/>
            <a:ext cx="1798638" cy="3140075"/>
          </a:xfrm>
          <a:custGeom>
            <a:avLst/>
            <a:gdLst/>
            <a:ahLst/>
            <a:cxnLst/>
            <a:pathLst>
              <a:path w="1133" h="1978">
                <a:moveTo>
                  <a:pt x="0" y="0"/>
                </a:moveTo>
                <a:lnTo>
                  <a:pt x="1133" y="1978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67" name="Полилиния 27666"/>
          <p:cNvSpPr/>
          <p:nvPr/>
        </p:nvSpPr>
        <p:spPr>
          <a:xfrm>
            <a:off x="274638" y="4435475"/>
            <a:ext cx="5608637" cy="944563"/>
          </a:xfrm>
          <a:custGeom>
            <a:avLst/>
            <a:gdLst/>
            <a:ahLst/>
            <a:cxnLst/>
            <a:pathLst>
              <a:path w="3533" h="595">
                <a:moveTo>
                  <a:pt x="3533" y="0"/>
                </a:moveTo>
                <a:lnTo>
                  <a:pt x="0" y="595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70" name="Полилиния 27669"/>
          <p:cNvSpPr/>
          <p:nvPr/>
        </p:nvSpPr>
        <p:spPr>
          <a:xfrm>
            <a:off x="487363" y="3444875"/>
            <a:ext cx="2378075" cy="1416050"/>
          </a:xfrm>
          <a:custGeom>
            <a:avLst/>
            <a:gdLst/>
            <a:ahLst/>
            <a:cxnLst/>
            <a:pathLst>
              <a:path w="1498" h="892">
                <a:moveTo>
                  <a:pt x="0" y="374"/>
                </a:moveTo>
                <a:lnTo>
                  <a:pt x="1498" y="892"/>
                </a:lnTo>
                <a:lnTo>
                  <a:pt x="979" y="0"/>
                </a:lnTo>
                <a:lnTo>
                  <a:pt x="985" y="35"/>
                </a:lnTo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100000">
                <a:srgbClr val="FF9900">
                  <a:gamma/>
                  <a:tint val="0"/>
                  <a:invGamma/>
                  <a:alpha val="100000"/>
                </a:srgbClr>
              </a:gs>
            </a:gsLst>
            <a:path path="rect">
              <a:fillToRect l="100000" t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71" name="Текстовое поле 27670"/>
          <p:cNvSpPr txBox="1"/>
          <p:nvPr/>
        </p:nvSpPr>
        <p:spPr>
          <a:xfrm>
            <a:off x="468313" y="3573463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А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7672" name="Полилиния 27671"/>
          <p:cNvSpPr/>
          <p:nvPr/>
        </p:nvSpPr>
        <p:spPr>
          <a:xfrm>
            <a:off x="2209800" y="3535363"/>
            <a:ext cx="3276600" cy="1325562"/>
          </a:xfrm>
          <a:custGeom>
            <a:avLst/>
            <a:gdLst/>
            <a:ahLst/>
            <a:cxnLst/>
            <a:pathLst>
              <a:path w="2064" h="835">
                <a:moveTo>
                  <a:pt x="0" y="0"/>
                </a:moveTo>
                <a:lnTo>
                  <a:pt x="490" y="835"/>
                </a:lnTo>
                <a:lnTo>
                  <a:pt x="2064" y="576"/>
                </a:lnTo>
              </a:path>
            </a:pathLst>
          </a:custGeom>
          <a:gradFill rotWithShape="1">
            <a:gsLst>
              <a:gs pos="0">
                <a:srgbClr val="00FF00">
                  <a:alpha val="100000"/>
                </a:srgbClr>
              </a:gs>
              <a:gs pos="100000">
                <a:srgbClr val="00FF00">
                  <a:gamma/>
                  <a:tint val="0"/>
                  <a:invGamma/>
                  <a:alpha val="100000"/>
                </a:srgbClr>
              </a:gs>
            </a:gsLst>
            <a:path path="rect">
              <a:fillToRect t="100000" r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74" name="Текстовое поле 27673"/>
          <p:cNvSpPr txBox="1"/>
          <p:nvPr/>
        </p:nvSpPr>
        <p:spPr>
          <a:xfrm>
            <a:off x="2268538" y="3284538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С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7675" name="Текстовое поле 27674"/>
          <p:cNvSpPr txBox="1"/>
          <p:nvPr/>
        </p:nvSpPr>
        <p:spPr>
          <a:xfrm>
            <a:off x="5076825" y="3933825"/>
            <a:ext cx="514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i="1">
                <a:latin typeface="Times New Roman" panose="02020603050405020304" pitchFamily="18" charset="0"/>
              </a:rPr>
              <a:t>N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7676" name="Полилиния 27675"/>
          <p:cNvSpPr/>
          <p:nvPr/>
        </p:nvSpPr>
        <p:spPr>
          <a:xfrm>
            <a:off x="3140075" y="4479925"/>
            <a:ext cx="3736975" cy="1757363"/>
          </a:xfrm>
          <a:custGeom>
            <a:avLst/>
            <a:gdLst/>
            <a:ahLst/>
            <a:cxnLst/>
            <a:pathLst>
              <a:path w="2354" h="1107">
                <a:moveTo>
                  <a:pt x="1756" y="0"/>
                </a:moveTo>
                <a:lnTo>
                  <a:pt x="0" y="288"/>
                </a:lnTo>
                <a:lnTo>
                  <a:pt x="2354" y="1107"/>
                </a:lnTo>
              </a:path>
            </a:pathLst>
          </a:custGeom>
          <a:gradFill rotWithShape="1">
            <a:gsLst>
              <a:gs pos="0">
                <a:srgbClr val="00FFFF">
                  <a:alpha val="100000"/>
                </a:srgbClr>
              </a:gs>
              <a:gs pos="100000">
                <a:srgbClr val="00FFFF">
                  <a:gamma/>
                  <a:tint val="0"/>
                  <a:invGamma/>
                  <a:alpha val="100000"/>
                </a:srgbClr>
              </a:gs>
            </a:gsLst>
            <a:path path="rect">
              <a:fillToRect t="100000" r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77" name="Полилиния 27676"/>
          <p:cNvSpPr/>
          <p:nvPr/>
        </p:nvSpPr>
        <p:spPr>
          <a:xfrm>
            <a:off x="3048000" y="5013325"/>
            <a:ext cx="3829050" cy="1814513"/>
          </a:xfrm>
          <a:custGeom>
            <a:avLst/>
            <a:gdLst/>
            <a:ahLst/>
            <a:cxnLst/>
            <a:pathLst>
              <a:path w="2412" h="1143">
                <a:moveTo>
                  <a:pt x="662" y="1143"/>
                </a:moveTo>
                <a:lnTo>
                  <a:pt x="0" y="0"/>
                </a:lnTo>
                <a:lnTo>
                  <a:pt x="2412" y="816"/>
                </a:lnTo>
              </a:path>
            </a:pathLst>
          </a:custGeom>
          <a:gradFill rotWithShape="1">
            <a:gsLst>
              <a:gs pos="0">
                <a:srgbClr val="CC99FF">
                  <a:alpha val="100000"/>
                </a:srgbClr>
              </a:gs>
              <a:gs pos="100000">
                <a:srgbClr val="CC99FF">
                  <a:gamma/>
                  <a:tint val="0"/>
                  <a:invGamma/>
                  <a:alpha val="100000"/>
                </a:srgbClr>
              </a:gs>
            </a:gsLst>
            <a:path path="rect">
              <a:fillToRect r="100000" b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78" name="Текстовое поле 27677"/>
          <p:cNvSpPr txBox="1"/>
          <p:nvPr/>
        </p:nvSpPr>
        <p:spPr>
          <a:xfrm>
            <a:off x="3924300" y="6216650"/>
            <a:ext cx="514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i="1">
                <a:latin typeface="Times New Roman" panose="02020603050405020304" pitchFamily="18" charset="0"/>
              </a:rPr>
              <a:t>D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7679" name="Полилиния 27678"/>
          <p:cNvSpPr/>
          <p:nvPr/>
        </p:nvSpPr>
        <p:spPr>
          <a:xfrm>
            <a:off x="323850" y="4968875"/>
            <a:ext cx="3600450" cy="1700213"/>
          </a:xfrm>
          <a:custGeom>
            <a:avLst/>
            <a:gdLst/>
            <a:ahLst/>
            <a:cxnLst/>
            <a:pathLst>
              <a:path w="2268" h="1071">
                <a:moveTo>
                  <a:pt x="0" y="300"/>
                </a:moveTo>
                <a:lnTo>
                  <a:pt x="1639" y="0"/>
                </a:lnTo>
                <a:lnTo>
                  <a:pt x="2268" y="1071"/>
                </a:lnTo>
              </a:path>
            </a:pathLst>
          </a:custGeom>
          <a:gradFill rotWithShape="1">
            <a:gsLst>
              <a:gs pos="0">
                <a:srgbClr val="0000FF">
                  <a:alpha val="100000"/>
                </a:srgbClr>
              </a:gs>
              <a:gs pos="100000">
                <a:srgbClr val="0000FF">
                  <a:gamma/>
                  <a:tint val="0"/>
                  <a:invGamma/>
                  <a:alpha val="100000"/>
                </a:srgbClr>
              </a:gs>
            </a:gsLst>
            <a:path path="rect">
              <a:fillToRect l="100000" b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80" name="Полилиния 27679"/>
          <p:cNvSpPr/>
          <p:nvPr/>
        </p:nvSpPr>
        <p:spPr>
          <a:xfrm>
            <a:off x="152400" y="4114800"/>
            <a:ext cx="2606675" cy="1219200"/>
          </a:xfrm>
          <a:custGeom>
            <a:avLst/>
            <a:gdLst/>
            <a:ahLst/>
            <a:cxnLst/>
            <a:pathLst>
              <a:path w="1642" h="768">
                <a:moveTo>
                  <a:pt x="163" y="0"/>
                </a:moveTo>
                <a:lnTo>
                  <a:pt x="1642" y="499"/>
                </a:lnTo>
                <a:lnTo>
                  <a:pt x="0" y="768"/>
                </a:lnTo>
              </a:path>
            </a:pathLst>
          </a:custGeom>
          <a:gradFill rotWithShape="1">
            <a:gsLst>
              <a:gs pos="0">
                <a:srgbClr val="33CCCC">
                  <a:alpha val="100000"/>
                </a:srgbClr>
              </a:gs>
              <a:gs pos="100000">
                <a:srgbClr val="33CCCC">
                  <a:gamma/>
                  <a:tint val="0"/>
                  <a:invGamma/>
                  <a:alpha val="100000"/>
                </a:srgbClr>
              </a:gs>
            </a:gsLst>
            <a:path path="rect">
              <a:fillToRect l="100000" b="100000"/>
            </a:path>
            <a:tileRect/>
          </a:gradFill>
          <a:ln w="9525" cap="flat" cmpd="sng">
            <a:solidFill>
              <a:srgbClr val="FFFFE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81" name="Текстовое поле 27680"/>
          <p:cNvSpPr txBox="1"/>
          <p:nvPr/>
        </p:nvSpPr>
        <p:spPr>
          <a:xfrm>
            <a:off x="179388" y="4797425"/>
            <a:ext cx="493712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К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7682" name="Текстовое поле 27681"/>
          <p:cNvSpPr txBox="1"/>
          <p:nvPr/>
        </p:nvSpPr>
        <p:spPr>
          <a:xfrm>
            <a:off x="2916238" y="4365625"/>
            <a:ext cx="514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О</a:t>
            </a:r>
            <a:endParaRPr sz="36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76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4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10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"/>
                            </p:stCondLst>
                            <p:childTnLst>
                              <p:par>
                                <p:cTn id="9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10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54"/>
                  </p:tgtEl>
                </p:cond>
              </p:nextCondLst>
            </p:seq>
          </p:childTnLst>
        </p:cTn>
      </p:par>
    </p:tnLst>
    <p:bldLst>
      <p:bldP spid="27657" grpId="0"/>
      <p:bldP spid="27659" grpId="0" animBg="1"/>
      <p:bldP spid="27671" grpId="0"/>
      <p:bldP spid="27674" grpId="0"/>
      <p:bldP spid="27675" grpId="0"/>
      <p:bldP spid="27678" grpId="0"/>
      <p:bldP spid="27681" grpId="0"/>
      <p:bldP spid="2768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5604" name="Изображение 25603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05" name="Выноска-облако 25604"/>
          <p:cNvSpPr/>
          <p:nvPr/>
        </p:nvSpPr>
        <p:spPr>
          <a:xfrm>
            <a:off x="3059113" y="0"/>
            <a:ext cx="6084887" cy="2060575"/>
          </a:xfrm>
          <a:prstGeom prst="cloudCallout">
            <a:avLst>
              <a:gd name="adj1" fmla="val -68106"/>
              <a:gd name="adj2" fmla="val 36366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Определи, на каком из чертежей верно отмечена точка А(6): 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25621" name="Группа 25620"/>
          <p:cNvGrpSpPr/>
          <p:nvPr/>
        </p:nvGrpSpPr>
        <p:grpSpPr>
          <a:xfrm>
            <a:off x="250825" y="3500438"/>
            <a:ext cx="6553200" cy="914400"/>
            <a:chOff x="476" y="2387"/>
            <a:chExt cx="4128" cy="576"/>
          </a:xfrm>
        </p:grpSpPr>
        <p:sp>
          <p:nvSpPr>
            <p:cNvPr id="25607" name="Прямоугольник 25606"/>
            <p:cNvSpPr/>
            <p:nvPr/>
          </p:nvSpPr>
          <p:spPr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b="1" i="1">
                <a:latin typeface="Georgia" panose="02040502050405020303" pitchFamily="18" charset="0"/>
              </a:endParaRPr>
            </a:p>
            <a:p>
              <a:r>
                <a:rPr sz="2400" b="1">
                  <a:latin typeface="Times New Roman" panose="02020603050405020304" pitchFamily="18" charset="0"/>
                </a:rPr>
                <a:t>0        1                                                                </a:t>
              </a:r>
              <a:r>
                <a:rPr sz="2400" b="1" i="1">
                  <a:latin typeface="Times New Roman" panose="02020603050405020304" pitchFamily="18" charset="0"/>
                </a:rPr>
                <a:t>х</a:t>
              </a:r>
              <a:endParaRPr sz="2400" b="1" i="1">
                <a:latin typeface="Georgia" panose="02040502050405020303" pitchFamily="18" charset="0"/>
              </a:endParaRPr>
            </a:p>
          </p:txBody>
        </p:sp>
        <p:sp>
          <p:nvSpPr>
            <p:cNvPr id="25608" name="Полилиния 25607"/>
            <p:cNvSpPr/>
            <p:nvPr/>
          </p:nvSpPr>
          <p:spPr>
            <a:xfrm>
              <a:off x="595" y="2659"/>
              <a:ext cx="3715" cy="1"/>
            </a:xfrm>
            <a:custGeom>
              <a:avLst/>
              <a:gdLst/>
              <a:ahLst/>
              <a:cxnLst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5609" name="Прямое соединение 25608"/>
            <p:cNvSpPr/>
            <p:nvPr/>
          </p:nvSpPr>
          <p:spPr>
            <a:xfrm>
              <a:off x="612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10" name="Прямое соединение 25609"/>
            <p:cNvSpPr/>
            <p:nvPr/>
          </p:nvSpPr>
          <p:spPr>
            <a:xfrm>
              <a:off x="1066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11" name="Прямое соединение 25610"/>
            <p:cNvSpPr/>
            <p:nvPr/>
          </p:nvSpPr>
          <p:spPr>
            <a:xfrm>
              <a:off x="1519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12" name="Прямое соединение 25611"/>
            <p:cNvSpPr/>
            <p:nvPr/>
          </p:nvSpPr>
          <p:spPr>
            <a:xfrm>
              <a:off x="1973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13" name="Прямое соединение 25612"/>
            <p:cNvSpPr/>
            <p:nvPr/>
          </p:nvSpPr>
          <p:spPr>
            <a:xfrm>
              <a:off x="2426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14" name="Прямое соединение 25613"/>
            <p:cNvSpPr/>
            <p:nvPr/>
          </p:nvSpPr>
          <p:spPr>
            <a:xfrm>
              <a:off x="2880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15" name="Прямое соединение 25614"/>
            <p:cNvSpPr/>
            <p:nvPr/>
          </p:nvSpPr>
          <p:spPr>
            <a:xfrm>
              <a:off x="3334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16" name="Прямое соединение 25615"/>
            <p:cNvSpPr/>
            <p:nvPr/>
          </p:nvSpPr>
          <p:spPr>
            <a:xfrm>
              <a:off x="3787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25622" name="Группа 25621"/>
          <p:cNvGrpSpPr/>
          <p:nvPr/>
        </p:nvGrpSpPr>
        <p:grpSpPr>
          <a:xfrm>
            <a:off x="250825" y="4724400"/>
            <a:ext cx="6553200" cy="914400"/>
            <a:chOff x="476" y="2387"/>
            <a:chExt cx="4128" cy="576"/>
          </a:xfrm>
        </p:grpSpPr>
        <p:sp>
          <p:nvSpPr>
            <p:cNvPr id="25623" name="Прямоугольник 25622"/>
            <p:cNvSpPr/>
            <p:nvPr/>
          </p:nvSpPr>
          <p:spPr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b="1" i="1">
                <a:latin typeface="Georgia" panose="02040502050405020303" pitchFamily="18" charset="0"/>
              </a:endParaRPr>
            </a:p>
            <a:p>
              <a:r>
                <a:rPr sz="2400" b="1">
                  <a:latin typeface="Times New Roman" panose="02020603050405020304" pitchFamily="18" charset="0"/>
                </a:rPr>
                <a:t>0        1                                                                </a:t>
              </a:r>
              <a:r>
                <a:rPr sz="2400" b="1" i="1">
                  <a:latin typeface="Times New Roman" panose="02020603050405020304" pitchFamily="18" charset="0"/>
                </a:rPr>
                <a:t>х</a:t>
              </a:r>
              <a:endParaRPr sz="2400" b="1" i="1">
                <a:latin typeface="Georgia" panose="02040502050405020303" pitchFamily="18" charset="0"/>
              </a:endParaRPr>
            </a:p>
          </p:txBody>
        </p:sp>
        <p:sp>
          <p:nvSpPr>
            <p:cNvPr id="25624" name="Полилиния 25623"/>
            <p:cNvSpPr/>
            <p:nvPr/>
          </p:nvSpPr>
          <p:spPr>
            <a:xfrm>
              <a:off x="595" y="2659"/>
              <a:ext cx="3715" cy="1"/>
            </a:xfrm>
            <a:custGeom>
              <a:avLst/>
              <a:gdLst/>
              <a:ahLst/>
              <a:cxnLst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5625" name="Прямое соединение 25624"/>
            <p:cNvSpPr/>
            <p:nvPr/>
          </p:nvSpPr>
          <p:spPr>
            <a:xfrm>
              <a:off x="612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6" name="Прямое соединение 25625"/>
            <p:cNvSpPr/>
            <p:nvPr/>
          </p:nvSpPr>
          <p:spPr>
            <a:xfrm>
              <a:off x="1066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7" name="Прямое соединение 25626"/>
            <p:cNvSpPr/>
            <p:nvPr/>
          </p:nvSpPr>
          <p:spPr>
            <a:xfrm>
              <a:off x="1519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8" name="Прямое соединение 25627"/>
            <p:cNvSpPr/>
            <p:nvPr/>
          </p:nvSpPr>
          <p:spPr>
            <a:xfrm>
              <a:off x="1973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9" name="Прямое соединение 25628"/>
            <p:cNvSpPr/>
            <p:nvPr/>
          </p:nvSpPr>
          <p:spPr>
            <a:xfrm>
              <a:off x="2426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30" name="Прямое соединение 25629"/>
            <p:cNvSpPr/>
            <p:nvPr/>
          </p:nvSpPr>
          <p:spPr>
            <a:xfrm>
              <a:off x="2880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31" name="Прямое соединение 25630"/>
            <p:cNvSpPr/>
            <p:nvPr/>
          </p:nvSpPr>
          <p:spPr>
            <a:xfrm>
              <a:off x="3334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32" name="Прямое соединение 25631"/>
            <p:cNvSpPr/>
            <p:nvPr/>
          </p:nvSpPr>
          <p:spPr>
            <a:xfrm>
              <a:off x="3787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25633" name="Группа 25632"/>
          <p:cNvGrpSpPr/>
          <p:nvPr/>
        </p:nvGrpSpPr>
        <p:grpSpPr>
          <a:xfrm>
            <a:off x="323850" y="5943600"/>
            <a:ext cx="6553200" cy="914400"/>
            <a:chOff x="476" y="2387"/>
            <a:chExt cx="4128" cy="576"/>
          </a:xfrm>
        </p:grpSpPr>
        <p:sp>
          <p:nvSpPr>
            <p:cNvPr id="25634" name="Прямоугольник 25633"/>
            <p:cNvSpPr/>
            <p:nvPr/>
          </p:nvSpPr>
          <p:spPr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b="1" i="1">
                <a:latin typeface="Georgia" panose="02040502050405020303" pitchFamily="18" charset="0"/>
              </a:endParaRPr>
            </a:p>
            <a:p>
              <a:r>
                <a:rPr sz="2400" b="1">
                  <a:latin typeface="Times New Roman" panose="02020603050405020304" pitchFamily="18" charset="0"/>
                </a:rPr>
                <a:t>0        1                                                                </a:t>
              </a:r>
              <a:r>
                <a:rPr sz="2400" b="1" i="1">
                  <a:latin typeface="Times New Roman" panose="02020603050405020304" pitchFamily="18" charset="0"/>
                </a:rPr>
                <a:t>х</a:t>
              </a:r>
              <a:endParaRPr sz="2400" b="1" i="1">
                <a:latin typeface="Georgia" panose="02040502050405020303" pitchFamily="18" charset="0"/>
              </a:endParaRPr>
            </a:p>
          </p:txBody>
        </p:sp>
        <p:sp>
          <p:nvSpPr>
            <p:cNvPr id="25635" name="Полилиния 25634"/>
            <p:cNvSpPr/>
            <p:nvPr/>
          </p:nvSpPr>
          <p:spPr>
            <a:xfrm>
              <a:off x="595" y="2659"/>
              <a:ext cx="3715" cy="1"/>
            </a:xfrm>
            <a:custGeom>
              <a:avLst/>
              <a:gdLst/>
              <a:ahLst/>
              <a:cxnLst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5636" name="Прямое соединение 25635"/>
            <p:cNvSpPr/>
            <p:nvPr/>
          </p:nvSpPr>
          <p:spPr>
            <a:xfrm>
              <a:off x="612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37" name="Прямое соединение 25636"/>
            <p:cNvSpPr/>
            <p:nvPr/>
          </p:nvSpPr>
          <p:spPr>
            <a:xfrm>
              <a:off x="1066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38" name="Прямое соединение 25637"/>
            <p:cNvSpPr/>
            <p:nvPr/>
          </p:nvSpPr>
          <p:spPr>
            <a:xfrm>
              <a:off x="1519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39" name="Прямое соединение 25638"/>
            <p:cNvSpPr/>
            <p:nvPr/>
          </p:nvSpPr>
          <p:spPr>
            <a:xfrm>
              <a:off x="1973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40" name="Прямое соединение 25639"/>
            <p:cNvSpPr/>
            <p:nvPr/>
          </p:nvSpPr>
          <p:spPr>
            <a:xfrm>
              <a:off x="2426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41" name="Прямое соединение 25640"/>
            <p:cNvSpPr/>
            <p:nvPr/>
          </p:nvSpPr>
          <p:spPr>
            <a:xfrm>
              <a:off x="2880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42" name="Прямое соединение 25641"/>
            <p:cNvSpPr/>
            <p:nvPr/>
          </p:nvSpPr>
          <p:spPr>
            <a:xfrm>
              <a:off x="3334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43" name="Прямое соединение 25642"/>
            <p:cNvSpPr/>
            <p:nvPr/>
          </p:nvSpPr>
          <p:spPr>
            <a:xfrm>
              <a:off x="3787" y="2613"/>
              <a:ext cx="0" cy="90"/>
            </a:xfrm>
            <a:prstGeom prst="line">
              <a:avLst/>
            </a:prstGeom>
            <a:ln w="317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pic>
        <p:nvPicPr>
          <p:cNvPr id="25644" name="Изображение 25643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45" name="Овал 25644"/>
          <p:cNvSpPr/>
          <p:nvPr/>
        </p:nvSpPr>
        <p:spPr>
          <a:xfrm>
            <a:off x="5435600" y="3860800"/>
            <a:ext cx="144463" cy="1222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5647" name="Овал 25646"/>
          <p:cNvSpPr/>
          <p:nvPr/>
        </p:nvSpPr>
        <p:spPr>
          <a:xfrm>
            <a:off x="4716463" y="5084763"/>
            <a:ext cx="144462" cy="1222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5648" name="Овал 25647"/>
          <p:cNvSpPr/>
          <p:nvPr/>
        </p:nvSpPr>
        <p:spPr>
          <a:xfrm>
            <a:off x="3348038" y="6308725"/>
            <a:ext cx="144462" cy="1222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5649" name="Текстовое поле 25648"/>
          <p:cNvSpPr txBox="1"/>
          <p:nvPr/>
        </p:nvSpPr>
        <p:spPr>
          <a:xfrm>
            <a:off x="5292725" y="3284538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А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50" name="Текстовое поле 25649"/>
          <p:cNvSpPr txBox="1"/>
          <p:nvPr/>
        </p:nvSpPr>
        <p:spPr>
          <a:xfrm>
            <a:off x="4572000" y="4508500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А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51" name="Текстовое поле 25650"/>
          <p:cNvSpPr txBox="1"/>
          <p:nvPr/>
        </p:nvSpPr>
        <p:spPr>
          <a:xfrm>
            <a:off x="3203575" y="5734050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А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52" name="Скругленная прямоугольная выноска 25651"/>
          <p:cNvSpPr/>
          <p:nvPr/>
        </p:nvSpPr>
        <p:spPr>
          <a:xfrm>
            <a:off x="5148263" y="2276475"/>
            <a:ext cx="2736850" cy="792163"/>
          </a:xfrm>
          <a:prstGeom prst="wedgeRoundRectCallout">
            <a:avLst>
              <a:gd name="adj1" fmla="val 47389"/>
              <a:gd name="adj2" fmla="val 148597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Подумай!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53" name="Скругленная прямоугольная выноска 25652"/>
          <p:cNvSpPr/>
          <p:nvPr/>
        </p:nvSpPr>
        <p:spPr>
          <a:xfrm>
            <a:off x="5219700" y="2276475"/>
            <a:ext cx="2736850" cy="792163"/>
          </a:xfrm>
          <a:prstGeom prst="wedgeRoundRectCallout">
            <a:avLst>
              <a:gd name="adj1" fmla="val 46866"/>
              <a:gd name="adj2" fmla="val 159019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Верно!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5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256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10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10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2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256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10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10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33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25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1000"/>
                                        <p:tgtEl>
                                          <p:spTgt spid="2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5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5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5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5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5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5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5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5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5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22"/>
                  </p:tgtEl>
                </p:cond>
              </p:nextCondLst>
            </p:seq>
          </p:childTnLst>
        </p:cTn>
      </p:par>
    </p:tnLst>
    <p:bldLst>
      <p:bldP spid="25605" grpId="0" animBg="1"/>
      <p:bldP spid="25649" grpId="0"/>
      <p:bldP spid="25649" grpId="1"/>
      <p:bldP spid="25650" grpId="0"/>
      <p:bldP spid="25651" grpId="0"/>
      <p:bldP spid="25651" grpId="1"/>
      <p:bldP spid="25652" grpId="0" animBg="1"/>
      <p:bldP spid="25652" grpId="1" animBg="1"/>
      <p:bldP spid="25652" grpId="2" animBg="1"/>
      <p:bldP spid="25652" grpId="3" animBg="1"/>
      <p:bldP spid="2565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9272" name="Замещающее содержимое 29271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9273" name="Изображение 29272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274" name="Текстовое поле 29273"/>
          <p:cNvSpPr txBox="1"/>
          <p:nvPr/>
        </p:nvSpPr>
        <p:spPr>
          <a:xfrm>
            <a:off x="2987675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75" name="Текстовое поле 29274"/>
          <p:cNvSpPr txBox="1"/>
          <p:nvPr/>
        </p:nvSpPr>
        <p:spPr>
          <a:xfrm>
            <a:off x="356393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2.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76" name="Текстовое поле 29275"/>
          <p:cNvSpPr txBox="1"/>
          <p:nvPr/>
        </p:nvSpPr>
        <p:spPr>
          <a:xfrm>
            <a:off x="421163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3.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77" name="Текстовое поле 29276"/>
          <p:cNvSpPr txBox="1"/>
          <p:nvPr/>
        </p:nvSpPr>
        <p:spPr>
          <a:xfrm>
            <a:off x="4787900" y="260350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4.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78" name="Текстовое поле 29277"/>
          <p:cNvSpPr txBox="1"/>
          <p:nvPr/>
        </p:nvSpPr>
        <p:spPr>
          <a:xfrm>
            <a:off x="6588125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7.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79" name="Текстовое поле 29278"/>
          <p:cNvSpPr txBox="1"/>
          <p:nvPr/>
        </p:nvSpPr>
        <p:spPr>
          <a:xfrm>
            <a:off x="6011863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6.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80" name="Текстовое поле 29279"/>
          <p:cNvSpPr txBox="1"/>
          <p:nvPr/>
        </p:nvSpPr>
        <p:spPr>
          <a:xfrm>
            <a:off x="5364163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5.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81" name="Текстовое поле 29280"/>
          <p:cNvSpPr txBox="1"/>
          <p:nvPr/>
        </p:nvSpPr>
        <p:spPr>
          <a:xfrm>
            <a:off x="7235825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8.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82" name="Текстовое поле 29281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83" name="Текстовое поле 29282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84" name="Текстовое поле 29283"/>
          <p:cNvSpPr txBox="1"/>
          <p:nvPr/>
        </p:nvSpPr>
        <p:spPr>
          <a:xfrm>
            <a:off x="468313" y="5013325"/>
            <a:ext cx="5365750" cy="13731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>
              <a:buAutoNum type="arabicPeriod"/>
            </a:pPr>
            <a:r>
              <a:rPr sz="2800" b="1" i="1">
                <a:latin typeface="Times New Roman" panose="02020603050405020304" pitchFamily="18" charset="0"/>
              </a:rPr>
              <a:t>Группа из трёх цифр в записи </a:t>
            </a:r>
            <a:endParaRPr sz="2800" b="1" i="1">
              <a:latin typeface="Times New Roman" panose="02020603050405020304" pitchFamily="18" charset="0"/>
            </a:endParaRPr>
          </a:p>
          <a:p>
            <a:pPr marL="342900" indent="-342900">
              <a:buNone/>
            </a:pPr>
            <a:r>
              <a:rPr sz="2800" b="1" i="1">
                <a:latin typeface="Times New Roman" panose="02020603050405020304" pitchFamily="18" charset="0"/>
              </a:rPr>
              <a:t>    многозначного числа.</a:t>
            </a:r>
            <a:endParaRPr sz="2800" b="1" i="1">
              <a:latin typeface="Times New Roman" panose="02020603050405020304" pitchFamily="18" charset="0"/>
            </a:endParaRPr>
          </a:p>
          <a:p>
            <a:pPr marL="342900" indent="-342900">
              <a:buNone/>
            </a:pP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285" name="Текстовое поле 29284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29286" name="Текстовое поле 29285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29287" name="Текстовое поле 29286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29288" name="Текстовое поле 29287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29289" name="Текстовое поле 29288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9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9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9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29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9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74" grpId="0"/>
      <p:bldP spid="29274" grpId="1"/>
      <p:bldP spid="29275" grpId="0"/>
      <p:bldP spid="29276" grpId="0"/>
      <p:bldP spid="29277" grpId="0"/>
      <p:bldP spid="29278" grpId="0"/>
      <p:bldP spid="29279" grpId="0"/>
      <p:bldP spid="29280" grpId="0"/>
      <p:bldP spid="29281" grpId="0"/>
      <p:bldP spid="29282" grpId="0"/>
      <p:bldP spid="29283" grpId="0"/>
      <p:bldP spid="29284" grpId="1"/>
      <p:bldP spid="29285" grpId="0"/>
      <p:bldP spid="29286" grpId="0"/>
      <p:bldP spid="29287" grpId="0"/>
      <p:bldP spid="29288" grpId="0"/>
      <p:bldP spid="2928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22" name="Замещающее содержимое 30721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923" name="Изображение 30922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925" name="Текстовое поле 30924"/>
          <p:cNvSpPr txBox="1"/>
          <p:nvPr/>
        </p:nvSpPr>
        <p:spPr>
          <a:xfrm>
            <a:off x="356393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2.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26" name="Текстовое поле 30925"/>
          <p:cNvSpPr txBox="1"/>
          <p:nvPr/>
        </p:nvSpPr>
        <p:spPr>
          <a:xfrm>
            <a:off x="421163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3.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27" name="Текстовое поле 30926"/>
          <p:cNvSpPr txBox="1"/>
          <p:nvPr/>
        </p:nvSpPr>
        <p:spPr>
          <a:xfrm>
            <a:off x="4787900" y="260350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4.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28" name="Текстовое поле 30927"/>
          <p:cNvSpPr txBox="1"/>
          <p:nvPr/>
        </p:nvSpPr>
        <p:spPr>
          <a:xfrm>
            <a:off x="6588125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7.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29" name="Текстовое поле 30928"/>
          <p:cNvSpPr txBox="1"/>
          <p:nvPr/>
        </p:nvSpPr>
        <p:spPr>
          <a:xfrm>
            <a:off x="6011863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6.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30" name="Текстовое поле 30929"/>
          <p:cNvSpPr txBox="1"/>
          <p:nvPr/>
        </p:nvSpPr>
        <p:spPr>
          <a:xfrm>
            <a:off x="5364163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5.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31" name="Текстовое поле 30930"/>
          <p:cNvSpPr txBox="1"/>
          <p:nvPr/>
        </p:nvSpPr>
        <p:spPr>
          <a:xfrm>
            <a:off x="7235825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8.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32" name="Текстовое поле 30931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33" name="Текстовое поле 30932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34" name="Текстовое поле 30933"/>
          <p:cNvSpPr txBox="1"/>
          <p:nvPr/>
        </p:nvSpPr>
        <p:spPr>
          <a:xfrm>
            <a:off x="468313" y="5013325"/>
            <a:ext cx="4464050" cy="13731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2. Часть прямой, которая </a:t>
            </a:r>
            <a:endParaRPr sz="2800" b="1" i="1">
              <a:latin typeface="Times New Roman" panose="02020603050405020304" pitchFamily="18" charset="0"/>
            </a:endParaRPr>
          </a:p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     имеет два конца. </a:t>
            </a:r>
            <a:endParaRPr sz="2800" b="1" i="1">
              <a:latin typeface="Times New Roman" panose="02020603050405020304" pitchFamily="18" charset="0"/>
            </a:endParaRPr>
          </a:p>
          <a:p>
            <a:pPr marL="342900" indent="-342900"/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35" name="Текстовое поле 30934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36" name="Текстовое поле 30935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37" name="Текстовое поле 30936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38" name="Текстовое поле 30937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39" name="Текстовое поле 30938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40" name="Текстовое поле 30939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41" name="Текстовое поле 30940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42" name="Текстовое поле 30941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43" name="Текстовое поле 30942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44" name="Текстовое поле 30943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45" name="Текстовое поле 30944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0946" name="Текстовое поле 30945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9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9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9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0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0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09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" grpId="0"/>
      <p:bldP spid="30934" grpId="0"/>
      <p:bldP spid="30940" grpId="0"/>
      <p:bldP spid="30941" grpId="0"/>
      <p:bldP spid="30942" grpId="0"/>
      <p:bldP spid="30943" grpId="0"/>
      <p:bldP spid="30944" grpId="0"/>
      <p:bldP spid="30945" grpId="0"/>
      <p:bldP spid="309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1746" name="Замещающее содержимое 31745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947" name="Изображение 31946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949" name="Текстовое поле 31948"/>
          <p:cNvSpPr txBox="1"/>
          <p:nvPr/>
        </p:nvSpPr>
        <p:spPr>
          <a:xfrm>
            <a:off x="421163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3.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0" name="Текстовое поле 31949"/>
          <p:cNvSpPr txBox="1"/>
          <p:nvPr/>
        </p:nvSpPr>
        <p:spPr>
          <a:xfrm>
            <a:off x="4787900" y="260350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4.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1" name="Текстовое поле 31950"/>
          <p:cNvSpPr txBox="1"/>
          <p:nvPr/>
        </p:nvSpPr>
        <p:spPr>
          <a:xfrm>
            <a:off x="6588125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7.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2" name="Текстовое поле 31951"/>
          <p:cNvSpPr txBox="1"/>
          <p:nvPr/>
        </p:nvSpPr>
        <p:spPr>
          <a:xfrm>
            <a:off x="6011863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6.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3" name="Текстовое поле 31952"/>
          <p:cNvSpPr txBox="1"/>
          <p:nvPr/>
        </p:nvSpPr>
        <p:spPr>
          <a:xfrm>
            <a:off x="5364163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5.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4" name="Текстовое поле 31953"/>
          <p:cNvSpPr txBox="1"/>
          <p:nvPr/>
        </p:nvSpPr>
        <p:spPr>
          <a:xfrm>
            <a:off x="7235825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8.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5" name="Текстовое поле 31954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6" name="Текстовое поле 31955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7" name="Текстовое поле 31956"/>
          <p:cNvSpPr txBox="1"/>
          <p:nvPr/>
        </p:nvSpPr>
        <p:spPr>
          <a:xfrm>
            <a:off x="179388" y="5445125"/>
            <a:ext cx="5861050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3. Наименьшее натуральное число. </a:t>
            </a:r>
            <a:endParaRPr sz="2800" b="1" i="1">
              <a:latin typeface="Times New Roman" panose="02020603050405020304" pitchFamily="18" charset="0"/>
            </a:endParaRPr>
          </a:p>
          <a:p>
            <a:pPr marL="342900" indent="-342900"/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958" name="Текстовое поле 31957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59" name="Текстовое поле 31958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0" name="Текстовое поле 31959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1" name="Текстовое поле 31960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2" name="Текстовое поле 31961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3" name="Текстовое поле 31962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4" name="Текстовое поле 31963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5" name="Текстовое поле 31964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6" name="Текстовое поле 31965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7" name="Текстовое поле 31966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8" name="Текстовое поле 31967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69" name="Текстовое поле 31968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70" name="Текстовое поле 31969"/>
          <p:cNvSpPr txBox="1"/>
          <p:nvPr/>
        </p:nvSpPr>
        <p:spPr>
          <a:xfrm>
            <a:off x="42116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71" name="Текстовое поле 31970"/>
          <p:cNvSpPr txBox="1"/>
          <p:nvPr/>
        </p:nvSpPr>
        <p:spPr>
          <a:xfrm>
            <a:off x="4211638" y="1700213"/>
            <a:ext cx="3857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72" name="Текстовое поле 31971"/>
          <p:cNvSpPr txBox="1"/>
          <p:nvPr/>
        </p:nvSpPr>
        <p:spPr>
          <a:xfrm>
            <a:off x="4211638" y="21336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1973" name="Текстовое поле 31972"/>
          <p:cNvSpPr txBox="1"/>
          <p:nvPr/>
        </p:nvSpPr>
        <p:spPr>
          <a:xfrm>
            <a:off x="421163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1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1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1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" grpId="0"/>
      <p:bldP spid="31957" grpId="0"/>
      <p:bldP spid="31970" grpId="0"/>
      <p:bldP spid="31971" grpId="0"/>
      <p:bldP spid="31972" grpId="0"/>
      <p:bldP spid="3197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2770" name="Замещающее содержимое 32769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2971" name="Изображение 32970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973" name="Текстовое поле 32972"/>
          <p:cNvSpPr txBox="1"/>
          <p:nvPr/>
        </p:nvSpPr>
        <p:spPr>
          <a:xfrm>
            <a:off x="4787900" y="260350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4.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974" name="Текстовое поле 32973"/>
          <p:cNvSpPr txBox="1"/>
          <p:nvPr/>
        </p:nvSpPr>
        <p:spPr>
          <a:xfrm>
            <a:off x="6588125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7.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975" name="Текстовое поле 32974"/>
          <p:cNvSpPr txBox="1"/>
          <p:nvPr/>
        </p:nvSpPr>
        <p:spPr>
          <a:xfrm>
            <a:off x="6011863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6.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976" name="Текстовое поле 32975"/>
          <p:cNvSpPr txBox="1"/>
          <p:nvPr/>
        </p:nvSpPr>
        <p:spPr>
          <a:xfrm>
            <a:off x="5364163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5.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977" name="Текстовое поле 32976"/>
          <p:cNvSpPr txBox="1"/>
          <p:nvPr/>
        </p:nvSpPr>
        <p:spPr>
          <a:xfrm>
            <a:off x="7235825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8.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978" name="Текстовое поле 32977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979" name="Текстовое поле 32978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980" name="Текстовое поле 32979"/>
          <p:cNvSpPr txBox="1"/>
          <p:nvPr/>
        </p:nvSpPr>
        <p:spPr>
          <a:xfrm>
            <a:off x="179388" y="5445125"/>
            <a:ext cx="4821237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4. Общая точка двух сторон </a:t>
            </a:r>
            <a:endParaRPr sz="2800" b="1" i="1">
              <a:latin typeface="Times New Roman" panose="02020603050405020304" pitchFamily="18" charset="0"/>
            </a:endParaRPr>
          </a:p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     треугольника. 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981" name="Текстовое поле 32980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82" name="Текстовое поле 32981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83" name="Текстовое поле 32982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84" name="Текстовое поле 32983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85" name="Текстовое поле 32984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86" name="Текстовое поле 32985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87" name="Текстовое поле 32986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88" name="Текстовое поле 32987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89" name="Текстовое поле 32988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0" name="Текстовое поле 32989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1" name="Текстовое поле 32990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2" name="Текстовое поле 32991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3" name="Текстовое поле 32992"/>
          <p:cNvSpPr txBox="1"/>
          <p:nvPr/>
        </p:nvSpPr>
        <p:spPr>
          <a:xfrm>
            <a:off x="42116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4" name="Текстовое поле 32993"/>
          <p:cNvSpPr txBox="1"/>
          <p:nvPr/>
        </p:nvSpPr>
        <p:spPr>
          <a:xfrm>
            <a:off x="4211638" y="1700213"/>
            <a:ext cx="3857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5" name="Текстовое поле 32994"/>
          <p:cNvSpPr txBox="1"/>
          <p:nvPr/>
        </p:nvSpPr>
        <p:spPr>
          <a:xfrm>
            <a:off x="4211638" y="21336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6" name="Текстовое поле 32995"/>
          <p:cNvSpPr txBox="1"/>
          <p:nvPr/>
        </p:nvSpPr>
        <p:spPr>
          <a:xfrm>
            <a:off x="421163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7" name="Текстовое поле 32996"/>
          <p:cNvSpPr txBox="1"/>
          <p:nvPr/>
        </p:nvSpPr>
        <p:spPr>
          <a:xfrm>
            <a:off x="4787900" y="26035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в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8" name="Текстовое поле 32997"/>
          <p:cNvSpPr txBox="1"/>
          <p:nvPr/>
        </p:nvSpPr>
        <p:spPr>
          <a:xfrm>
            <a:off x="4787900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999" name="Текстовое поле 32998"/>
          <p:cNvSpPr txBox="1"/>
          <p:nvPr/>
        </p:nvSpPr>
        <p:spPr>
          <a:xfrm>
            <a:off x="4787900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3000" name="Текстовое поле 32999"/>
          <p:cNvSpPr txBox="1"/>
          <p:nvPr/>
        </p:nvSpPr>
        <p:spPr>
          <a:xfrm>
            <a:off x="4716463" y="1700213"/>
            <a:ext cx="522287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ш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3001" name="Текстовое поле 33000"/>
          <p:cNvSpPr txBox="1"/>
          <p:nvPr/>
        </p:nvSpPr>
        <p:spPr>
          <a:xfrm>
            <a:off x="4787900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3002" name="Текстовое поле 33001"/>
          <p:cNvSpPr txBox="1"/>
          <p:nvPr/>
        </p:nvSpPr>
        <p:spPr>
          <a:xfrm>
            <a:off x="4787900" y="22050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3003" name="Текстовое поле 33002"/>
          <p:cNvSpPr txBox="1"/>
          <p:nvPr/>
        </p:nvSpPr>
        <p:spPr>
          <a:xfrm>
            <a:off x="4787900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9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9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9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2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2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2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" grpId="0"/>
      <p:bldP spid="32980" grpId="0"/>
      <p:bldP spid="32997" grpId="0"/>
      <p:bldP spid="32998" grpId="0"/>
      <p:bldP spid="32999" grpId="0"/>
      <p:bldP spid="33000" grpId="0"/>
      <p:bldP spid="33001" grpId="0"/>
      <p:bldP spid="33002" grpId="0"/>
      <p:bldP spid="330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6" name="Изображение 512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7" name="Выноска-облако 5126"/>
          <p:cNvSpPr/>
          <p:nvPr/>
        </p:nvSpPr>
        <p:spPr>
          <a:xfrm>
            <a:off x="3492500" y="0"/>
            <a:ext cx="5651500" cy="1412875"/>
          </a:xfrm>
          <a:prstGeom prst="cloudCallout">
            <a:avLst>
              <a:gd name="adj1" fmla="val -77051"/>
              <a:gd name="adj2" fmla="val 64046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Назови порядок действий.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5128" name="Прямоугольник 5127"/>
          <p:cNvSpPr/>
          <p:nvPr/>
        </p:nvSpPr>
        <p:spPr>
          <a:xfrm>
            <a:off x="2268538" y="1700213"/>
            <a:ext cx="65881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32 + 204 * ( 739-147 ) : 8</a:t>
            </a:r>
            <a:endParaRPr lang="ru-RU" alt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9" name="Прямоугольник 5128"/>
          <p:cNvSpPr/>
          <p:nvPr/>
        </p:nvSpPr>
        <p:spPr>
          <a:xfrm>
            <a:off x="3419475" y="3141663"/>
            <a:ext cx="46450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008000"/>
                </a:soli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Сложение .....</a:t>
            </a:r>
            <a:endParaRPr lang="ru-RU" altLang="en-US" sz="3600" b="1" i="1">
              <a:solidFill>
                <a:srgbClr val="008000"/>
              </a:soli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0" name="Прямоугольник 5129"/>
          <p:cNvSpPr/>
          <p:nvPr/>
        </p:nvSpPr>
        <p:spPr>
          <a:xfrm>
            <a:off x="3492500" y="4005263"/>
            <a:ext cx="46450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008000"/>
                </a:soli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Умножение .....</a:t>
            </a:r>
            <a:endParaRPr lang="ru-RU" altLang="en-US" sz="3600" b="1" i="1">
              <a:solidFill>
                <a:srgbClr val="008000"/>
              </a:soli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1" name="Прямоугольник 5130"/>
          <p:cNvSpPr/>
          <p:nvPr/>
        </p:nvSpPr>
        <p:spPr>
          <a:xfrm>
            <a:off x="3563938" y="4941888"/>
            <a:ext cx="46450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008000"/>
                </a:soli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Вычитание .....</a:t>
            </a:r>
            <a:endParaRPr lang="ru-RU" altLang="en-US" sz="3600" b="1" i="1">
              <a:solidFill>
                <a:srgbClr val="008000"/>
              </a:soli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2" name="Прямоугольник 5131"/>
          <p:cNvSpPr/>
          <p:nvPr/>
        </p:nvSpPr>
        <p:spPr>
          <a:xfrm>
            <a:off x="3708400" y="5805488"/>
            <a:ext cx="3384550" cy="658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008000"/>
                </a:soli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Деление .....</a:t>
            </a:r>
            <a:endParaRPr lang="ru-RU" altLang="en-US" sz="3600" b="1" i="1">
              <a:solidFill>
                <a:srgbClr val="008000"/>
              </a:soli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3" name="Овал 5132"/>
          <p:cNvSpPr/>
          <p:nvPr/>
        </p:nvSpPr>
        <p:spPr>
          <a:xfrm>
            <a:off x="7451725" y="3789363"/>
            <a:ext cx="914400" cy="914400"/>
          </a:xfrm>
          <a:prstGeom prst="ellipse">
            <a:avLst/>
          </a:prstGeom>
          <a:solidFill>
            <a:srgbClr val="FDDBE6"/>
          </a:solidFill>
          <a:ln w="9525" cap="flat" cmpd="sng">
            <a:solidFill>
              <a:srgbClr val="FF00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4000" b="1">
                <a:solidFill>
                  <a:srgbClr val="CC0000"/>
                </a:solidFill>
                <a:latin typeface="Times New Roman" panose="02020603050405020304" pitchFamily="18" charset="0"/>
              </a:rPr>
              <a:t>2</a:t>
            </a:r>
            <a:endParaRPr sz="40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4" name="Овал 5133"/>
          <p:cNvSpPr/>
          <p:nvPr/>
        </p:nvSpPr>
        <p:spPr>
          <a:xfrm>
            <a:off x="6443663" y="5589588"/>
            <a:ext cx="914400" cy="914400"/>
          </a:xfrm>
          <a:prstGeom prst="ellipse">
            <a:avLst/>
          </a:prstGeom>
          <a:solidFill>
            <a:srgbClr val="FDDBE6"/>
          </a:solidFill>
          <a:ln w="9525" cap="flat" cmpd="sng">
            <a:solidFill>
              <a:srgbClr val="FF00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4000" b="1">
                <a:solidFill>
                  <a:srgbClr val="CC0000"/>
                </a:solidFill>
                <a:latin typeface="Times New Roman" panose="02020603050405020304" pitchFamily="18" charset="0"/>
              </a:rPr>
              <a:t>3</a:t>
            </a:r>
            <a:endParaRPr sz="40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5" name="Овал 5134"/>
          <p:cNvSpPr/>
          <p:nvPr/>
        </p:nvSpPr>
        <p:spPr>
          <a:xfrm>
            <a:off x="7235825" y="2852738"/>
            <a:ext cx="914400" cy="914400"/>
          </a:xfrm>
          <a:prstGeom prst="ellipse">
            <a:avLst/>
          </a:prstGeom>
          <a:solidFill>
            <a:srgbClr val="FDDBE6"/>
          </a:solidFill>
          <a:ln w="9525" cap="flat" cmpd="sng">
            <a:solidFill>
              <a:srgbClr val="FF00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4000" b="1">
                <a:solidFill>
                  <a:srgbClr val="CC0000"/>
                </a:solidFill>
                <a:latin typeface="Times New Roman" panose="02020603050405020304" pitchFamily="18" charset="0"/>
              </a:rPr>
              <a:t>4</a:t>
            </a:r>
            <a:endParaRPr sz="40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6" name="Овал 5135"/>
          <p:cNvSpPr/>
          <p:nvPr/>
        </p:nvSpPr>
        <p:spPr>
          <a:xfrm>
            <a:off x="7524750" y="4797425"/>
            <a:ext cx="914400" cy="914400"/>
          </a:xfrm>
          <a:prstGeom prst="ellipse">
            <a:avLst/>
          </a:prstGeom>
          <a:solidFill>
            <a:srgbClr val="FDDBE6"/>
          </a:solidFill>
          <a:ln w="9525" cap="flat" cmpd="sng">
            <a:solidFill>
              <a:srgbClr val="FF00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4000" b="1">
                <a:solidFill>
                  <a:srgbClr val="CC0000"/>
                </a:solidFill>
                <a:latin typeface="Times New Roman" panose="02020603050405020304" pitchFamily="18" charset="0"/>
              </a:rPr>
              <a:t>1</a:t>
            </a:r>
            <a:endParaRPr sz="40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33" grpId="0" animBg="1"/>
      <p:bldP spid="5134" grpId="0" animBg="1"/>
      <p:bldP spid="5135" grpId="0" animBg="1"/>
      <p:bldP spid="513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3794" name="Замещающее содержимое 33793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3995" name="Изображение 33994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997" name="Текстовое поле 33996"/>
          <p:cNvSpPr txBox="1"/>
          <p:nvPr/>
        </p:nvSpPr>
        <p:spPr>
          <a:xfrm>
            <a:off x="6588125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7.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998" name="Текстовое поле 33997"/>
          <p:cNvSpPr txBox="1"/>
          <p:nvPr/>
        </p:nvSpPr>
        <p:spPr>
          <a:xfrm>
            <a:off x="6011863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6.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999" name="Текстовое поле 33998"/>
          <p:cNvSpPr txBox="1"/>
          <p:nvPr/>
        </p:nvSpPr>
        <p:spPr>
          <a:xfrm>
            <a:off x="5364163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5.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000" name="Текстовое поле 33999"/>
          <p:cNvSpPr txBox="1"/>
          <p:nvPr/>
        </p:nvSpPr>
        <p:spPr>
          <a:xfrm>
            <a:off x="7235825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8.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001" name="Текстовое поле 34000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002" name="Текстовое поле 34001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003" name="Текстовое поле 34002"/>
          <p:cNvSpPr txBox="1"/>
          <p:nvPr/>
        </p:nvSpPr>
        <p:spPr>
          <a:xfrm>
            <a:off x="539750" y="5300663"/>
            <a:ext cx="4773613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5. Название второго разряда </a:t>
            </a:r>
            <a:endParaRPr sz="2800" b="1" i="1">
              <a:latin typeface="Times New Roman" panose="02020603050405020304" pitchFamily="18" charset="0"/>
            </a:endParaRPr>
          </a:p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    в классе единиц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004" name="Текстовое поле 34003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05" name="Текстовое поле 34004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06" name="Текстовое поле 34005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07" name="Текстовое поле 34006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08" name="Текстовое поле 34007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09" name="Текстовое поле 34008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0" name="Текстовое поле 34009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1" name="Текстовое поле 34010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2" name="Текстовое поле 34011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3" name="Текстовое поле 34012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4" name="Текстовое поле 34013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5" name="Текстовое поле 34014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6" name="Текстовое поле 34015"/>
          <p:cNvSpPr txBox="1"/>
          <p:nvPr/>
        </p:nvSpPr>
        <p:spPr>
          <a:xfrm>
            <a:off x="42116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7" name="Текстовое поле 34016"/>
          <p:cNvSpPr txBox="1"/>
          <p:nvPr/>
        </p:nvSpPr>
        <p:spPr>
          <a:xfrm>
            <a:off x="4211638" y="1700213"/>
            <a:ext cx="3857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8" name="Текстовое поле 34017"/>
          <p:cNvSpPr txBox="1"/>
          <p:nvPr/>
        </p:nvSpPr>
        <p:spPr>
          <a:xfrm>
            <a:off x="4211638" y="21336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19" name="Текстовое поле 34018"/>
          <p:cNvSpPr txBox="1"/>
          <p:nvPr/>
        </p:nvSpPr>
        <p:spPr>
          <a:xfrm>
            <a:off x="421163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0" name="Текстовое поле 34019"/>
          <p:cNvSpPr txBox="1"/>
          <p:nvPr/>
        </p:nvSpPr>
        <p:spPr>
          <a:xfrm>
            <a:off x="4787900" y="26035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в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1" name="Текстовое поле 34020"/>
          <p:cNvSpPr txBox="1"/>
          <p:nvPr/>
        </p:nvSpPr>
        <p:spPr>
          <a:xfrm>
            <a:off x="4787900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2" name="Текстовое поле 34021"/>
          <p:cNvSpPr txBox="1"/>
          <p:nvPr/>
        </p:nvSpPr>
        <p:spPr>
          <a:xfrm>
            <a:off x="4787900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3" name="Текстовое поле 34022"/>
          <p:cNvSpPr txBox="1"/>
          <p:nvPr/>
        </p:nvSpPr>
        <p:spPr>
          <a:xfrm>
            <a:off x="4716463" y="1700213"/>
            <a:ext cx="522287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ш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4" name="Текстовое поле 34023"/>
          <p:cNvSpPr txBox="1"/>
          <p:nvPr/>
        </p:nvSpPr>
        <p:spPr>
          <a:xfrm>
            <a:off x="4787900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5" name="Текстовое поле 34024"/>
          <p:cNvSpPr txBox="1"/>
          <p:nvPr/>
        </p:nvSpPr>
        <p:spPr>
          <a:xfrm>
            <a:off x="4787900" y="22050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6" name="Текстовое поле 34025"/>
          <p:cNvSpPr txBox="1"/>
          <p:nvPr/>
        </p:nvSpPr>
        <p:spPr>
          <a:xfrm>
            <a:off x="4787900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8" name="Текстовое поле 34027"/>
          <p:cNvSpPr txBox="1"/>
          <p:nvPr/>
        </p:nvSpPr>
        <p:spPr>
          <a:xfrm>
            <a:off x="5435600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29" name="Текстовое поле 34028"/>
          <p:cNvSpPr txBox="1"/>
          <p:nvPr/>
        </p:nvSpPr>
        <p:spPr>
          <a:xfrm>
            <a:off x="5364163" y="2636838"/>
            <a:ext cx="3937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я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30" name="Текстовое поле 34029"/>
          <p:cNvSpPr txBox="1"/>
          <p:nvPr/>
        </p:nvSpPr>
        <p:spPr>
          <a:xfrm>
            <a:off x="5435600" y="21336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31" name="Текстовое поле 34030"/>
          <p:cNvSpPr txBox="1"/>
          <p:nvPr/>
        </p:nvSpPr>
        <p:spPr>
          <a:xfrm>
            <a:off x="5364163" y="1196975"/>
            <a:ext cx="3857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32" name="Текстовое поле 34031"/>
          <p:cNvSpPr txBox="1"/>
          <p:nvPr/>
        </p:nvSpPr>
        <p:spPr>
          <a:xfrm>
            <a:off x="5364163" y="314166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33" name="Текстовое поле 34032"/>
          <p:cNvSpPr txBox="1"/>
          <p:nvPr/>
        </p:nvSpPr>
        <p:spPr>
          <a:xfrm>
            <a:off x="5435600" y="36449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034" name="Текстовое поле 34033"/>
          <p:cNvSpPr txBox="1"/>
          <p:nvPr/>
        </p:nvSpPr>
        <p:spPr>
          <a:xfrm>
            <a:off x="5435600" y="40767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0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0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0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3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3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3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4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4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9" grpId="0"/>
      <p:bldP spid="34003" grpId="0"/>
      <p:bldP spid="34028" grpId="0"/>
      <p:bldP spid="34029" grpId="0"/>
      <p:bldP spid="34030" grpId="0"/>
      <p:bldP spid="34031" grpId="0"/>
      <p:bldP spid="34032" grpId="0"/>
      <p:bldP spid="34033" grpId="0"/>
      <p:bldP spid="3403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4818" name="Замещающее содержимое 34817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5019" name="Изображение 35018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020" name="Текстовое поле 35019"/>
          <p:cNvSpPr txBox="1"/>
          <p:nvPr/>
        </p:nvSpPr>
        <p:spPr>
          <a:xfrm>
            <a:off x="6588125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7.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021" name="Текстовое поле 35020"/>
          <p:cNvSpPr txBox="1"/>
          <p:nvPr/>
        </p:nvSpPr>
        <p:spPr>
          <a:xfrm>
            <a:off x="6011863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6.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023" name="Текстовое поле 35022"/>
          <p:cNvSpPr txBox="1"/>
          <p:nvPr/>
        </p:nvSpPr>
        <p:spPr>
          <a:xfrm>
            <a:off x="7235825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8.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024" name="Текстовое поле 35023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025" name="Текстовое поле 35024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026" name="Текстовое поле 35025"/>
          <p:cNvSpPr txBox="1"/>
          <p:nvPr/>
        </p:nvSpPr>
        <p:spPr>
          <a:xfrm>
            <a:off x="395288" y="5300663"/>
            <a:ext cx="60086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6. Основное понятие в математике.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027" name="Текстовое поле 35026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28" name="Текстовое поле 35027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29" name="Текстовое поле 35028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0" name="Текстовое поле 35029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1" name="Текстовое поле 35030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2" name="Текстовое поле 35031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3" name="Текстовое поле 35032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4" name="Текстовое поле 35033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5" name="Текстовое поле 35034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6" name="Текстовое поле 35035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7" name="Текстовое поле 35036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8" name="Текстовое поле 35037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39" name="Текстовое поле 35038"/>
          <p:cNvSpPr txBox="1"/>
          <p:nvPr/>
        </p:nvSpPr>
        <p:spPr>
          <a:xfrm>
            <a:off x="42116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0" name="Текстовое поле 35039"/>
          <p:cNvSpPr txBox="1"/>
          <p:nvPr/>
        </p:nvSpPr>
        <p:spPr>
          <a:xfrm>
            <a:off x="4211638" y="1700213"/>
            <a:ext cx="3857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1" name="Текстовое поле 35040"/>
          <p:cNvSpPr txBox="1"/>
          <p:nvPr/>
        </p:nvSpPr>
        <p:spPr>
          <a:xfrm>
            <a:off x="4211638" y="21336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2" name="Текстовое поле 35041"/>
          <p:cNvSpPr txBox="1"/>
          <p:nvPr/>
        </p:nvSpPr>
        <p:spPr>
          <a:xfrm>
            <a:off x="421163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3" name="Текстовое поле 35042"/>
          <p:cNvSpPr txBox="1"/>
          <p:nvPr/>
        </p:nvSpPr>
        <p:spPr>
          <a:xfrm>
            <a:off x="4787900" y="26035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в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4" name="Текстовое поле 35043"/>
          <p:cNvSpPr txBox="1"/>
          <p:nvPr/>
        </p:nvSpPr>
        <p:spPr>
          <a:xfrm>
            <a:off x="4787900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5" name="Текстовое поле 35044"/>
          <p:cNvSpPr txBox="1"/>
          <p:nvPr/>
        </p:nvSpPr>
        <p:spPr>
          <a:xfrm>
            <a:off x="4787900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6" name="Текстовое поле 35045"/>
          <p:cNvSpPr txBox="1"/>
          <p:nvPr/>
        </p:nvSpPr>
        <p:spPr>
          <a:xfrm>
            <a:off x="4716463" y="1700213"/>
            <a:ext cx="522287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ш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7" name="Текстовое поле 35046"/>
          <p:cNvSpPr txBox="1"/>
          <p:nvPr/>
        </p:nvSpPr>
        <p:spPr>
          <a:xfrm>
            <a:off x="4787900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8" name="Текстовое поле 35047"/>
          <p:cNvSpPr txBox="1"/>
          <p:nvPr/>
        </p:nvSpPr>
        <p:spPr>
          <a:xfrm>
            <a:off x="4787900" y="22050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49" name="Текстовое поле 35048"/>
          <p:cNvSpPr txBox="1"/>
          <p:nvPr/>
        </p:nvSpPr>
        <p:spPr>
          <a:xfrm>
            <a:off x="4787900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0" name="Текстовое поле 35049"/>
          <p:cNvSpPr txBox="1"/>
          <p:nvPr/>
        </p:nvSpPr>
        <p:spPr>
          <a:xfrm>
            <a:off x="5435600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1" name="Текстовое поле 35050"/>
          <p:cNvSpPr txBox="1"/>
          <p:nvPr/>
        </p:nvSpPr>
        <p:spPr>
          <a:xfrm>
            <a:off x="5364163" y="2636838"/>
            <a:ext cx="3937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я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2" name="Текстовое поле 35051"/>
          <p:cNvSpPr txBox="1"/>
          <p:nvPr/>
        </p:nvSpPr>
        <p:spPr>
          <a:xfrm>
            <a:off x="5435600" y="21336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3" name="Текстовое поле 35052"/>
          <p:cNvSpPr txBox="1"/>
          <p:nvPr/>
        </p:nvSpPr>
        <p:spPr>
          <a:xfrm>
            <a:off x="5435600" y="1196975"/>
            <a:ext cx="3857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4" name="Текстовое поле 35053"/>
          <p:cNvSpPr txBox="1"/>
          <p:nvPr/>
        </p:nvSpPr>
        <p:spPr>
          <a:xfrm>
            <a:off x="5364163" y="314166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5" name="Текстовое поле 35054"/>
          <p:cNvSpPr txBox="1"/>
          <p:nvPr/>
        </p:nvSpPr>
        <p:spPr>
          <a:xfrm>
            <a:off x="5435600" y="36449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6" name="Текстовое поле 35055"/>
          <p:cNvSpPr txBox="1"/>
          <p:nvPr/>
        </p:nvSpPr>
        <p:spPr>
          <a:xfrm>
            <a:off x="5435600" y="40767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7" name="Текстовое поле 35056"/>
          <p:cNvSpPr txBox="1"/>
          <p:nvPr/>
        </p:nvSpPr>
        <p:spPr>
          <a:xfrm>
            <a:off x="6011863" y="765175"/>
            <a:ext cx="3968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ч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8" name="Текстовое поле 35057"/>
          <p:cNvSpPr txBox="1"/>
          <p:nvPr/>
        </p:nvSpPr>
        <p:spPr>
          <a:xfrm>
            <a:off x="6011863" y="2133600"/>
            <a:ext cx="3921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59" name="Текстовое поле 35058"/>
          <p:cNvSpPr txBox="1"/>
          <p:nvPr/>
        </p:nvSpPr>
        <p:spPr>
          <a:xfrm>
            <a:off x="6011863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60" name="Текстовое поле 35059"/>
          <p:cNvSpPr txBox="1"/>
          <p:nvPr/>
        </p:nvSpPr>
        <p:spPr>
          <a:xfrm>
            <a:off x="6011863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061" name="Текстовое поле 35060"/>
          <p:cNvSpPr txBox="1"/>
          <p:nvPr/>
        </p:nvSpPr>
        <p:spPr>
          <a:xfrm>
            <a:off x="6011863" y="2636838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5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5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5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5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5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50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" grpId="0"/>
      <p:bldP spid="35026" grpId="0"/>
      <p:bldP spid="35057" grpId="0"/>
      <p:bldP spid="35058" grpId="0"/>
      <p:bldP spid="35059" grpId="0"/>
      <p:bldP spid="35060" grpId="0"/>
      <p:bldP spid="3506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5842" name="Замещающее содержимое 35841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6043" name="Изображение 36042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044" name="Текстовое поле 36043"/>
          <p:cNvSpPr txBox="1"/>
          <p:nvPr/>
        </p:nvSpPr>
        <p:spPr>
          <a:xfrm>
            <a:off x="6588125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7.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046" name="Текстовое поле 36045"/>
          <p:cNvSpPr txBox="1"/>
          <p:nvPr/>
        </p:nvSpPr>
        <p:spPr>
          <a:xfrm>
            <a:off x="7235825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8.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047" name="Текстовое поле 36046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048" name="Текстовое поле 36047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049" name="Текстовое поле 36048"/>
          <p:cNvSpPr txBox="1"/>
          <p:nvPr/>
        </p:nvSpPr>
        <p:spPr>
          <a:xfrm>
            <a:off x="395288" y="5300663"/>
            <a:ext cx="5827712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7. Название чисел, с помощью </a:t>
            </a:r>
            <a:endParaRPr sz="2800" b="1" i="1">
              <a:latin typeface="Times New Roman" panose="02020603050405020304" pitchFamily="18" charset="0"/>
            </a:endParaRPr>
          </a:p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    которых мы считаем предметы.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050" name="Текстовое поле 36049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1" name="Текстовое поле 36050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2" name="Текстовое поле 36051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3" name="Текстовое поле 36052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4" name="Текстовое поле 36053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5" name="Текстовое поле 36054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6" name="Текстовое поле 36055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7" name="Текстовое поле 36056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8" name="Текстовое поле 36057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59" name="Текстовое поле 36058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0" name="Текстовое поле 36059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1" name="Текстовое поле 36060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2" name="Текстовое поле 36061"/>
          <p:cNvSpPr txBox="1"/>
          <p:nvPr/>
        </p:nvSpPr>
        <p:spPr>
          <a:xfrm>
            <a:off x="42116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3" name="Текстовое поле 36062"/>
          <p:cNvSpPr txBox="1"/>
          <p:nvPr/>
        </p:nvSpPr>
        <p:spPr>
          <a:xfrm>
            <a:off x="4211638" y="1700213"/>
            <a:ext cx="3857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4" name="Текстовое поле 36063"/>
          <p:cNvSpPr txBox="1"/>
          <p:nvPr/>
        </p:nvSpPr>
        <p:spPr>
          <a:xfrm>
            <a:off x="4211638" y="21336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5" name="Текстовое поле 36064"/>
          <p:cNvSpPr txBox="1"/>
          <p:nvPr/>
        </p:nvSpPr>
        <p:spPr>
          <a:xfrm>
            <a:off x="421163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6" name="Текстовое поле 36065"/>
          <p:cNvSpPr txBox="1"/>
          <p:nvPr/>
        </p:nvSpPr>
        <p:spPr>
          <a:xfrm>
            <a:off x="4787900" y="26035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в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7" name="Текстовое поле 36066"/>
          <p:cNvSpPr txBox="1"/>
          <p:nvPr/>
        </p:nvSpPr>
        <p:spPr>
          <a:xfrm>
            <a:off x="4787900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8" name="Текстовое поле 36067"/>
          <p:cNvSpPr txBox="1"/>
          <p:nvPr/>
        </p:nvSpPr>
        <p:spPr>
          <a:xfrm>
            <a:off x="4787900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69" name="Текстовое поле 36068"/>
          <p:cNvSpPr txBox="1"/>
          <p:nvPr/>
        </p:nvSpPr>
        <p:spPr>
          <a:xfrm>
            <a:off x="4716463" y="1700213"/>
            <a:ext cx="522287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ш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0" name="Текстовое поле 36069"/>
          <p:cNvSpPr txBox="1"/>
          <p:nvPr/>
        </p:nvSpPr>
        <p:spPr>
          <a:xfrm>
            <a:off x="4787900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1" name="Текстовое поле 36070"/>
          <p:cNvSpPr txBox="1"/>
          <p:nvPr/>
        </p:nvSpPr>
        <p:spPr>
          <a:xfrm>
            <a:off x="4787900" y="22050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2" name="Текстовое поле 36071"/>
          <p:cNvSpPr txBox="1"/>
          <p:nvPr/>
        </p:nvSpPr>
        <p:spPr>
          <a:xfrm>
            <a:off x="4787900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3" name="Текстовое поле 36072"/>
          <p:cNvSpPr txBox="1"/>
          <p:nvPr/>
        </p:nvSpPr>
        <p:spPr>
          <a:xfrm>
            <a:off x="5435600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4" name="Текстовое поле 36073"/>
          <p:cNvSpPr txBox="1"/>
          <p:nvPr/>
        </p:nvSpPr>
        <p:spPr>
          <a:xfrm>
            <a:off x="5364163" y="2636838"/>
            <a:ext cx="3937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я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5" name="Текстовое поле 36074"/>
          <p:cNvSpPr txBox="1"/>
          <p:nvPr/>
        </p:nvSpPr>
        <p:spPr>
          <a:xfrm>
            <a:off x="5435600" y="21336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6" name="Текстовое поле 36075"/>
          <p:cNvSpPr txBox="1"/>
          <p:nvPr/>
        </p:nvSpPr>
        <p:spPr>
          <a:xfrm>
            <a:off x="5435600" y="1196975"/>
            <a:ext cx="3857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7" name="Текстовое поле 36076"/>
          <p:cNvSpPr txBox="1"/>
          <p:nvPr/>
        </p:nvSpPr>
        <p:spPr>
          <a:xfrm>
            <a:off x="5364163" y="314166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8" name="Текстовое поле 36077"/>
          <p:cNvSpPr txBox="1"/>
          <p:nvPr/>
        </p:nvSpPr>
        <p:spPr>
          <a:xfrm>
            <a:off x="5435600" y="36449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79" name="Текстовое поле 36078"/>
          <p:cNvSpPr txBox="1"/>
          <p:nvPr/>
        </p:nvSpPr>
        <p:spPr>
          <a:xfrm>
            <a:off x="5435600" y="40767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0" name="Текстовое поле 36079"/>
          <p:cNvSpPr txBox="1"/>
          <p:nvPr/>
        </p:nvSpPr>
        <p:spPr>
          <a:xfrm>
            <a:off x="6011863" y="765175"/>
            <a:ext cx="3968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ч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1" name="Текстовое поле 36080"/>
          <p:cNvSpPr txBox="1"/>
          <p:nvPr/>
        </p:nvSpPr>
        <p:spPr>
          <a:xfrm>
            <a:off x="6011863" y="2133600"/>
            <a:ext cx="3921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2" name="Текстовое поле 36081"/>
          <p:cNvSpPr txBox="1"/>
          <p:nvPr/>
        </p:nvSpPr>
        <p:spPr>
          <a:xfrm>
            <a:off x="6011863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3" name="Текстовое поле 36082"/>
          <p:cNvSpPr txBox="1"/>
          <p:nvPr/>
        </p:nvSpPr>
        <p:spPr>
          <a:xfrm>
            <a:off x="6011863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4" name="Текстовое поле 36083"/>
          <p:cNvSpPr txBox="1"/>
          <p:nvPr/>
        </p:nvSpPr>
        <p:spPr>
          <a:xfrm>
            <a:off x="6011863" y="2636838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5" name="Текстовое поле 36084"/>
          <p:cNvSpPr txBox="1"/>
          <p:nvPr/>
        </p:nvSpPr>
        <p:spPr>
          <a:xfrm>
            <a:off x="6588125" y="5516563"/>
            <a:ext cx="4667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ы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6" name="Текстовое поле 36085"/>
          <p:cNvSpPr txBox="1"/>
          <p:nvPr/>
        </p:nvSpPr>
        <p:spPr>
          <a:xfrm>
            <a:off x="6588125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7" name="Текстовое поле 36086"/>
          <p:cNvSpPr txBox="1"/>
          <p:nvPr/>
        </p:nvSpPr>
        <p:spPr>
          <a:xfrm>
            <a:off x="6588125" y="170021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8" name="Текстовое поле 36087"/>
          <p:cNvSpPr txBox="1"/>
          <p:nvPr/>
        </p:nvSpPr>
        <p:spPr>
          <a:xfrm>
            <a:off x="6588125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89" name="Текстовое поле 36088"/>
          <p:cNvSpPr txBox="1"/>
          <p:nvPr/>
        </p:nvSpPr>
        <p:spPr>
          <a:xfrm>
            <a:off x="6659563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у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90" name="Текстовое поле 36089"/>
          <p:cNvSpPr txBox="1"/>
          <p:nvPr/>
        </p:nvSpPr>
        <p:spPr>
          <a:xfrm>
            <a:off x="6516688" y="21336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91" name="Текстовое поле 36090"/>
          <p:cNvSpPr txBox="1"/>
          <p:nvPr/>
        </p:nvSpPr>
        <p:spPr>
          <a:xfrm>
            <a:off x="6588125" y="4581525"/>
            <a:ext cx="3698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ь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92" name="Текстовое поле 36091"/>
          <p:cNvSpPr txBox="1"/>
          <p:nvPr/>
        </p:nvSpPr>
        <p:spPr>
          <a:xfrm>
            <a:off x="6588125" y="4076700"/>
            <a:ext cx="39211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93" name="Текстовое поле 36092"/>
          <p:cNvSpPr txBox="1"/>
          <p:nvPr/>
        </p:nvSpPr>
        <p:spPr>
          <a:xfrm>
            <a:off x="6588125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94" name="Текстовое поле 36093"/>
          <p:cNvSpPr txBox="1"/>
          <p:nvPr/>
        </p:nvSpPr>
        <p:spPr>
          <a:xfrm>
            <a:off x="6588125" y="501332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6095" name="Текстовое поле 36094"/>
          <p:cNvSpPr txBox="1"/>
          <p:nvPr/>
        </p:nvSpPr>
        <p:spPr>
          <a:xfrm>
            <a:off x="6588125" y="602138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0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0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0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6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6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60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6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6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4" grpId="0"/>
      <p:bldP spid="36049" grpId="0"/>
      <p:bldP spid="36085" grpId="0"/>
      <p:bldP spid="36086" grpId="0"/>
      <p:bldP spid="36087" grpId="0"/>
      <p:bldP spid="36088" grpId="0"/>
      <p:bldP spid="36089" grpId="0"/>
      <p:bldP spid="36090" grpId="0"/>
      <p:bldP spid="36091" grpId="0"/>
      <p:bldP spid="36092" grpId="0"/>
      <p:bldP spid="36093" grpId="0"/>
      <p:bldP spid="36094" grpId="0"/>
      <p:bldP spid="3609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7890" name="Замещающее содержимое 37889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8091" name="Изображение 38090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093" name="Текстовое поле 38092"/>
          <p:cNvSpPr txBox="1"/>
          <p:nvPr/>
        </p:nvSpPr>
        <p:spPr>
          <a:xfrm>
            <a:off x="7235825" y="765175"/>
            <a:ext cx="4508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8.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094" name="Текстовое поле 38093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095" name="Текстовое поле 38094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096" name="Текстовое поле 38095"/>
          <p:cNvSpPr txBox="1"/>
          <p:nvPr/>
        </p:nvSpPr>
        <p:spPr>
          <a:xfrm>
            <a:off x="395288" y="5300663"/>
            <a:ext cx="48387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8. Единица измерения длины.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097" name="Текстовое поле 38096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098" name="Текстовое поле 38097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099" name="Текстовое поле 38098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0" name="Текстовое поле 38099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1" name="Текстовое поле 38100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2" name="Текстовое поле 38101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3" name="Текстовое поле 38102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4" name="Текстовое поле 38103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5" name="Текстовое поле 38104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6" name="Текстовое поле 38105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7" name="Текстовое поле 38106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8" name="Текстовое поле 38107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09" name="Текстовое поле 38108"/>
          <p:cNvSpPr txBox="1"/>
          <p:nvPr/>
        </p:nvSpPr>
        <p:spPr>
          <a:xfrm>
            <a:off x="42116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0" name="Текстовое поле 38109"/>
          <p:cNvSpPr txBox="1"/>
          <p:nvPr/>
        </p:nvSpPr>
        <p:spPr>
          <a:xfrm>
            <a:off x="4211638" y="1700213"/>
            <a:ext cx="3857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1" name="Текстовое поле 38110"/>
          <p:cNvSpPr txBox="1"/>
          <p:nvPr/>
        </p:nvSpPr>
        <p:spPr>
          <a:xfrm>
            <a:off x="4211638" y="21336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2" name="Текстовое поле 38111"/>
          <p:cNvSpPr txBox="1"/>
          <p:nvPr/>
        </p:nvSpPr>
        <p:spPr>
          <a:xfrm>
            <a:off x="421163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3" name="Текстовое поле 38112"/>
          <p:cNvSpPr txBox="1"/>
          <p:nvPr/>
        </p:nvSpPr>
        <p:spPr>
          <a:xfrm>
            <a:off x="4787900" y="26035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в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4" name="Текстовое поле 38113"/>
          <p:cNvSpPr txBox="1"/>
          <p:nvPr/>
        </p:nvSpPr>
        <p:spPr>
          <a:xfrm>
            <a:off x="4787900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5" name="Текстовое поле 38114"/>
          <p:cNvSpPr txBox="1"/>
          <p:nvPr/>
        </p:nvSpPr>
        <p:spPr>
          <a:xfrm>
            <a:off x="4787900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6" name="Текстовое поле 38115"/>
          <p:cNvSpPr txBox="1"/>
          <p:nvPr/>
        </p:nvSpPr>
        <p:spPr>
          <a:xfrm>
            <a:off x="4716463" y="1700213"/>
            <a:ext cx="522287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ш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7" name="Текстовое поле 38116"/>
          <p:cNvSpPr txBox="1"/>
          <p:nvPr/>
        </p:nvSpPr>
        <p:spPr>
          <a:xfrm>
            <a:off x="4787900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8" name="Текстовое поле 38117"/>
          <p:cNvSpPr txBox="1"/>
          <p:nvPr/>
        </p:nvSpPr>
        <p:spPr>
          <a:xfrm>
            <a:off x="4787900" y="22050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19" name="Текстовое поле 38118"/>
          <p:cNvSpPr txBox="1"/>
          <p:nvPr/>
        </p:nvSpPr>
        <p:spPr>
          <a:xfrm>
            <a:off x="4787900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0" name="Текстовое поле 38119"/>
          <p:cNvSpPr txBox="1"/>
          <p:nvPr/>
        </p:nvSpPr>
        <p:spPr>
          <a:xfrm>
            <a:off x="5435600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1" name="Текстовое поле 38120"/>
          <p:cNvSpPr txBox="1"/>
          <p:nvPr/>
        </p:nvSpPr>
        <p:spPr>
          <a:xfrm>
            <a:off x="5364163" y="2636838"/>
            <a:ext cx="3937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я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2" name="Текстовое поле 38121"/>
          <p:cNvSpPr txBox="1"/>
          <p:nvPr/>
        </p:nvSpPr>
        <p:spPr>
          <a:xfrm>
            <a:off x="5435600" y="21336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3" name="Текстовое поле 38122"/>
          <p:cNvSpPr txBox="1"/>
          <p:nvPr/>
        </p:nvSpPr>
        <p:spPr>
          <a:xfrm>
            <a:off x="5435600" y="1196975"/>
            <a:ext cx="3857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4" name="Текстовое поле 38123"/>
          <p:cNvSpPr txBox="1"/>
          <p:nvPr/>
        </p:nvSpPr>
        <p:spPr>
          <a:xfrm>
            <a:off x="5364163" y="314166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5" name="Текстовое поле 38124"/>
          <p:cNvSpPr txBox="1"/>
          <p:nvPr/>
        </p:nvSpPr>
        <p:spPr>
          <a:xfrm>
            <a:off x="5435600" y="36449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6" name="Текстовое поле 38125"/>
          <p:cNvSpPr txBox="1"/>
          <p:nvPr/>
        </p:nvSpPr>
        <p:spPr>
          <a:xfrm>
            <a:off x="5435600" y="40767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7" name="Текстовое поле 38126"/>
          <p:cNvSpPr txBox="1"/>
          <p:nvPr/>
        </p:nvSpPr>
        <p:spPr>
          <a:xfrm>
            <a:off x="6011863" y="765175"/>
            <a:ext cx="3968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ч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8" name="Текстовое поле 38127"/>
          <p:cNvSpPr txBox="1"/>
          <p:nvPr/>
        </p:nvSpPr>
        <p:spPr>
          <a:xfrm>
            <a:off x="6011863" y="2133600"/>
            <a:ext cx="3921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29" name="Текстовое поле 38128"/>
          <p:cNvSpPr txBox="1"/>
          <p:nvPr/>
        </p:nvSpPr>
        <p:spPr>
          <a:xfrm>
            <a:off x="6011863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0" name="Текстовое поле 38129"/>
          <p:cNvSpPr txBox="1"/>
          <p:nvPr/>
        </p:nvSpPr>
        <p:spPr>
          <a:xfrm>
            <a:off x="6011863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1" name="Текстовое поле 38130"/>
          <p:cNvSpPr txBox="1"/>
          <p:nvPr/>
        </p:nvSpPr>
        <p:spPr>
          <a:xfrm>
            <a:off x="6011863" y="2636838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2" name="Текстовое поле 38131"/>
          <p:cNvSpPr txBox="1"/>
          <p:nvPr/>
        </p:nvSpPr>
        <p:spPr>
          <a:xfrm>
            <a:off x="6588125" y="5516563"/>
            <a:ext cx="4667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ы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3" name="Текстовое поле 38132"/>
          <p:cNvSpPr txBox="1"/>
          <p:nvPr/>
        </p:nvSpPr>
        <p:spPr>
          <a:xfrm>
            <a:off x="6588125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4" name="Текстовое поле 38133"/>
          <p:cNvSpPr txBox="1"/>
          <p:nvPr/>
        </p:nvSpPr>
        <p:spPr>
          <a:xfrm>
            <a:off x="6588125" y="170021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5" name="Текстовое поле 38134"/>
          <p:cNvSpPr txBox="1"/>
          <p:nvPr/>
        </p:nvSpPr>
        <p:spPr>
          <a:xfrm>
            <a:off x="6588125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6" name="Текстовое поле 38135"/>
          <p:cNvSpPr txBox="1"/>
          <p:nvPr/>
        </p:nvSpPr>
        <p:spPr>
          <a:xfrm>
            <a:off x="6659563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у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7" name="Текстовое поле 38136"/>
          <p:cNvSpPr txBox="1"/>
          <p:nvPr/>
        </p:nvSpPr>
        <p:spPr>
          <a:xfrm>
            <a:off x="6516688" y="21336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8" name="Текстовое поле 38137"/>
          <p:cNvSpPr txBox="1"/>
          <p:nvPr/>
        </p:nvSpPr>
        <p:spPr>
          <a:xfrm>
            <a:off x="6588125" y="4581525"/>
            <a:ext cx="3698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ь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39" name="Текстовое поле 38138"/>
          <p:cNvSpPr txBox="1"/>
          <p:nvPr/>
        </p:nvSpPr>
        <p:spPr>
          <a:xfrm>
            <a:off x="6588125" y="4076700"/>
            <a:ext cx="39211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0" name="Текстовое поле 38139"/>
          <p:cNvSpPr txBox="1"/>
          <p:nvPr/>
        </p:nvSpPr>
        <p:spPr>
          <a:xfrm>
            <a:off x="6588125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1" name="Текстовое поле 38140"/>
          <p:cNvSpPr txBox="1"/>
          <p:nvPr/>
        </p:nvSpPr>
        <p:spPr>
          <a:xfrm>
            <a:off x="6588125" y="501332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2" name="Текстовое поле 38141"/>
          <p:cNvSpPr txBox="1"/>
          <p:nvPr/>
        </p:nvSpPr>
        <p:spPr>
          <a:xfrm>
            <a:off x="6588125" y="602138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3" name="Текстовое поле 38142"/>
          <p:cNvSpPr txBox="1"/>
          <p:nvPr/>
        </p:nvSpPr>
        <p:spPr>
          <a:xfrm>
            <a:off x="7235825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4" name="Текстовое поле 38143"/>
          <p:cNvSpPr txBox="1"/>
          <p:nvPr/>
        </p:nvSpPr>
        <p:spPr>
          <a:xfrm>
            <a:off x="7235825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5" name="Текстовое поле 38144"/>
          <p:cNvSpPr txBox="1"/>
          <p:nvPr/>
        </p:nvSpPr>
        <p:spPr>
          <a:xfrm>
            <a:off x="7235825" y="1700213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6" name="Текстовое поле 38145"/>
          <p:cNvSpPr txBox="1"/>
          <p:nvPr/>
        </p:nvSpPr>
        <p:spPr>
          <a:xfrm>
            <a:off x="7164388" y="21336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7" name="Текстовое поле 38146"/>
          <p:cNvSpPr txBox="1"/>
          <p:nvPr/>
        </p:nvSpPr>
        <p:spPr>
          <a:xfrm>
            <a:off x="716438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8" name="Текстовое поле 38147"/>
          <p:cNvSpPr txBox="1"/>
          <p:nvPr/>
        </p:nvSpPr>
        <p:spPr>
          <a:xfrm>
            <a:off x="7164388" y="3141663"/>
            <a:ext cx="4619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м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49" name="Текстовое поле 38148"/>
          <p:cNvSpPr txBox="1"/>
          <p:nvPr/>
        </p:nvSpPr>
        <p:spPr>
          <a:xfrm>
            <a:off x="7235825" y="36449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50" name="Текстовое поле 38149"/>
          <p:cNvSpPr txBox="1"/>
          <p:nvPr/>
        </p:nvSpPr>
        <p:spPr>
          <a:xfrm>
            <a:off x="7164388" y="40767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8151" name="Текстовое поле 38150"/>
          <p:cNvSpPr txBox="1"/>
          <p:nvPr/>
        </p:nvSpPr>
        <p:spPr>
          <a:xfrm>
            <a:off x="7164388" y="458152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0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0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0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8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8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8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" grpId="0"/>
      <p:bldP spid="38096" grpId="0"/>
      <p:bldP spid="38143" grpId="0"/>
      <p:bldP spid="38144" grpId="0"/>
      <p:bldP spid="38145" grpId="0"/>
      <p:bldP spid="38146" grpId="0"/>
      <p:bldP spid="38147" grpId="0"/>
      <p:bldP spid="38148" grpId="0"/>
      <p:bldP spid="38149" grpId="0"/>
      <p:bldP spid="38150" grpId="0"/>
      <p:bldP spid="3815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8914" name="Замещающее содержимое 38913"/>
          <p:cNvGraphicFramePr/>
          <p:nvPr>
            <p:ph/>
          </p:nvPr>
        </p:nvGraphicFramePr>
        <p:xfrm>
          <a:off x="2916238" y="333375"/>
          <a:ext cx="5976937" cy="6249988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9115" name="Изображение 39114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9117" name="Текстовое поле 39116"/>
          <p:cNvSpPr txBox="1"/>
          <p:nvPr/>
        </p:nvSpPr>
        <p:spPr>
          <a:xfrm>
            <a:off x="7812088" y="1268413"/>
            <a:ext cx="450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9.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118" name="Текстовое поле 39117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119" name="Текстовое поле 39118"/>
          <p:cNvSpPr txBox="1"/>
          <p:nvPr/>
        </p:nvSpPr>
        <p:spPr>
          <a:xfrm>
            <a:off x="0" y="5373688"/>
            <a:ext cx="63436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9. Наименьшее четырехзначное число.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120" name="Текстовое поле 39119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1" name="Текстовое поле 39120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2" name="Текстовое поле 39121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3" name="Текстовое поле 39122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4" name="Текстовое поле 39123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5" name="Текстовое поле 39124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6" name="Текстовое поле 39125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7" name="Текстовое поле 39126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8" name="Текстовое поле 39127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29" name="Текстовое поле 39128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0" name="Текстовое поле 39129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1" name="Текстовое поле 39130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2" name="Текстовое поле 39131"/>
          <p:cNvSpPr txBox="1"/>
          <p:nvPr/>
        </p:nvSpPr>
        <p:spPr>
          <a:xfrm>
            <a:off x="42116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3" name="Текстовое поле 39132"/>
          <p:cNvSpPr txBox="1"/>
          <p:nvPr/>
        </p:nvSpPr>
        <p:spPr>
          <a:xfrm>
            <a:off x="4211638" y="1700213"/>
            <a:ext cx="3857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4" name="Текстовое поле 39133"/>
          <p:cNvSpPr txBox="1"/>
          <p:nvPr/>
        </p:nvSpPr>
        <p:spPr>
          <a:xfrm>
            <a:off x="4211638" y="21336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5" name="Текстовое поле 39134"/>
          <p:cNvSpPr txBox="1"/>
          <p:nvPr/>
        </p:nvSpPr>
        <p:spPr>
          <a:xfrm>
            <a:off x="421163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6" name="Текстовое поле 39135"/>
          <p:cNvSpPr txBox="1"/>
          <p:nvPr/>
        </p:nvSpPr>
        <p:spPr>
          <a:xfrm>
            <a:off x="4787900" y="26035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в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7" name="Текстовое поле 39136"/>
          <p:cNvSpPr txBox="1"/>
          <p:nvPr/>
        </p:nvSpPr>
        <p:spPr>
          <a:xfrm>
            <a:off x="4787900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8" name="Текстовое поле 39137"/>
          <p:cNvSpPr txBox="1"/>
          <p:nvPr/>
        </p:nvSpPr>
        <p:spPr>
          <a:xfrm>
            <a:off x="4787900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39" name="Текстовое поле 39138"/>
          <p:cNvSpPr txBox="1"/>
          <p:nvPr/>
        </p:nvSpPr>
        <p:spPr>
          <a:xfrm>
            <a:off x="4716463" y="1700213"/>
            <a:ext cx="522287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ш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0" name="Текстовое поле 39139"/>
          <p:cNvSpPr txBox="1"/>
          <p:nvPr/>
        </p:nvSpPr>
        <p:spPr>
          <a:xfrm>
            <a:off x="4787900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1" name="Текстовое поле 39140"/>
          <p:cNvSpPr txBox="1"/>
          <p:nvPr/>
        </p:nvSpPr>
        <p:spPr>
          <a:xfrm>
            <a:off x="4787900" y="22050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2" name="Текстовое поле 39141"/>
          <p:cNvSpPr txBox="1"/>
          <p:nvPr/>
        </p:nvSpPr>
        <p:spPr>
          <a:xfrm>
            <a:off x="4787900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3" name="Текстовое поле 39142"/>
          <p:cNvSpPr txBox="1"/>
          <p:nvPr/>
        </p:nvSpPr>
        <p:spPr>
          <a:xfrm>
            <a:off x="5435600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4" name="Текстовое поле 39143"/>
          <p:cNvSpPr txBox="1"/>
          <p:nvPr/>
        </p:nvSpPr>
        <p:spPr>
          <a:xfrm>
            <a:off x="5364163" y="2636838"/>
            <a:ext cx="3937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я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5" name="Текстовое поле 39144"/>
          <p:cNvSpPr txBox="1"/>
          <p:nvPr/>
        </p:nvSpPr>
        <p:spPr>
          <a:xfrm>
            <a:off x="5435600" y="21336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6" name="Текстовое поле 39145"/>
          <p:cNvSpPr txBox="1"/>
          <p:nvPr/>
        </p:nvSpPr>
        <p:spPr>
          <a:xfrm>
            <a:off x="5435600" y="1196975"/>
            <a:ext cx="3857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7" name="Текстовое поле 39146"/>
          <p:cNvSpPr txBox="1"/>
          <p:nvPr/>
        </p:nvSpPr>
        <p:spPr>
          <a:xfrm>
            <a:off x="5364163" y="314166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8" name="Текстовое поле 39147"/>
          <p:cNvSpPr txBox="1"/>
          <p:nvPr/>
        </p:nvSpPr>
        <p:spPr>
          <a:xfrm>
            <a:off x="5435600" y="36449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49" name="Текстовое поле 39148"/>
          <p:cNvSpPr txBox="1"/>
          <p:nvPr/>
        </p:nvSpPr>
        <p:spPr>
          <a:xfrm>
            <a:off x="5435600" y="40767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0" name="Текстовое поле 39149"/>
          <p:cNvSpPr txBox="1"/>
          <p:nvPr/>
        </p:nvSpPr>
        <p:spPr>
          <a:xfrm>
            <a:off x="6011863" y="765175"/>
            <a:ext cx="3968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ч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1" name="Текстовое поле 39150"/>
          <p:cNvSpPr txBox="1"/>
          <p:nvPr/>
        </p:nvSpPr>
        <p:spPr>
          <a:xfrm>
            <a:off x="6011863" y="2133600"/>
            <a:ext cx="3921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2" name="Текстовое поле 39151"/>
          <p:cNvSpPr txBox="1"/>
          <p:nvPr/>
        </p:nvSpPr>
        <p:spPr>
          <a:xfrm>
            <a:off x="6011863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3" name="Текстовое поле 39152"/>
          <p:cNvSpPr txBox="1"/>
          <p:nvPr/>
        </p:nvSpPr>
        <p:spPr>
          <a:xfrm>
            <a:off x="6011863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4" name="Текстовое поле 39153"/>
          <p:cNvSpPr txBox="1"/>
          <p:nvPr/>
        </p:nvSpPr>
        <p:spPr>
          <a:xfrm>
            <a:off x="6011863" y="2636838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5" name="Текстовое поле 39154"/>
          <p:cNvSpPr txBox="1"/>
          <p:nvPr/>
        </p:nvSpPr>
        <p:spPr>
          <a:xfrm>
            <a:off x="6588125" y="5516563"/>
            <a:ext cx="4667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ы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6" name="Текстовое поле 39155"/>
          <p:cNvSpPr txBox="1"/>
          <p:nvPr/>
        </p:nvSpPr>
        <p:spPr>
          <a:xfrm>
            <a:off x="6588125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7" name="Текстовое поле 39156"/>
          <p:cNvSpPr txBox="1"/>
          <p:nvPr/>
        </p:nvSpPr>
        <p:spPr>
          <a:xfrm>
            <a:off x="6588125" y="170021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8" name="Текстовое поле 39157"/>
          <p:cNvSpPr txBox="1"/>
          <p:nvPr/>
        </p:nvSpPr>
        <p:spPr>
          <a:xfrm>
            <a:off x="6588125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59" name="Текстовое поле 39158"/>
          <p:cNvSpPr txBox="1"/>
          <p:nvPr/>
        </p:nvSpPr>
        <p:spPr>
          <a:xfrm>
            <a:off x="6659563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у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0" name="Текстовое поле 39159"/>
          <p:cNvSpPr txBox="1"/>
          <p:nvPr/>
        </p:nvSpPr>
        <p:spPr>
          <a:xfrm>
            <a:off x="6516688" y="21336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1" name="Текстовое поле 39160"/>
          <p:cNvSpPr txBox="1"/>
          <p:nvPr/>
        </p:nvSpPr>
        <p:spPr>
          <a:xfrm>
            <a:off x="6588125" y="4581525"/>
            <a:ext cx="3698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ь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2" name="Текстовое поле 39161"/>
          <p:cNvSpPr txBox="1"/>
          <p:nvPr/>
        </p:nvSpPr>
        <p:spPr>
          <a:xfrm>
            <a:off x="6588125" y="4076700"/>
            <a:ext cx="39211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3" name="Текстовое поле 39162"/>
          <p:cNvSpPr txBox="1"/>
          <p:nvPr/>
        </p:nvSpPr>
        <p:spPr>
          <a:xfrm>
            <a:off x="6588125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4" name="Текстовое поле 39163"/>
          <p:cNvSpPr txBox="1"/>
          <p:nvPr/>
        </p:nvSpPr>
        <p:spPr>
          <a:xfrm>
            <a:off x="6588125" y="501332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5" name="Текстовое поле 39164"/>
          <p:cNvSpPr txBox="1"/>
          <p:nvPr/>
        </p:nvSpPr>
        <p:spPr>
          <a:xfrm>
            <a:off x="6588125" y="602138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6" name="Текстовое поле 39165"/>
          <p:cNvSpPr txBox="1"/>
          <p:nvPr/>
        </p:nvSpPr>
        <p:spPr>
          <a:xfrm>
            <a:off x="7235825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7" name="Текстовое поле 39166"/>
          <p:cNvSpPr txBox="1"/>
          <p:nvPr/>
        </p:nvSpPr>
        <p:spPr>
          <a:xfrm>
            <a:off x="7235825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8" name="Текстовое поле 39167"/>
          <p:cNvSpPr txBox="1"/>
          <p:nvPr/>
        </p:nvSpPr>
        <p:spPr>
          <a:xfrm>
            <a:off x="7235825" y="1700213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69" name="Текстовое поле 39168"/>
          <p:cNvSpPr txBox="1"/>
          <p:nvPr/>
        </p:nvSpPr>
        <p:spPr>
          <a:xfrm>
            <a:off x="7164388" y="21336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0" name="Текстовое поле 39169"/>
          <p:cNvSpPr txBox="1"/>
          <p:nvPr/>
        </p:nvSpPr>
        <p:spPr>
          <a:xfrm>
            <a:off x="716438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1" name="Текстовое поле 39170"/>
          <p:cNvSpPr txBox="1"/>
          <p:nvPr/>
        </p:nvSpPr>
        <p:spPr>
          <a:xfrm>
            <a:off x="7164388" y="3141663"/>
            <a:ext cx="4619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м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2" name="Текстовое поле 39171"/>
          <p:cNvSpPr txBox="1"/>
          <p:nvPr/>
        </p:nvSpPr>
        <p:spPr>
          <a:xfrm>
            <a:off x="7235825" y="36449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3" name="Текстовое поле 39172"/>
          <p:cNvSpPr txBox="1"/>
          <p:nvPr/>
        </p:nvSpPr>
        <p:spPr>
          <a:xfrm>
            <a:off x="7164388" y="40767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4" name="Текстовое поле 39173"/>
          <p:cNvSpPr txBox="1"/>
          <p:nvPr/>
        </p:nvSpPr>
        <p:spPr>
          <a:xfrm>
            <a:off x="7164388" y="458152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5" name="Текстовое поле 39174"/>
          <p:cNvSpPr txBox="1"/>
          <p:nvPr/>
        </p:nvSpPr>
        <p:spPr>
          <a:xfrm>
            <a:off x="7740650" y="1196975"/>
            <a:ext cx="5000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6" name="Текстовое поле 39175"/>
          <p:cNvSpPr txBox="1"/>
          <p:nvPr/>
        </p:nvSpPr>
        <p:spPr>
          <a:xfrm>
            <a:off x="7740650" y="1700213"/>
            <a:ext cx="4667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ы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7" name="Текстовое поле 39176"/>
          <p:cNvSpPr txBox="1"/>
          <p:nvPr/>
        </p:nvSpPr>
        <p:spPr>
          <a:xfrm>
            <a:off x="7812088" y="21336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8" name="Текстовое поле 39177"/>
          <p:cNvSpPr txBox="1"/>
          <p:nvPr/>
        </p:nvSpPr>
        <p:spPr>
          <a:xfrm>
            <a:off x="7812088" y="2636838"/>
            <a:ext cx="3937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я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79" name="Текстовое поле 39178"/>
          <p:cNvSpPr txBox="1"/>
          <p:nvPr/>
        </p:nvSpPr>
        <p:spPr>
          <a:xfrm>
            <a:off x="7812088" y="3141663"/>
            <a:ext cx="3968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ч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9180" name="Текстовое поле 39179"/>
          <p:cNvSpPr txBox="1"/>
          <p:nvPr/>
        </p:nvSpPr>
        <p:spPr>
          <a:xfrm>
            <a:off x="7812088" y="36449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9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9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9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9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9" grpId="0"/>
      <p:bldP spid="39175" grpId="0"/>
      <p:bldP spid="39176" grpId="0"/>
      <p:bldP spid="39177" grpId="0"/>
      <p:bldP spid="39178" grpId="0"/>
      <p:bldP spid="39179" grpId="0"/>
      <p:bldP spid="3918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215" name="Замещающее содержимое 40214"/>
          <p:cNvGraphicFramePr/>
          <p:nvPr>
            <p:ph/>
          </p:nvPr>
        </p:nvGraphicFramePr>
        <p:xfrm>
          <a:off x="2916238" y="333375"/>
          <a:ext cx="5976937" cy="6242050"/>
        </p:xfrm>
        <a:graphic>
          <a:graphicData uri="http://schemas.openxmlformats.org/drawingml/2006/table">
            <a:tbl>
              <a:tblPr/>
              <a:tblGrid>
                <a:gridCol w="598488"/>
                <a:gridCol w="596900"/>
                <a:gridCol w="598487"/>
                <a:gridCol w="596900"/>
                <a:gridCol w="598488"/>
                <a:gridCol w="598487"/>
                <a:gridCol w="596900"/>
                <a:gridCol w="596900"/>
                <a:gridCol w="596900"/>
                <a:gridCol w="598488"/>
              </a:tblGrid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 sz="2400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0139" name="Изображение 40138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141" name="Текстовое поле 40140"/>
          <p:cNvSpPr txBox="1"/>
          <p:nvPr/>
        </p:nvSpPr>
        <p:spPr>
          <a:xfrm>
            <a:off x="8316913" y="260350"/>
            <a:ext cx="827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>
                <a:solidFill>
                  <a:srgbClr val="CC0000"/>
                </a:solidFill>
                <a:latin typeface="Times New Roman" panose="02020603050405020304" pitchFamily="18" charset="0"/>
              </a:rPr>
              <a:t>10.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142" name="Текстовое поле 40141"/>
          <p:cNvSpPr txBox="1"/>
          <p:nvPr/>
        </p:nvSpPr>
        <p:spPr>
          <a:xfrm>
            <a:off x="755650" y="5300663"/>
            <a:ext cx="365283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marL="342900" indent="-342900"/>
            <a:r>
              <a:rPr sz="2800" b="1" i="1">
                <a:latin typeface="Times New Roman" panose="02020603050405020304" pitchFamily="18" charset="0"/>
              </a:rPr>
              <a:t>10. Четырёхугольник.</a:t>
            </a:r>
            <a:endParaRPr sz="28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143" name="Текстовое поле 40142"/>
          <p:cNvSpPr txBox="1"/>
          <p:nvPr/>
        </p:nvSpPr>
        <p:spPr>
          <a:xfrm>
            <a:off x="2987675" y="1196975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44" name="Текстовое поле 40143"/>
          <p:cNvSpPr txBox="1"/>
          <p:nvPr/>
        </p:nvSpPr>
        <p:spPr>
          <a:xfrm>
            <a:off x="2987675" y="1700213"/>
            <a:ext cx="392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45" name="Текстовое поле 40144"/>
          <p:cNvSpPr txBox="1"/>
          <p:nvPr/>
        </p:nvSpPr>
        <p:spPr>
          <a:xfrm>
            <a:off x="29876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46" name="Текстовое поле 40145"/>
          <p:cNvSpPr txBox="1"/>
          <p:nvPr/>
        </p:nvSpPr>
        <p:spPr>
          <a:xfrm>
            <a:off x="2987675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47" name="Текстовое поле 40146"/>
          <p:cNvSpPr txBox="1"/>
          <p:nvPr/>
        </p:nvSpPr>
        <p:spPr>
          <a:xfrm>
            <a:off x="2987675" y="314166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48" name="Текстовое поле 40147"/>
          <p:cNvSpPr txBox="1"/>
          <p:nvPr/>
        </p:nvSpPr>
        <p:spPr>
          <a:xfrm>
            <a:off x="35639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49" name="Текстовое поле 40148"/>
          <p:cNvSpPr txBox="1"/>
          <p:nvPr/>
        </p:nvSpPr>
        <p:spPr>
          <a:xfrm>
            <a:off x="3635375" y="3141663"/>
            <a:ext cx="3429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з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0" name="Текстовое поле 40149"/>
          <p:cNvSpPr txBox="1"/>
          <p:nvPr/>
        </p:nvSpPr>
        <p:spPr>
          <a:xfrm>
            <a:off x="3563938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1" name="Текстовое поле 40150"/>
          <p:cNvSpPr txBox="1"/>
          <p:nvPr/>
        </p:nvSpPr>
        <p:spPr>
          <a:xfrm>
            <a:off x="3635375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2" name="Текстовое поле 40151"/>
          <p:cNvSpPr txBox="1"/>
          <p:nvPr/>
        </p:nvSpPr>
        <p:spPr>
          <a:xfrm>
            <a:off x="3563938" y="170021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3" name="Текстовое поле 40152"/>
          <p:cNvSpPr txBox="1"/>
          <p:nvPr/>
        </p:nvSpPr>
        <p:spPr>
          <a:xfrm>
            <a:off x="3635375" y="40767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4" name="Текстовое поле 40153"/>
          <p:cNvSpPr txBox="1"/>
          <p:nvPr/>
        </p:nvSpPr>
        <p:spPr>
          <a:xfrm>
            <a:off x="3563938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5" name="Текстовое поле 40154"/>
          <p:cNvSpPr txBox="1"/>
          <p:nvPr/>
        </p:nvSpPr>
        <p:spPr>
          <a:xfrm>
            <a:off x="4211638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6" name="Текстовое поле 40155"/>
          <p:cNvSpPr txBox="1"/>
          <p:nvPr/>
        </p:nvSpPr>
        <p:spPr>
          <a:xfrm>
            <a:off x="4211638" y="1700213"/>
            <a:ext cx="3857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7" name="Текстовое поле 40156"/>
          <p:cNvSpPr txBox="1"/>
          <p:nvPr/>
        </p:nvSpPr>
        <p:spPr>
          <a:xfrm>
            <a:off x="4211638" y="21336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8" name="Текстовое поле 40157"/>
          <p:cNvSpPr txBox="1"/>
          <p:nvPr/>
        </p:nvSpPr>
        <p:spPr>
          <a:xfrm>
            <a:off x="421163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59" name="Текстовое поле 40158"/>
          <p:cNvSpPr txBox="1"/>
          <p:nvPr/>
        </p:nvSpPr>
        <p:spPr>
          <a:xfrm>
            <a:off x="4787900" y="26035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в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0" name="Текстовое поле 40159"/>
          <p:cNvSpPr txBox="1"/>
          <p:nvPr/>
        </p:nvSpPr>
        <p:spPr>
          <a:xfrm>
            <a:off x="4787900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1" name="Текстовое поле 40160"/>
          <p:cNvSpPr txBox="1"/>
          <p:nvPr/>
        </p:nvSpPr>
        <p:spPr>
          <a:xfrm>
            <a:off x="4787900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2" name="Текстовое поле 40161"/>
          <p:cNvSpPr txBox="1"/>
          <p:nvPr/>
        </p:nvSpPr>
        <p:spPr>
          <a:xfrm>
            <a:off x="4716463" y="1700213"/>
            <a:ext cx="522287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ш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3" name="Текстовое поле 40162"/>
          <p:cNvSpPr txBox="1"/>
          <p:nvPr/>
        </p:nvSpPr>
        <p:spPr>
          <a:xfrm>
            <a:off x="4787900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4" name="Текстовое поле 40163"/>
          <p:cNvSpPr txBox="1"/>
          <p:nvPr/>
        </p:nvSpPr>
        <p:spPr>
          <a:xfrm>
            <a:off x="4787900" y="22050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5" name="Текстовое поле 40164"/>
          <p:cNvSpPr txBox="1"/>
          <p:nvPr/>
        </p:nvSpPr>
        <p:spPr>
          <a:xfrm>
            <a:off x="4787900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6" name="Текстовое поле 40165"/>
          <p:cNvSpPr txBox="1"/>
          <p:nvPr/>
        </p:nvSpPr>
        <p:spPr>
          <a:xfrm>
            <a:off x="5435600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7" name="Текстовое поле 40166"/>
          <p:cNvSpPr txBox="1"/>
          <p:nvPr/>
        </p:nvSpPr>
        <p:spPr>
          <a:xfrm>
            <a:off x="5364163" y="2636838"/>
            <a:ext cx="3937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я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8" name="Текстовое поле 40167"/>
          <p:cNvSpPr txBox="1"/>
          <p:nvPr/>
        </p:nvSpPr>
        <p:spPr>
          <a:xfrm>
            <a:off x="5435600" y="21336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69" name="Текстовое поле 40168"/>
          <p:cNvSpPr txBox="1"/>
          <p:nvPr/>
        </p:nvSpPr>
        <p:spPr>
          <a:xfrm>
            <a:off x="5435600" y="1196975"/>
            <a:ext cx="3857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0" name="Текстовое поле 40169"/>
          <p:cNvSpPr txBox="1"/>
          <p:nvPr/>
        </p:nvSpPr>
        <p:spPr>
          <a:xfrm>
            <a:off x="5364163" y="314166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1" name="Текстовое поле 40170"/>
          <p:cNvSpPr txBox="1"/>
          <p:nvPr/>
        </p:nvSpPr>
        <p:spPr>
          <a:xfrm>
            <a:off x="5435600" y="364490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2" name="Текстовое поле 40171"/>
          <p:cNvSpPr txBox="1"/>
          <p:nvPr/>
        </p:nvSpPr>
        <p:spPr>
          <a:xfrm>
            <a:off x="5435600" y="40767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3" name="Текстовое поле 40172"/>
          <p:cNvSpPr txBox="1"/>
          <p:nvPr/>
        </p:nvSpPr>
        <p:spPr>
          <a:xfrm>
            <a:off x="6011863" y="765175"/>
            <a:ext cx="3968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ч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4" name="Текстовое поле 40173"/>
          <p:cNvSpPr txBox="1"/>
          <p:nvPr/>
        </p:nvSpPr>
        <p:spPr>
          <a:xfrm>
            <a:off x="6011863" y="2133600"/>
            <a:ext cx="3921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5" name="Текстовое поле 40174"/>
          <p:cNvSpPr txBox="1"/>
          <p:nvPr/>
        </p:nvSpPr>
        <p:spPr>
          <a:xfrm>
            <a:off x="6011863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6" name="Текстовое поле 40175"/>
          <p:cNvSpPr txBox="1"/>
          <p:nvPr/>
        </p:nvSpPr>
        <p:spPr>
          <a:xfrm>
            <a:off x="6011863" y="1700213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7" name="Текстовое поле 40176"/>
          <p:cNvSpPr txBox="1"/>
          <p:nvPr/>
        </p:nvSpPr>
        <p:spPr>
          <a:xfrm>
            <a:off x="6011863" y="2636838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8" name="Текстовое поле 40177"/>
          <p:cNvSpPr txBox="1"/>
          <p:nvPr/>
        </p:nvSpPr>
        <p:spPr>
          <a:xfrm>
            <a:off x="6588125" y="5516563"/>
            <a:ext cx="4667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ы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79" name="Текстовое поле 40178"/>
          <p:cNvSpPr txBox="1"/>
          <p:nvPr/>
        </p:nvSpPr>
        <p:spPr>
          <a:xfrm>
            <a:off x="6588125" y="31416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0" name="Текстовое поле 40179"/>
          <p:cNvSpPr txBox="1"/>
          <p:nvPr/>
        </p:nvSpPr>
        <p:spPr>
          <a:xfrm>
            <a:off x="6588125" y="170021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1" name="Текстовое поле 40180"/>
          <p:cNvSpPr txBox="1"/>
          <p:nvPr/>
        </p:nvSpPr>
        <p:spPr>
          <a:xfrm>
            <a:off x="6588125" y="119697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2" name="Текстовое поле 40181"/>
          <p:cNvSpPr txBox="1"/>
          <p:nvPr/>
        </p:nvSpPr>
        <p:spPr>
          <a:xfrm>
            <a:off x="6659563" y="263683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у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3" name="Текстовое поле 40182"/>
          <p:cNvSpPr txBox="1"/>
          <p:nvPr/>
        </p:nvSpPr>
        <p:spPr>
          <a:xfrm>
            <a:off x="6516688" y="21336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4" name="Текстовое поле 40183"/>
          <p:cNvSpPr txBox="1"/>
          <p:nvPr/>
        </p:nvSpPr>
        <p:spPr>
          <a:xfrm>
            <a:off x="6588125" y="4581525"/>
            <a:ext cx="3698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ь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5" name="Текстовое поле 40184"/>
          <p:cNvSpPr txBox="1"/>
          <p:nvPr/>
        </p:nvSpPr>
        <p:spPr>
          <a:xfrm>
            <a:off x="6588125" y="4076700"/>
            <a:ext cx="39211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л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6" name="Текстовое поле 40185"/>
          <p:cNvSpPr txBox="1"/>
          <p:nvPr/>
        </p:nvSpPr>
        <p:spPr>
          <a:xfrm>
            <a:off x="6588125" y="3573463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7" name="Текстовое поле 40186"/>
          <p:cNvSpPr txBox="1"/>
          <p:nvPr/>
        </p:nvSpPr>
        <p:spPr>
          <a:xfrm>
            <a:off x="6588125" y="5013325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8" name="Текстовое поле 40187"/>
          <p:cNvSpPr txBox="1"/>
          <p:nvPr/>
        </p:nvSpPr>
        <p:spPr>
          <a:xfrm>
            <a:off x="6588125" y="6021388"/>
            <a:ext cx="3651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89" name="Текстовое поле 40188"/>
          <p:cNvSpPr txBox="1"/>
          <p:nvPr/>
        </p:nvSpPr>
        <p:spPr>
          <a:xfrm>
            <a:off x="7235825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0" name="Текстовое поле 40189"/>
          <p:cNvSpPr txBox="1"/>
          <p:nvPr/>
        </p:nvSpPr>
        <p:spPr>
          <a:xfrm>
            <a:off x="7235825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1" name="Текстовое поле 40190"/>
          <p:cNvSpPr txBox="1"/>
          <p:nvPr/>
        </p:nvSpPr>
        <p:spPr>
          <a:xfrm>
            <a:off x="7235825" y="1700213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н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2" name="Текстовое поле 40191"/>
          <p:cNvSpPr txBox="1"/>
          <p:nvPr/>
        </p:nvSpPr>
        <p:spPr>
          <a:xfrm>
            <a:off x="7164388" y="21336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3" name="Текстовое поле 40192"/>
          <p:cNvSpPr txBox="1"/>
          <p:nvPr/>
        </p:nvSpPr>
        <p:spPr>
          <a:xfrm>
            <a:off x="7164388" y="2636838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и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4" name="Текстовое поле 40193"/>
          <p:cNvSpPr txBox="1"/>
          <p:nvPr/>
        </p:nvSpPr>
        <p:spPr>
          <a:xfrm>
            <a:off x="7164388" y="3141663"/>
            <a:ext cx="4619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м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5" name="Текстовое поле 40194"/>
          <p:cNvSpPr txBox="1"/>
          <p:nvPr/>
        </p:nvSpPr>
        <p:spPr>
          <a:xfrm>
            <a:off x="7235825" y="36449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е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6" name="Текстовое поле 40195"/>
          <p:cNvSpPr txBox="1"/>
          <p:nvPr/>
        </p:nvSpPr>
        <p:spPr>
          <a:xfrm>
            <a:off x="7164388" y="4076700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7" name="Текстовое поле 40196"/>
          <p:cNvSpPr txBox="1"/>
          <p:nvPr/>
        </p:nvSpPr>
        <p:spPr>
          <a:xfrm>
            <a:off x="7164388" y="458152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8" name="Текстовое поле 40197"/>
          <p:cNvSpPr txBox="1"/>
          <p:nvPr/>
        </p:nvSpPr>
        <p:spPr>
          <a:xfrm>
            <a:off x="7740650" y="1196975"/>
            <a:ext cx="5000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199" name="Текстовое поле 40198"/>
          <p:cNvSpPr txBox="1"/>
          <p:nvPr/>
        </p:nvSpPr>
        <p:spPr>
          <a:xfrm>
            <a:off x="7740650" y="1700213"/>
            <a:ext cx="4667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ы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0" name="Текстовое поле 40199"/>
          <p:cNvSpPr txBox="1"/>
          <p:nvPr/>
        </p:nvSpPr>
        <p:spPr>
          <a:xfrm>
            <a:off x="7812088" y="2133600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с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1" name="Текстовое поле 40200"/>
          <p:cNvSpPr txBox="1"/>
          <p:nvPr/>
        </p:nvSpPr>
        <p:spPr>
          <a:xfrm>
            <a:off x="7812088" y="2636838"/>
            <a:ext cx="39370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я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2" name="Текстовое поле 40201"/>
          <p:cNvSpPr txBox="1"/>
          <p:nvPr/>
        </p:nvSpPr>
        <p:spPr>
          <a:xfrm>
            <a:off x="7812088" y="3141663"/>
            <a:ext cx="3968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ч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3" name="Текстовое поле 40202"/>
          <p:cNvSpPr txBox="1"/>
          <p:nvPr/>
        </p:nvSpPr>
        <p:spPr>
          <a:xfrm>
            <a:off x="7812088" y="36449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4" name="Текстовое поле 40203"/>
          <p:cNvSpPr txBox="1"/>
          <p:nvPr/>
        </p:nvSpPr>
        <p:spPr>
          <a:xfrm>
            <a:off x="8388350" y="260350"/>
            <a:ext cx="3905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к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5" name="Текстовое поле 40204"/>
          <p:cNvSpPr txBox="1"/>
          <p:nvPr/>
        </p:nvSpPr>
        <p:spPr>
          <a:xfrm>
            <a:off x="8388350" y="765175"/>
            <a:ext cx="36512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в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6" name="Текстовое поле 40205"/>
          <p:cNvSpPr txBox="1"/>
          <p:nvPr/>
        </p:nvSpPr>
        <p:spPr>
          <a:xfrm>
            <a:off x="8388350" y="119697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7" name="Текстовое поле 40206"/>
          <p:cNvSpPr txBox="1"/>
          <p:nvPr/>
        </p:nvSpPr>
        <p:spPr>
          <a:xfrm>
            <a:off x="8388350" y="1700213"/>
            <a:ext cx="38576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д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8" name="Текстовое поле 40207"/>
          <p:cNvSpPr txBox="1"/>
          <p:nvPr/>
        </p:nvSpPr>
        <p:spPr>
          <a:xfrm>
            <a:off x="8388350" y="21336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р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09" name="Текстовое поле 40208"/>
          <p:cNvSpPr txBox="1"/>
          <p:nvPr/>
        </p:nvSpPr>
        <p:spPr>
          <a:xfrm>
            <a:off x="8388350" y="2636838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10" name="Текстовое поле 40209"/>
          <p:cNvSpPr txBox="1"/>
          <p:nvPr/>
        </p:nvSpPr>
        <p:spPr>
          <a:xfrm>
            <a:off x="8316913" y="3141663"/>
            <a:ext cx="50006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т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40216" name="Прямоугольник 40215"/>
          <p:cNvSpPr/>
          <p:nvPr/>
        </p:nvSpPr>
        <p:spPr>
          <a:xfrm>
            <a:off x="468313" y="5084763"/>
            <a:ext cx="5256212" cy="893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Молодцы!</a:t>
            </a:r>
            <a:endParaRPr lang="ru-RU" altLang="en-US" sz="3600" b="1" i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pic>
        <p:nvPicPr>
          <p:cNvPr id="40217" name="Изображение 40216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0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0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0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0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0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40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40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40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2000" fill="hold"/>
                                        <p:tgtEl>
                                          <p:spTgt spid="40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000" fill="hold"/>
                                        <p:tgtEl>
                                          <p:spTgt spid="40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2000" fill="hold"/>
                                        <p:tgtEl>
                                          <p:spTgt spid="40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000" fill="hold"/>
                                        <p:tgtEl>
                                          <p:spTgt spid="40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2000" fill="hold"/>
                                        <p:tgtEl>
                                          <p:spTgt spid="40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2000" fill="hold"/>
                                        <p:tgtEl>
                                          <p:spTgt spid="40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000" fill="hold"/>
                                        <p:tgtEl>
                                          <p:spTgt spid="40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2000" fill="hold"/>
                                        <p:tgtEl>
                                          <p:spTgt spid="40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000" fill="hold"/>
                                        <p:tgtEl>
                                          <p:spTgt spid="40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2000" fill="hold"/>
                                        <p:tgtEl>
                                          <p:spTgt spid="40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401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2000" fill="hold"/>
                                        <p:tgtEl>
                                          <p:spTgt spid="40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40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2000" fill="hold"/>
                                        <p:tgtEl>
                                          <p:spTgt spid="40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2000" fill="hold"/>
                                        <p:tgtEl>
                                          <p:spTgt spid="40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40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4" dur="2000" fill="hold"/>
                                        <p:tgtEl>
                                          <p:spTgt spid="40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2000" fill="hold"/>
                                        <p:tgtEl>
                                          <p:spTgt spid="40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8" dur="2000" fill="hold"/>
                                        <p:tgtEl>
                                          <p:spTgt spid="401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0" dur="2000" fill="hold"/>
                                        <p:tgtEl>
                                          <p:spTgt spid="402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0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0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0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0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0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0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" grpId="0"/>
      <p:bldP spid="40142" grpId="0"/>
      <p:bldP spid="40142" grpId="1"/>
      <p:bldP spid="40143" grpId="0"/>
      <p:bldP spid="40143" grpId="1"/>
      <p:bldP spid="40148" grpId="0"/>
      <p:bldP spid="40148" grpId="1"/>
      <p:bldP spid="40155" grpId="0"/>
      <p:bldP spid="40155" grpId="1"/>
      <p:bldP spid="40161" grpId="0"/>
      <p:bldP spid="40161" grpId="1"/>
      <p:bldP spid="40169" grpId="0"/>
      <p:bldP spid="40169" grpId="1"/>
      <p:bldP spid="40175" grpId="0"/>
      <p:bldP spid="40175" grpId="1"/>
      <p:bldP spid="40181" grpId="0"/>
      <p:bldP spid="40181" grpId="1"/>
      <p:bldP spid="40190" grpId="0"/>
      <p:bldP spid="40190" grpId="1"/>
      <p:bldP spid="40198" grpId="0"/>
      <p:bldP spid="40198" grpId="1"/>
      <p:bldP spid="40204" grpId="0"/>
      <p:bldP spid="40205" grpId="0"/>
      <p:bldP spid="40206" grpId="0"/>
      <p:bldP spid="40206" grpId="1"/>
      <p:bldP spid="40206" grpId="2"/>
      <p:bldP spid="40207" grpId="0"/>
      <p:bldP spid="40208" grpId="0"/>
      <p:bldP spid="40209" grpId="0"/>
      <p:bldP spid="402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6868" name="Изображение 36867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869" name="Выноска-облако 36868"/>
          <p:cNvSpPr/>
          <p:nvPr/>
        </p:nvSpPr>
        <p:spPr>
          <a:xfrm>
            <a:off x="3276600" y="0"/>
            <a:ext cx="5616575" cy="1916113"/>
          </a:xfrm>
          <a:prstGeom prst="cloudCallout">
            <a:avLst>
              <a:gd name="adj1" fmla="val -74620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правильный ответ, сравнив числа и величины.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36870" name="Пятно 1 36869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</a:t>
            </a:r>
            <a:endParaRPr sz="3600">
              <a:latin typeface="Times New Roman" panose="02020603050405020304" pitchFamily="18" charset="0"/>
            </a:endParaRPr>
          </a:p>
        </p:txBody>
      </p:sp>
      <p:sp>
        <p:nvSpPr>
          <p:cNvPr id="36871" name="Прямоугольник 36870"/>
          <p:cNvSpPr/>
          <p:nvPr/>
        </p:nvSpPr>
        <p:spPr>
          <a:xfrm>
            <a:off x="2555875" y="2205038"/>
            <a:ext cx="53276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815 771  и  816 331: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872" name="Прямоугольник 36871"/>
          <p:cNvSpPr/>
          <p:nvPr/>
        </p:nvSpPr>
        <p:spPr>
          <a:xfrm>
            <a:off x="468313" y="3716338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815 771 </a:t>
            </a:r>
            <a:r>
              <a:rPr lang="en-US" altLang="x-none" sz="3600" b="1">
                <a:latin typeface="Times New Roman" panose="02020603050405020304" pitchFamily="18" charset="0"/>
              </a:rPr>
              <a:t>&gt;</a:t>
            </a:r>
            <a:r>
              <a:rPr sz="3600" b="1">
                <a:latin typeface="Times New Roman" panose="02020603050405020304" pitchFamily="18" charset="0"/>
              </a:rPr>
              <a:t> 816 331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36873" name="Прямоугольник 36872"/>
          <p:cNvSpPr/>
          <p:nvPr/>
        </p:nvSpPr>
        <p:spPr>
          <a:xfrm>
            <a:off x="468313" y="4579938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815 771 </a:t>
            </a:r>
            <a:r>
              <a:rPr lang="en-US" altLang="x-none" sz="3600" b="1">
                <a:latin typeface="Times New Roman" panose="02020603050405020304" pitchFamily="18" charset="0"/>
              </a:rPr>
              <a:t>&lt; 816 331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36874" name="Прямоугольник 36873"/>
          <p:cNvSpPr/>
          <p:nvPr/>
        </p:nvSpPr>
        <p:spPr>
          <a:xfrm>
            <a:off x="468313" y="5445125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815 771 = 816 331 </a:t>
            </a:r>
            <a:endParaRPr sz="3600" b="1">
              <a:latin typeface="Times New Roman" panose="02020603050405020304" pitchFamily="18" charset="0"/>
            </a:endParaRPr>
          </a:p>
        </p:txBody>
      </p:sp>
      <p:pic>
        <p:nvPicPr>
          <p:cNvPr id="36875" name="Изображение 36874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876" name="Скругленная прямоугольная выноска 36875"/>
          <p:cNvSpPr/>
          <p:nvPr/>
        </p:nvSpPr>
        <p:spPr>
          <a:xfrm>
            <a:off x="5148263" y="2852738"/>
            <a:ext cx="2736850" cy="792162"/>
          </a:xfrm>
          <a:prstGeom prst="wedgeRoundRectCallout">
            <a:avLst>
              <a:gd name="adj1" fmla="val 49593"/>
              <a:gd name="adj2" fmla="val 133569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Не верно!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77" name="Скругленная прямоугольная выноска 36876"/>
          <p:cNvSpPr/>
          <p:nvPr/>
        </p:nvSpPr>
        <p:spPr>
          <a:xfrm>
            <a:off x="5076825" y="2852738"/>
            <a:ext cx="2736850" cy="792162"/>
          </a:xfrm>
          <a:prstGeom prst="wedgeRoundRectCallout">
            <a:avLst>
              <a:gd name="adj1" fmla="val 52088"/>
              <a:gd name="adj2" fmla="val 132565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Молодец!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68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873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68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872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368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874"/>
                  </p:tgtEl>
                </p:cond>
              </p:nextCondLst>
            </p:seq>
          </p:childTnLst>
        </p:cTn>
      </p:par>
    </p:tnLst>
    <p:bldLst>
      <p:bldP spid="36869" grpId="0" animBg="1"/>
      <p:bldP spid="36870" grpId="0" animBg="1"/>
      <p:bldP spid="36872" grpId="0" animBg="1"/>
      <p:bldP spid="36872" grpId="1" animBg="1"/>
      <p:bldP spid="36873" grpId="0" animBg="1"/>
      <p:bldP spid="36874" grpId="0" animBg="1"/>
      <p:bldP spid="36874" grpId="1" animBg="1"/>
      <p:bldP spid="36876" grpId="0" animBg="1"/>
      <p:bldP spid="36876" grpId="1" animBg="1"/>
      <p:bldP spid="36876" grpId="2" animBg="1"/>
      <p:bldP spid="36876" grpId="3" animBg="1"/>
      <p:bldP spid="3687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62" name="Изображение 40961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63" name="Выноска-облако 40962"/>
          <p:cNvSpPr/>
          <p:nvPr/>
        </p:nvSpPr>
        <p:spPr>
          <a:xfrm>
            <a:off x="3276600" y="0"/>
            <a:ext cx="5616575" cy="1916113"/>
          </a:xfrm>
          <a:prstGeom prst="cloudCallout">
            <a:avLst>
              <a:gd name="adj1" fmla="val -74620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правильный ответ, сравнив числа и величины.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0964" name="Пятно 1 40963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</a:t>
            </a:r>
            <a:endParaRPr sz="3600">
              <a:latin typeface="Times New Roman" panose="02020603050405020304" pitchFamily="18" charset="0"/>
            </a:endParaRPr>
          </a:p>
        </p:txBody>
      </p:sp>
      <p:sp>
        <p:nvSpPr>
          <p:cNvPr id="40965" name="Прямоугольник 40964"/>
          <p:cNvSpPr/>
          <p:nvPr/>
        </p:nvSpPr>
        <p:spPr>
          <a:xfrm>
            <a:off x="2555875" y="2205038"/>
            <a:ext cx="53276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5км 10м  и  5000м: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966" name="Прямоугольник 40965"/>
          <p:cNvSpPr/>
          <p:nvPr/>
        </p:nvSpPr>
        <p:spPr>
          <a:xfrm>
            <a:off x="468313" y="3716338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5км 10м </a:t>
            </a:r>
            <a:r>
              <a:rPr lang="en-US" altLang="x-none" sz="3600" b="1">
                <a:latin typeface="Times New Roman" panose="02020603050405020304" pitchFamily="18" charset="0"/>
              </a:rPr>
              <a:t>&gt;</a:t>
            </a:r>
            <a:r>
              <a:rPr sz="3600" b="1">
                <a:latin typeface="Times New Roman" panose="02020603050405020304" pitchFamily="18" charset="0"/>
              </a:rPr>
              <a:t> 5000м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40967" name="Прямоугольник 40966"/>
          <p:cNvSpPr/>
          <p:nvPr/>
        </p:nvSpPr>
        <p:spPr>
          <a:xfrm>
            <a:off x="468313" y="4579938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5км 10м </a:t>
            </a:r>
            <a:r>
              <a:rPr lang="en-US" altLang="x-none" sz="3600" b="1">
                <a:latin typeface="Times New Roman" panose="02020603050405020304" pitchFamily="18" charset="0"/>
              </a:rPr>
              <a:t>&lt; </a:t>
            </a:r>
            <a:r>
              <a:rPr sz="3600" b="1">
                <a:latin typeface="Times New Roman" panose="02020603050405020304" pitchFamily="18" charset="0"/>
              </a:rPr>
              <a:t>5000м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40968" name="Прямоугольник 40967"/>
          <p:cNvSpPr/>
          <p:nvPr/>
        </p:nvSpPr>
        <p:spPr>
          <a:xfrm>
            <a:off x="468313" y="5445125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5км 10м</a:t>
            </a:r>
            <a:r>
              <a:rPr lang="en-US" altLang="x-none" sz="3600" b="1">
                <a:latin typeface="Times New Roman" panose="02020603050405020304" pitchFamily="18" charset="0"/>
              </a:rPr>
              <a:t> = </a:t>
            </a:r>
            <a:r>
              <a:rPr sz="3600" b="1">
                <a:latin typeface="Times New Roman" panose="02020603050405020304" pitchFamily="18" charset="0"/>
              </a:rPr>
              <a:t>5000м</a:t>
            </a:r>
            <a:r>
              <a:rPr lang="en-US" altLang="x-none" sz="3600" b="1">
                <a:latin typeface="Times New Roman" panose="02020603050405020304" pitchFamily="18" charset="0"/>
              </a:rPr>
              <a:t> </a:t>
            </a:r>
            <a:endParaRPr sz="3600" b="1">
              <a:latin typeface="Times New Roman" panose="02020603050405020304" pitchFamily="18" charset="0"/>
            </a:endParaRPr>
          </a:p>
        </p:txBody>
      </p:sp>
      <p:pic>
        <p:nvPicPr>
          <p:cNvPr id="40969" name="Изображение 40968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70" name="Скругленная прямоугольная выноска 40969"/>
          <p:cNvSpPr/>
          <p:nvPr/>
        </p:nvSpPr>
        <p:spPr>
          <a:xfrm>
            <a:off x="5148263" y="2852738"/>
            <a:ext cx="2736850" cy="792162"/>
          </a:xfrm>
          <a:prstGeom prst="wedgeRoundRectCallout">
            <a:avLst>
              <a:gd name="adj1" fmla="val 49593"/>
              <a:gd name="adj2" fmla="val 133569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Подумай!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71" name="Скругленная прямоугольная выноска 40970"/>
          <p:cNvSpPr/>
          <p:nvPr/>
        </p:nvSpPr>
        <p:spPr>
          <a:xfrm>
            <a:off x="5076825" y="2852738"/>
            <a:ext cx="2736850" cy="792162"/>
          </a:xfrm>
          <a:prstGeom prst="wedgeRoundRectCallout">
            <a:avLst>
              <a:gd name="adj1" fmla="val 52088"/>
              <a:gd name="adj2" fmla="val 132565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Молодец!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09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6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09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6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09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67"/>
                  </p:tgtEl>
                </p:cond>
              </p:nextCondLst>
            </p:seq>
          </p:childTnLst>
        </p:cTn>
      </p:par>
    </p:tnLst>
    <p:bldLst>
      <p:bldP spid="40964" grpId="0" animBg="1"/>
      <p:bldP spid="40966" grpId="0" animBg="1"/>
      <p:bldP spid="40967" grpId="0" animBg="1"/>
      <p:bldP spid="40967" grpId="1" animBg="1"/>
      <p:bldP spid="40968" grpId="0" animBg="1"/>
      <p:bldP spid="40968" grpId="1" animBg="1"/>
      <p:bldP spid="40970" grpId="0" animBg="1"/>
      <p:bldP spid="40970" grpId="1" animBg="1"/>
      <p:bldP spid="40970" grpId="2" animBg="1"/>
      <p:bldP spid="40970" grpId="3" animBg="1"/>
      <p:bldP spid="4097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986" name="Изображение 4198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87" name="Выноска-облако 41986"/>
          <p:cNvSpPr/>
          <p:nvPr/>
        </p:nvSpPr>
        <p:spPr>
          <a:xfrm>
            <a:off x="3276600" y="0"/>
            <a:ext cx="5616575" cy="1916113"/>
          </a:xfrm>
          <a:prstGeom prst="cloudCallout">
            <a:avLst>
              <a:gd name="adj1" fmla="val -74620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Выбери правильный ответ, сравнив числа и величины.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1988" name="Пятно 1 41987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rgbClr val="FFFF00"/>
          </a:solidFill>
          <a:ln w="9525" cap="flat" cmpd="sng">
            <a:solidFill>
              <a:srgbClr val="FF66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III</a:t>
            </a:r>
            <a:endParaRPr sz="3600">
              <a:latin typeface="Times New Roman" panose="02020603050405020304" pitchFamily="18" charset="0"/>
            </a:endParaRPr>
          </a:p>
        </p:txBody>
      </p:sp>
      <p:sp>
        <p:nvSpPr>
          <p:cNvPr id="41989" name="Прямоугольник 41988"/>
          <p:cNvSpPr/>
          <p:nvPr/>
        </p:nvSpPr>
        <p:spPr>
          <a:xfrm>
            <a:off x="2555875" y="2205038"/>
            <a:ext cx="53276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4ч  и  240мин:</a:t>
            </a:r>
            <a:endParaRPr lang="ru-RU" altLang="en-US" sz="3600" b="1" i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990" name="Прямоугольник 41989"/>
          <p:cNvSpPr/>
          <p:nvPr/>
        </p:nvSpPr>
        <p:spPr>
          <a:xfrm>
            <a:off x="468313" y="3716338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4часа </a:t>
            </a:r>
            <a:r>
              <a:rPr lang="en-US" altLang="x-none" sz="3600" b="1">
                <a:latin typeface="Times New Roman" panose="02020603050405020304" pitchFamily="18" charset="0"/>
              </a:rPr>
              <a:t>&gt;</a:t>
            </a:r>
            <a:r>
              <a:rPr sz="3600" b="1">
                <a:latin typeface="Times New Roman" panose="02020603050405020304" pitchFamily="18" charset="0"/>
              </a:rPr>
              <a:t> 240мин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41991" name="Прямоугольник 41990"/>
          <p:cNvSpPr/>
          <p:nvPr/>
        </p:nvSpPr>
        <p:spPr>
          <a:xfrm>
            <a:off x="468313" y="4579938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4часа </a:t>
            </a:r>
            <a:r>
              <a:rPr lang="en-US" altLang="x-none" sz="3600" b="1">
                <a:latin typeface="Times New Roman" panose="02020603050405020304" pitchFamily="18" charset="0"/>
              </a:rPr>
              <a:t>&lt; </a:t>
            </a:r>
            <a:r>
              <a:rPr sz="3600" b="1">
                <a:latin typeface="Times New Roman" panose="02020603050405020304" pitchFamily="18" charset="0"/>
              </a:rPr>
              <a:t>240мин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41992" name="Прямоугольник 41991"/>
          <p:cNvSpPr/>
          <p:nvPr/>
        </p:nvSpPr>
        <p:spPr>
          <a:xfrm>
            <a:off x="468313" y="5445125"/>
            <a:ext cx="4824412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4часа</a:t>
            </a:r>
            <a:r>
              <a:rPr lang="en-US" altLang="x-none" sz="3600" b="1">
                <a:latin typeface="Times New Roman" panose="02020603050405020304" pitchFamily="18" charset="0"/>
              </a:rPr>
              <a:t> = </a:t>
            </a:r>
            <a:r>
              <a:rPr sz="3600" b="1">
                <a:latin typeface="Times New Roman" panose="02020603050405020304" pitchFamily="18" charset="0"/>
              </a:rPr>
              <a:t>240мин</a:t>
            </a:r>
            <a:r>
              <a:rPr lang="en-US" altLang="x-none" sz="3600" b="1">
                <a:latin typeface="Times New Roman" panose="02020603050405020304" pitchFamily="18" charset="0"/>
              </a:rPr>
              <a:t> </a:t>
            </a:r>
            <a:endParaRPr sz="3600" b="1">
              <a:latin typeface="Times New Roman" panose="02020603050405020304" pitchFamily="18" charset="0"/>
            </a:endParaRPr>
          </a:p>
        </p:txBody>
      </p:sp>
      <p:pic>
        <p:nvPicPr>
          <p:cNvPr id="41993" name="Изображение 41992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94" name="Скругленная прямоугольная выноска 41993"/>
          <p:cNvSpPr/>
          <p:nvPr/>
        </p:nvSpPr>
        <p:spPr>
          <a:xfrm>
            <a:off x="5148263" y="2852738"/>
            <a:ext cx="2736850" cy="792162"/>
          </a:xfrm>
          <a:prstGeom prst="wedgeRoundRectCallout">
            <a:avLst>
              <a:gd name="adj1" fmla="val 49593"/>
              <a:gd name="adj2" fmla="val 133569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Не верно!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95" name="Скругленная прямоугольная выноска 41994"/>
          <p:cNvSpPr/>
          <p:nvPr/>
        </p:nvSpPr>
        <p:spPr>
          <a:xfrm>
            <a:off x="5148263" y="2852738"/>
            <a:ext cx="2879725" cy="792162"/>
          </a:xfrm>
          <a:prstGeom prst="wedgeRoundRectCallout">
            <a:avLst>
              <a:gd name="adj1" fmla="val 44542"/>
              <a:gd name="adj2" fmla="val 132565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Правильно!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1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99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19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991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19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990"/>
                  </p:tgtEl>
                </p:cond>
              </p:nextCondLst>
            </p:seq>
          </p:childTnLst>
        </p:cTn>
      </p:par>
    </p:tnLst>
    <p:bldLst>
      <p:bldP spid="41988" grpId="0" animBg="1"/>
      <p:bldP spid="41990" grpId="0" animBg="1"/>
      <p:bldP spid="41990" grpId="1" animBg="1"/>
      <p:bldP spid="41991" grpId="0" animBg="1"/>
      <p:bldP spid="41991" grpId="1" animBg="1"/>
      <p:bldP spid="41992" grpId="0" animBg="1"/>
      <p:bldP spid="41994" grpId="0" animBg="1"/>
      <p:bldP spid="41994" grpId="1" animBg="1"/>
      <p:bldP spid="41994" grpId="2" animBg="1"/>
      <p:bldP spid="41994" grpId="3" animBg="1"/>
      <p:bldP spid="4199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3012" name="Изображение 43011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13" name="Выноска-облако 43012"/>
          <p:cNvSpPr/>
          <p:nvPr/>
        </p:nvSpPr>
        <p:spPr>
          <a:xfrm>
            <a:off x="3708400" y="0"/>
            <a:ext cx="5435600" cy="1412875"/>
          </a:xfrm>
          <a:prstGeom prst="cloudCallout">
            <a:avLst>
              <a:gd name="adj1" fmla="val -82097"/>
              <a:gd name="adj2" fmla="val 64046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Найди и исправь ошибки в записи: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3014" name="Прямоугольник 43013"/>
          <p:cNvSpPr/>
          <p:nvPr/>
        </p:nvSpPr>
        <p:spPr>
          <a:xfrm>
            <a:off x="1835150" y="3933825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latin typeface="Times New Roman" panose="02020603050405020304" pitchFamily="18" charset="0"/>
              </a:rPr>
              <a:t>8247  &lt;  8247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3015" name="Прямоугольник 43014"/>
          <p:cNvSpPr/>
          <p:nvPr/>
        </p:nvSpPr>
        <p:spPr>
          <a:xfrm>
            <a:off x="1835150" y="4797425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latin typeface="Times New Roman" panose="02020603050405020304" pitchFamily="18" charset="0"/>
              </a:rPr>
              <a:t>7777  =  77 777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3016" name="Прямоугольник 43015"/>
          <p:cNvSpPr/>
          <p:nvPr/>
        </p:nvSpPr>
        <p:spPr>
          <a:xfrm>
            <a:off x="1835150" y="5662613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latin typeface="Times New Roman" panose="02020603050405020304" pitchFamily="18" charset="0"/>
              </a:rPr>
              <a:t>12 015  &gt; 12 105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3017" name="Прямоугольник 43016"/>
          <p:cNvSpPr/>
          <p:nvPr/>
        </p:nvSpPr>
        <p:spPr>
          <a:xfrm>
            <a:off x="1835150" y="3068638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233</a:t>
            </a:r>
            <a:r>
              <a:rPr lang="en-US" altLang="x-none" sz="3600" b="1" i="1">
                <a:latin typeface="Times New Roman" panose="02020603050405020304" pitchFamily="18" charset="0"/>
              </a:rPr>
              <a:t> </a:t>
            </a:r>
            <a:r>
              <a:rPr sz="3600" b="1" i="1">
                <a:latin typeface="Times New Roman" panose="02020603050405020304" pitchFamily="18" charset="0"/>
              </a:rPr>
              <a:t> </a:t>
            </a:r>
            <a:r>
              <a:rPr lang="en-US" altLang="x-none" sz="3600" b="1" i="1">
                <a:latin typeface="Times New Roman" panose="02020603050405020304" pitchFamily="18" charset="0"/>
              </a:rPr>
              <a:t>&gt;  230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43018" name="Изображение 43017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19" name="Скругленная прямоугольная выноска 43018"/>
          <p:cNvSpPr/>
          <p:nvPr/>
        </p:nvSpPr>
        <p:spPr>
          <a:xfrm>
            <a:off x="4284663" y="1773238"/>
            <a:ext cx="2736850" cy="792162"/>
          </a:xfrm>
          <a:prstGeom prst="wedgeRoundRectCallout">
            <a:avLst>
              <a:gd name="adj1" fmla="val 81032"/>
              <a:gd name="adj2" fmla="val 268838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Верно!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20" name="Скругленная прямоугольная выноска 43019"/>
          <p:cNvSpPr/>
          <p:nvPr/>
        </p:nvSpPr>
        <p:spPr>
          <a:xfrm>
            <a:off x="4356100" y="1844675"/>
            <a:ext cx="2736850" cy="792163"/>
          </a:xfrm>
          <a:prstGeom prst="wedgeRoundRectCallout">
            <a:avLst>
              <a:gd name="adj1" fmla="val 86310"/>
              <a:gd name="adj2" fmla="val 287074"/>
              <a:gd name="adj3" fmla="val 16667"/>
            </a:avLst>
          </a:prstGeom>
          <a:gradFill rotWithShape="1">
            <a:gsLst>
              <a:gs pos="0">
                <a:srgbClr val="FDDBE6">
                  <a:gamma/>
                  <a:tint val="0"/>
                  <a:invGamma/>
                </a:srgbClr>
              </a:gs>
              <a:gs pos="100000">
                <a:srgbClr val="FDDBE6"/>
              </a:gs>
            </a:gsLst>
            <a:path path="rect">
              <a:fillToRect l="50000" t="50000" r="50000" b="50000"/>
            </a:path>
            <a:tileRect/>
          </a:gra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Ошибка!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21" name="Овал 43020"/>
          <p:cNvSpPr/>
          <p:nvPr/>
        </p:nvSpPr>
        <p:spPr>
          <a:xfrm>
            <a:off x="3203575" y="3933825"/>
            <a:ext cx="647700" cy="554038"/>
          </a:xfrm>
          <a:prstGeom prst="ellipse">
            <a:avLst/>
          </a:prstGeom>
          <a:gradFill rotWithShape="1">
            <a:gsLst>
              <a:gs pos="0">
                <a:srgbClr val="FDDBE6">
                  <a:gamma/>
                  <a:tint val="0"/>
                  <a:invGamma/>
                </a:srgbClr>
              </a:gs>
              <a:gs pos="100000">
                <a:srgbClr val="FDDBE6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b="1">
                <a:solidFill>
                  <a:srgbClr val="CC0000"/>
                </a:solidFill>
                <a:latin typeface="Times New Roman" panose="02020603050405020304" pitchFamily="18" charset="0"/>
              </a:rPr>
              <a:t>=</a:t>
            </a:r>
            <a:endParaRPr sz="32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22" name="Овал 43021"/>
          <p:cNvSpPr/>
          <p:nvPr/>
        </p:nvSpPr>
        <p:spPr>
          <a:xfrm>
            <a:off x="2987675" y="4797425"/>
            <a:ext cx="647700" cy="554038"/>
          </a:xfrm>
          <a:prstGeom prst="ellipse">
            <a:avLst/>
          </a:prstGeom>
          <a:gradFill rotWithShape="1">
            <a:gsLst>
              <a:gs pos="0">
                <a:srgbClr val="FDDBE6">
                  <a:gamma/>
                  <a:tint val="0"/>
                  <a:invGamma/>
                </a:srgbClr>
              </a:gs>
              <a:gs pos="100000">
                <a:srgbClr val="FDDBE6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200" b="1">
                <a:solidFill>
                  <a:srgbClr val="CC0000"/>
                </a:solidFill>
                <a:latin typeface="Times New Roman" panose="02020603050405020304" pitchFamily="18" charset="0"/>
              </a:rPr>
              <a:t>&lt;</a:t>
            </a:r>
            <a:endParaRPr sz="32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23" name="Овал 43022"/>
          <p:cNvSpPr/>
          <p:nvPr/>
        </p:nvSpPr>
        <p:spPr>
          <a:xfrm>
            <a:off x="3203575" y="5661025"/>
            <a:ext cx="647700" cy="554038"/>
          </a:xfrm>
          <a:prstGeom prst="ellipse">
            <a:avLst/>
          </a:prstGeom>
          <a:gradFill rotWithShape="1">
            <a:gsLst>
              <a:gs pos="0">
                <a:srgbClr val="FDDBE6">
                  <a:gamma/>
                  <a:tint val="0"/>
                  <a:invGamma/>
                </a:srgbClr>
              </a:gs>
              <a:gs pos="100000">
                <a:srgbClr val="FDDBE6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200" b="1">
                <a:solidFill>
                  <a:srgbClr val="CC0000"/>
                </a:solidFill>
                <a:latin typeface="Times New Roman" panose="02020603050405020304" pitchFamily="18" charset="0"/>
              </a:rPr>
              <a:t>&lt;</a:t>
            </a:r>
            <a:endParaRPr sz="32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30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1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01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30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014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30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xit" presetSubtype="0" fill="hold" grpId="2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015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430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xit" presetSubtype="0" fill="hold" grpId="5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016"/>
                  </p:tgtEl>
                </p:cond>
              </p:nextCondLst>
            </p:seq>
          </p:childTnLst>
        </p:cTn>
      </p:par>
    </p:tnLst>
    <p:bldLst>
      <p:bldP spid="43013" grpId="0" animBg="1"/>
      <p:bldP spid="43014" grpId="0" animBg="1"/>
      <p:bldP spid="43015" grpId="0" animBg="1"/>
      <p:bldP spid="43016" grpId="0" animBg="1"/>
      <p:bldP spid="43017" grpId="0" animBg="1"/>
      <p:bldP spid="43019" grpId="0" animBg="1"/>
      <p:bldP spid="43019" grpId="1" animBg="1"/>
      <p:bldP spid="43020" grpId="0" animBg="1"/>
      <p:bldP spid="43020" grpId="1" animBg="1"/>
      <p:bldP spid="43020" grpId="2" animBg="1"/>
      <p:bldP spid="43020" grpId="3" animBg="1"/>
      <p:bldP spid="43020" grpId="4" animBg="1"/>
      <p:bldP spid="43020" grpId="5" animBg="1"/>
      <p:bldP spid="43021" grpId="0" animBg="1"/>
      <p:bldP spid="43022" grpId="0" animBg="1"/>
      <p:bldP spid="430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9" name="Изображение 6148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0" name="Выноска-облако 6149"/>
          <p:cNvSpPr/>
          <p:nvPr/>
        </p:nvSpPr>
        <p:spPr>
          <a:xfrm>
            <a:off x="3203575" y="260350"/>
            <a:ext cx="5543550" cy="1223963"/>
          </a:xfrm>
          <a:prstGeom prst="cloudCallout">
            <a:avLst>
              <a:gd name="adj1" fmla="val -72509"/>
              <a:gd name="adj2" fmla="val 60245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Заполни  схему: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6151" name="Прямоугольник 6150"/>
          <p:cNvSpPr/>
          <p:nvPr/>
        </p:nvSpPr>
        <p:spPr>
          <a:xfrm>
            <a:off x="323850" y="4797425"/>
            <a:ext cx="1152525" cy="576263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008000"/>
                </a:solidFill>
                <a:latin typeface="Times New Roman" panose="02020603050405020304" pitchFamily="18" charset="0"/>
              </a:rPr>
              <a:t>81</a:t>
            </a:r>
            <a:endParaRPr sz="36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2" name="Прямоугольник 6151"/>
          <p:cNvSpPr/>
          <p:nvPr/>
        </p:nvSpPr>
        <p:spPr>
          <a:xfrm>
            <a:off x="2124075" y="3860800"/>
            <a:ext cx="1152525" cy="576263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9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6153" name="Прямоугольник 6152"/>
          <p:cNvSpPr/>
          <p:nvPr/>
        </p:nvSpPr>
        <p:spPr>
          <a:xfrm>
            <a:off x="2771775" y="2205038"/>
            <a:ext cx="1152525" cy="576262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32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6154" name="Прямоугольник 6153"/>
          <p:cNvSpPr/>
          <p:nvPr/>
        </p:nvSpPr>
        <p:spPr>
          <a:xfrm>
            <a:off x="5364163" y="3860800"/>
            <a:ext cx="1152525" cy="576263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50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5" name="Прямоугольник 6154"/>
          <p:cNvSpPr/>
          <p:nvPr/>
        </p:nvSpPr>
        <p:spPr>
          <a:xfrm>
            <a:off x="4859338" y="2205038"/>
            <a:ext cx="1152525" cy="576262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160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6156" name="Прямоугольник 6155"/>
          <p:cNvSpPr/>
          <p:nvPr/>
        </p:nvSpPr>
        <p:spPr>
          <a:xfrm>
            <a:off x="6948488" y="2205038"/>
            <a:ext cx="1152525" cy="576262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16</a:t>
            </a:r>
            <a:endParaRPr sz="3600" b="1">
              <a:latin typeface="Times New Roman" panose="02020603050405020304" pitchFamily="18" charset="0"/>
            </a:endParaRPr>
          </a:p>
        </p:txBody>
      </p:sp>
      <p:pic>
        <p:nvPicPr>
          <p:cNvPr id="6158" name="Изображение 6157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60" name="Стрелка вправо с вырезом 6159"/>
          <p:cNvSpPr/>
          <p:nvPr/>
        </p:nvSpPr>
        <p:spPr>
          <a:xfrm rot="-2025045">
            <a:off x="1476375" y="4724400"/>
            <a:ext cx="1223963" cy="288925"/>
          </a:xfrm>
          <a:prstGeom prst="notchedRightArrow">
            <a:avLst>
              <a:gd name="adj1" fmla="val 50000"/>
              <a:gd name="adj2" fmla="val 105906"/>
            </a:avLst>
          </a:prstGeom>
          <a:solidFill>
            <a:srgbClr val="339966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6161" name="Текстовое поле 6160"/>
          <p:cNvSpPr txBox="1"/>
          <p:nvPr/>
        </p:nvSpPr>
        <p:spPr>
          <a:xfrm>
            <a:off x="1908175" y="4797425"/>
            <a:ext cx="6794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: 9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6162" name="Стрелка вправо с вырезом 6161"/>
          <p:cNvSpPr/>
          <p:nvPr/>
        </p:nvSpPr>
        <p:spPr>
          <a:xfrm rot="-4019091">
            <a:off x="2016125" y="3175000"/>
            <a:ext cx="1223963" cy="288925"/>
          </a:xfrm>
          <a:prstGeom prst="notchedRightArrow">
            <a:avLst>
              <a:gd name="adj1" fmla="val 50000"/>
              <a:gd name="adj2" fmla="val 105906"/>
            </a:avLst>
          </a:prstGeom>
          <a:solidFill>
            <a:srgbClr val="339966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6163" name="Текстовое поле 6162"/>
          <p:cNvSpPr txBox="1"/>
          <p:nvPr/>
        </p:nvSpPr>
        <p:spPr>
          <a:xfrm>
            <a:off x="2700338" y="3068638"/>
            <a:ext cx="10160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+ 23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6164" name="Стрелка вправо с вырезом 6163"/>
          <p:cNvSpPr/>
          <p:nvPr/>
        </p:nvSpPr>
        <p:spPr>
          <a:xfrm>
            <a:off x="3708400" y="2349500"/>
            <a:ext cx="1223963" cy="288925"/>
          </a:xfrm>
          <a:prstGeom prst="notchedRightArrow">
            <a:avLst>
              <a:gd name="adj1" fmla="val 50000"/>
              <a:gd name="adj2" fmla="val 105906"/>
            </a:avLst>
          </a:prstGeom>
          <a:solidFill>
            <a:srgbClr val="339966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6165" name="Текстовое поле 6164"/>
          <p:cNvSpPr txBox="1"/>
          <p:nvPr/>
        </p:nvSpPr>
        <p:spPr>
          <a:xfrm>
            <a:off x="3924300" y="1844675"/>
            <a:ext cx="7556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* 5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6166" name="Стрелка вправо с вырезом 6165"/>
          <p:cNvSpPr/>
          <p:nvPr/>
        </p:nvSpPr>
        <p:spPr>
          <a:xfrm>
            <a:off x="5867400" y="2349500"/>
            <a:ext cx="1223963" cy="288925"/>
          </a:xfrm>
          <a:prstGeom prst="notchedRightArrow">
            <a:avLst>
              <a:gd name="adj1" fmla="val 50000"/>
              <a:gd name="adj2" fmla="val 105906"/>
            </a:avLst>
          </a:prstGeom>
          <a:solidFill>
            <a:srgbClr val="339966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6167" name="Текстовое поле 6166"/>
          <p:cNvSpPr txBox="1"/>
          <p:nvPr/>
        </p:nvSpPr>
        <p:spPr>
          <a:xfrm>
            <a:off x="6084888" y="1773238"/>
            <a:ext cx="9080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: 10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6168" name="Стрелка вправо с вырезом 6167"/>
          <p:cNvSpPr/>
          <p:nvPr/>
        </p:nvSpPr>
        <p:spPr>
          <a:xfrm rot="7948485">
            <a:off x="6335713" y="3175000"/>
            <a:ext cx="1223962" cy="288925"/>
          </a:xfrm>
          <a:prstGeom prst="notchedRightArrow">
            <a:avLst>
              <a:gd name="adj1" fmla="val 50000"/>
              <a:gd name="adj2" fmla="val 105906"/>
            </a:avLst>
          </a:prstGeom>
          <a:solidFill>
            <a:srgbClr val="339966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6169" name="Текстовое поле 6168"/>
          <p:cNvSpPr txBox="1"/>
          <p:nvPr/>
        </p:nvSpPr>
        <p:spPr>
          <a:xfrm>
            <a:off x="5795963" y="2852738"/>
            <a:ext cx="10160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+ 34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6170" name="Пятно 1 6169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</a:t>
            </a:r>
            <a:endParaRPr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6" dur="1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3" dur="1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1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61" grpId="0"/>
      <p:bldP spid="6163" grpId="0"/>
      <p:bldP spid="6165" grpId="0"/>
      <p:bldP spid="6167" grpId="0"/>
      <p:bldP spid="6169" grpId="0"/>
      <p:bldP spid="617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4036" name="Изображение 4403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037" name="Выноска-облако 44036"/>
          <p:cNvSpPr/>
          <p:nvPr/>
        </p:nvSpPr>
        <p:spPr>
          <a:xfrm>
            <a:off x="3059113" y="0"/>
            <a:ext cx="6084887" cy="908050"/>
          </a:xfrm>
          <a:prstGeom prst="cloudCallout">
            <a:avLst>
              <a:gd name="adj1" fmla="val -67375"/>
              <a:gd name="adj2" fmla="val 115736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Найди соответствие: 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4038" name="Прямоугольник 44037"/>
          <p:cNvSpPr/>
          <p:nvPr/>
        </p:nvSpPr>
        <p:spPr>
          <a:xfrm>
            <a:off x="3995738" y="981075"/>
            <a:ext cx="4826000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latin typeface="Times New Roman" panose="02020603050405020304" pitchFamily="18" charset="0"/>
              </a:rPr>
              <a:t>1001 &lt; 1010 &lt; 1100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4039" name="Прямоугольник 44038"/>
          <p:cNvSpPr/>
          <p:nvPr/>
        </p:nvSpPr>
        <p:spPr>
          <a:xfrm>
            <a:off x="5508625" y="1844675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latin typeface="Times New Roman" panose="02020603050405020304" pitchFamily="18" charset="0"/>
              </a:rPr>
              <a:t>2 &lt; 8 &lt; 12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4040" name="Прямоугольник 44039"/>
          <p:cNvSpPr/>
          <p:nvPr/>
        </p:nvSpPr>
        <p:spPr>
          <a:xfrm>
            <a:off x="5508625" y="2709863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latin typeface="Times New Roman" panose="02020603050405020304" pitchFamily="18" charset="0"/>
              </a:rPr>
              <a:t>1 &lt; 45 &lt; 82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4041" name="Прямоугольник 44040"/>
          <p:cNvSpPr/>
          <p:nvPr/>
        </p:nvSpPr>
        <p:spPr>
          <a:xfrm>
            <a:off x="250825" y="3789363"/>
            <a:ext cx="4681538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 i="1">
                <a:latin typeface="Times New Roman" panose="02020603050405020304" pitchFamily="18" charset="0"/>
              </a:rPr>
              <a:t>8 &gt; 2</a:t>
            </a:r>
            <a:r>
              <a:rPr sz="3600" b="1" i="1">
                <a:latin typeface="Times New Roman" panose="02020603050405020304" pitchFamily="18" charset="0"/>
              </a:rPr>
              <a:t>,</a:t>
            </a:r>
            <a:r>
              <a:rPr lang="en-US" altLang="x-none" sz="3600" b="1" i="1">
                <a:latin typeface="Times New Roman" panose="02020603050405020304" pitchFamily="18" charset="0"/>
              </a:rPr>
              <a:t>  </a:t>
            </a:r>
            <a:r>
              <a:rPr sz="3600" b="1" i="1">
                <a:latin typeface="Times New Roman" panose="02020603050405020304" pitchFamily="18" charset="0"/>
              </a:rPr>
              <a:t>но</a:t>
            </a:r>
            <a:r>
              <a:rPr lang="en-US" altLang="x-none" sz="3600" b="1" i="1">
                <a:latin typeface="Times New Roman" panose="02020603050405020304" pitchFamily="18" charset="0"/>
              </a:rPr>
              <a:t>   8 &lt; 12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4042" name="Прямоугольник 44041"/>
          <p:cNvSpPr/>
          <p:nvPr/>
        </p:nvSpPr>
        <p:spPr>
          <a:xfrm>
            <a:off x="250825" y="4652963"/>
            <a:ext cx="4681538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45 </a:t>
            </a:r>
            <a:r>
              <a:rPr lang="en-US" altLang="x-none" sz="3600" b="1" i="1">
                <a:latin typeface="Times New Roman" panose="02020603050405020304" pitchFamily="18" charset="0"/>
              </a:rPr>
              <a:t>&gt;</a:t>
            </a:r>
            <a:r>
              <a:rPr sz="3600" b="1" i="1">
                <a:latin typeface="Times New Roman" panose="02020603050405020304" pitchFamily="18" charset="0"/>
              </a:rPr>
              <a:t> 1,</a:t>
            </a:r>
            <a:r>
              <a:rPr lang="en-US" altLang="x-none" sz="3600" b="1" i="1">
                <a:latin typeface="Times New Roman" panose="02020603050405020304" pitchFamily="18" charset="0"/>
              </a:rPr>
              <a:t>  </a:t>
            </a:r>
            <a:r>
              <a:rPr sz="3600" b="1" i="1">
                <a:latin typeface="Times New Roman" panose="02020603050405020304" pitchFamily="18" charset="0"/>
              </a:rPr>
              <a:t>но  45 </a:t>
            </a:r>
            <a:r>
              <a:rPr lang="en-US" altLang="x-none" sz="3600" b="1" i="1">
                <a:latin typeface="Times New Roman" panose="02020603050405020304" pitchFamily="18" charset="0"/>
              </a:rPr>
              <a:t>&lt; 82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4043" name="Прямоугольник 44042"/>
          <p:cNvSpPr/>
          <p:nvPr/>
        </p:nvSpPr>
        <p:spPr>
          <a:xfrm>
            <a:off x="250825" y="5518150"/>
            <a:ext cx="6049963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10</a:t>
            </a:r>
            <a:r>
              <a:rPr lang="en-US" altLang="x-none" sz="3600" b="1" i="1">
                <a:latin typeface="Times New Roman" panose="02020603050405020304" pitchFamily="18" charset="0"/>
              </a:rPr>
              <a:t>10</a:t>
            </a:r>
            <a:r>
              <a:rPr sz="3600" b="1" i="1">
                <a:latin typeface="Times New Roman" panose="02020603050405020304" pitchFamily="18" charset="0"/>
              </a:rPr>
              <a:t> </a:t>
            </a:r>
            <a:r>
              <a:rPr lang="en-US" altLang="x-none" sz="3600" b="1" i="1">
                <a:latin typeface="Times New Roman" panose="02020603050405020304" pitchFamily="18" charset="0"/>
              </a:rPr>
              <a:t>&gt;1001, </a:t>
            </a:r>
            <a:r>
              <a:rPr sz="3600" b="1" i="1">
                <a:latin typeface="Times New Roman" panose="02020603050405020304" pitchFamily="18" charset="0"/>
              </a:rPr>
              <a:t>но 1010 </a:t>
            </a:r>
            <a:r>
              <a:rPr lang="en-US" altLang="x-none" sz="3600" b="1" i="1">
                <a:latin typeface="Times New Roman" panose="02020603050405020304" pitchFamily="18" charset="0"/>
              </a:rPr>
              <a:t>&lt;  1100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44044" name="Изображение 44043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045" name="Стрелка вправо с вырезом 44044"/>
          <p:cNvSpPr/>
          <p:nvPr/>
        </p:nvSpPr>
        <p:spPr>
          <a:xfrm rot="-2208942">
            <a:off x="3276600" y="2997200"/>
            <a:ext cx="2832100" cy="130175"/>
          </a:xfrm>
          <a:prstGeom prst="notchedRightArrow">
            <a:avLst>
              <a:gd name="adj1" fmla="val 50000"/>
              <a:gd name="adj2" fmla="val 543902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4046" name="Стрелка вправо с вырезом 44045"/>
          <p:cNvSpPr/>
          <p:nvPr/>
        </p:nvSpPr>
        <p:spPr>
          <a:xfrm rot="-2208942">
            <a:off x="4356100" y="4005263"/>
            <a:ext cx="2832100" cy="130175"/>
          </a:xfrm>
          <a:prstGeom prst="notchedRightArrow">
            <a:avLst>
              <a:gd name="adj1" fmla="val 50000"/>
              <a:gd name="adj2" fmla="val 543902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4047" name="Стрелка вправо с вырезом 44046"/>
          <p:cNvSpPr/>
          <p:nvPr/>
        </p:nvSpPr>
        <p:spPr>
          <a:xfrm rot="-2208942">
            <a:off x="-382587" y="3433763"/>
            <a:ext cx="6659562" cy="130175"/>
          </a:xfrm>
          <a:prstGeom prst="notchedRightArrow">
            <a:avLst>
              <a:gd name="adj1" fmla="val 50000"/>
              <a:gd name="adj2" fmla="val 1278963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40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9" dur="1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3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40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1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4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1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38"/>
                  </p:tgtEl>
                </p:cond>
              </p:nextCondLst>
            </p:seq>
          </p:childTnLst>
        </p:cTn>
      </p:par>
    </p:tnLst>
    <p:bldLst>
      <p:bldP spid="44037" grpId="0" animBg="1"/>
      <p:bldP spid="44038" grpId="0" animBg="1"/>
      <p:bldP spid="44039" grpId="0" animBg="1"/>
      <p:bldP spid="44040" grpId="0" animBg="1"/>
      <p:bldP spid="44041" grpId="0" animBg="1"/>
      <p:bldP spid="44042" grpId="0" animBg="1"/>
      <p:bldP spid="4404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5060" name="Изображение 45059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5061" name="Выноска-облако 45060"/>
          <p:cNvSpPr/>
          <p:nvPr/>
        </p:nvSpPr>
        <p:spPr>
          <a:xfrm>
            <a:off x="3276600" y="0"/>
            <a:ext cx="5616575" cy="1268413"/>
          </a:xfrm>
          <a:prstGeom prst="cloudCallout">
            <a:avLst>
              <a:gd name="adj1" fmla="val -74620"/>
              <a:gd name="adj2" fmla="val 8642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Найдите значение выражения: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45064" name="Группа 45063"/>
          <p:cNvGrpSpPr/>
          <p:nvPr/>
        </p:nvGrpSpPr>
        <p:grpSpPr>
          <a:xfrm>
            <a:off x="2124075" y="2349500"/>
            <a:ext cx="6480175" cy="658813"/>
            <a:chOff x="1610" y="1389"/>
            <a:chExt cx="3356" cy="324"/>
          </a:xfrm>
        </p:grpSpPr>
        <p:sp>
          <p:nvSpPr>
            <p:cNvPr id="45062" name="Прямоугольник 45061"/>
            <p:cNvSpPr/>
            <p:nvPr/>
          </p:nvSpPr>
          <p:spPr>
            <a:xfrm>
              <a:off x="1610" y="1389"/>
              <a:ext cx="3356" cy="3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(9810 : 9 - 7560 : 7 + 290)  4</a:t>
              </a:r>
              <a:endParaRPr lang="ru-RU" altLang="en-US" sz="3600" b="1" i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5063" name="Прямоугольник 45062"/>
            <p:cNvSpPr/>
            <p:nvPr/>
          </p:nvSpPr>
          <p:spPr>
            <a:xfrm>
              <a:off x="4694" y="1525"/>
              <a:ext cx="46" cy="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endParaRPr lang="ru-RU" alt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5065" name="Равнобедренный треугольник 45064"/>
          <p:cNvSpPr/>
          <p:nvPr/>
        </p:nvSpPr>
        <p:spPr>
          <a:xfrm rot="10800000">
            <a:off x="3275013" y="1268413"/>
            <a:ext cx="576262" cy="1152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 anchorCtr="0"/>
          <a:p>
            <a:pPr algn="ctr"/>
            <a:r>
              <a:rPr sz="3200" b="1">
                <a:solidFill>
                  <a:srgbClr val="008000"/>
                </a:solidFill>
                <a:latin typeface="Times New Roman" panose="02020603050405020304" pitchFamily="18" charset="0"/>
              </a:rPr>
              <a:t>1</a:t>
            </a:r>
            <a:endParaRPr sz="32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6" name="Равнобедренный треугольник 45065"/>
          <p:cNvSpPr/>
          <p:nvPr/>
        </p:nvSpPr>
        <p:spPr>
          <a:xfrm rot="10800000">
            <a:off x="5651500" y="1268413"/>
            <a:ext cx="576263" cy="1152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 anchorCtr="0"/>
          <a:p>
            <a:pPr algn="ctr"/>
            <a:r>
              <a:rPr sz="3200" b="1">
                <a:solidFill>
                  <a:srgbClr val="008000"/>
                </a:solidFill>
                <a:latin typeface="Times New Roman" panose="02020603050405020304" pitchFamily="18" charset="0"/>
              </a:rPr>
              <a:t>2</a:t>
            </a:r>
            <a:endParaRPr sz="32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7" name="Равнобедренный треугольник 45066"/>
          <p:cNvSpPr/>
          <p:nvPr/>
        </p:nvSpPr>
        <p:spPr>
          <a:xfrm rot="10800000">
            <a:off x="4067175" y="1268413"/>
            <a:ext cx="576263" cy="1152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 anchorCtr="0"/>
          <a:p>
            <a:pPr algn="ctr"/>
            <a:r>
              <a:rPr sz="3200" b="1">
                <a:solidFill>
                  <a:srgbClr val="008000"/>
                </a:solidFill>
                <a:latin typeface="Times New Roman" panose="02020603050405020304" pitchFamily="18" charset="0"/>
              </a:rPr>
              <a:t>3</a:t>
            </a:r>
            <a:endParaRPr sz="32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8" name="Равнобедренный треугольник 45067"/>
          <p:cNvSpPr/>
          <p:nvPr/>
        </p:nvSpPr>
        <p:spPr>
          <a:xfrm rot="10800000">
            <a:off x="6443663" y="1268413"/>
            <a:ext cx="576262" cy="1152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 anchorCtr="0"/>
          <a:p>
            <a:pPr algn="ctr"/>
            <a:r>
              <a:rPr sz="3200" b="1">
                <a:solidFill>
                  <a:srgbClr val="008000"/>
                </a:solidFill>
                <a:latin typeface="Times New Roman" panose="02020603050405020304" pitchFamily="18" charset="0"/>
              </a:rPr>
              <a:t>4</a:t>
            </a:r>
            <a:endParaRPr sz="32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9" name="Равнобедренный треугольник 45068"/>
          <p:cNvSpPr/>
          <p:nvPr/>
        </p:nvSpPr>
        <p:spPr>
          <a:xfrm rot="10800000">
            <a:off x="7812088" y="1268413"/>
            <a:ext cx="576262" cy="1152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 anchorCtr="0"/>
          <a:p>
            <a:pPr algn="ctr"/>
            <a:r>
              <a:rPr sz="3200" b="1">
                <a:solidFill>
                  <a:srgbClr val="008000"/>
                </a:solidFill>
                <a:latin typeface="Times New Roman" panose="02020603050405020304" pitchFamily="18" charset="0"/>
              </a:rPr>
              <a:t>5</a:t>
            </a:r>
            <a:endParaRPr sz="32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70" name="Прямоугольник 45069"/>
          <p:cNvSpPr/>
          <p:nvPr/>
        </p:nvSpPr>
        <p:spPr>
          <a:xfrm>
            <a:off x="1403350" y="3141663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1)  1090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5071" name="Прямоугольник 45070"/>
          <p:cNvSpPr/>
          <p:nvPr/>
        </p:nvSpPr>
        <p:spPr>
          <a:xfrm>
            <a:off x="1403350" y="3789363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2)  1080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5072" name="Прямоугольник 45071"/>
          <p:cNvSpPr/>
          <p:nvPr/>
        </p:nvSpPr>
        <p:spPr>
          <a:xfrm>
            <a:off x="1403350" y="4437063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sz="3600" b="1" i="1">
                <a:latin typeface="Times New Roman" panose="02020603050405020304" pitchFamily="18" charset="0"/>
              </a:rPr>
              <a:t>       3)  10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5073" name="Прямоугольник 45072"/>
          <p:cNvSpPr/>
          <p:nvPr/>
        </p:nvSpPr>
        <p:spPr>
          <a:xfrm>
            <a:off x="1403350" y="5084763"/>
            <a:ext cx="3313113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sz="3600" b="1" i="1">
                <a:latin typeface="Times New Roman" panose="02020603050405020304" pitchFamily="18" charset="0"/>
              </a:rPr>
              <a:t>       4)  300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45074" name="Прямоугольник 45073"/>
          <p:cNvSpPr/>
          <p:nvPr/>
        </p:nvSpPr>
        <p:spPr>
          <a:xfrm>
            <a:off x="1403350" y="5734050"/>
            <a:ext cx="3313113" cy="574675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5)  1200</a:t>
            </a:r>
            <a:endParaRPr sz="3600" b="1" i="1">
              <a:latin typeface="Times New Roman" panose="02020603050405020304" pitchFamily="18" charset="0"/>
            </a:endParaRPr>
          </a:p>
        </p:txBody>
      </p:sp>
      <p:pic>
        <p:nvPicPr>
          <p:cNvPr id="45075" name="Изображение 45074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/>
      <p:bldP spid="45065" grpId="0" animBg="1"/>
      <p:bldP spid="45066" grpId="0" animBg="1"/>
      <p:bldP spid="45067" grpId="0" animBg="1"/>
      <p:bldP spid="45068" grpId="0" animBg="1"/>
      <p:bldP spid="45069" grpId="0" animBg="1"/>
      <p:bldP spid="45070" grpId="0" animBg="1"/>
      <p:bldP spid="45071" grpId="0" animBg="1"/>
      <p:bldP spid="45072" grpId="0" animBg="1"/>
      <p:bldP spid="45073" grpId="0" animBg="1"/>
      <p:bldP spid="4507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6084" name="Изображение 46083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6085" name="Выноска-облако 46084"/>
          <p:cNvSpPr/>
          <p:nvPr/>
        </p:nvSpPr>
        <p:spPr>
          <a:xfrm>
            <a:off x="3708400" y="0"/>
            <a:ext cx="5435600" cy="836613"/>
          </a:xfrm>
          <a:prstGeom prst="cloudCallout">
            <a:avLst>
              <a:gd name="adj1" fmla="val -82097"/>
              <a:gd name="adj2" fmla="val 142602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Решить задачу.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46086" name="Группа 46085"/>
          <p:cNvGrpSpPr/>
          <p:nvPr/>
        </p:nvGrpSpPr>
        <p:grpSpPr>
          <a:xfrm>
            <a:off x="-153987" y="5445125"/>
            <a:ext cx="9297987" cy="574675"/>
            <a:chOff x="-49" y="2927"/>
            <a:chExt cx="5857" cy="362"/>
          </a:xfrm>
        </p:grpSpPr>
        <p:sp>
          <p:nvSpPr>
            <p:cNvPr id="46087" name="Прямоугольник 46086"/>
            <p:cNvSpPr/>
            <p:nvPr/>
          </p:nvSpPr>
          <p:spPr>
            <a:xfrm rot="-10752036" flipV="1">
              <a:off x="-49" y="2927"/>
              <a:ext cx="5857" cy="362"/>
            </a:xfrm>
            <a:prstGeom prst="rect">
              <a:avLst/>
            </a:prstGeom>
            <a:gradFill rotWithShape="1">
              <a:gsLst>
                <a:gs pos="0">
                  <a:srgbClr val="EAEAEA"/>
                </a:gs>
                <a:gs pos="50000">
                  <a:srgbClr val="B2B2B2"/>
                </a:gs>
                <a:gs pos="100000">
                  <a:srgbClr val="EAEAEA"/>
                </a:gs>
              </a:gsLst>
              <a:lin ang="189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9600" b="1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sp>
          <p:nvSpPr>
            <p:cNvPr id="46088" name="Полилиния 46087"/>
            <p:cNvSpPr/>
            <p:nvPr/>
          </p:nvSpPr>
          <p:spPr>
            <a:xfrm>
              <a:off x="-24" y="3072"/>
              <a:ext cx="5832" cy="48"/>
            </a:xfrm>
            <a:custGeom>
              <a:avLst/>
              <a:gdLst/>
              <a:ahLst/>
              <a:cxnLst/>
              <a:pathLst>
                <a:path w="5952" h="48">
                  <a:moveTo>
                    <a:pt x="5952" y="48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dash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</p:grpSp>
      <p:grpSp>
        <p:nvGrpSpPr>
          <p:cNvPr id="46153" name="Группа 46152"/>
          <p:cNvGrpSpPr/>
          <p:nvPr/>
        </p:nvGrpSpPr>
        <p:grpSpPr>
          <a:xfrm rot="231736">
            <a:off x="-1801812" y="4424363"/>
            <a:ext cx="1468437" cy="1271587"/>
            <a:chOff x="0" y="2614"/>
            <a:chExt cx="1129" cy="982"/>
          </a:xfrm>
        </p:grpSpPr>
        <p:grpSp>
          <p:nvGrpSpPr>
            <p:cNvPr id="46117" name="Группа 46116"/>
            <p:cNvGrpSpPr/>
            <p:nvPr/>
          </p:nvGrpSpPr>
          <p:grpSpPr>
            <a:xfrm rot="-240361">
              <a:off x="836" y="3255"/>
              <a:ext cx="293" cy="286"/>
              <a:chOff x="576" y="1392"/>
              <a:chExt cx="1008" cy="960"/>
            </a:xfrm>
          </p:grpSpPr>
          <p:sp>
            <p:nvSpPr>
              <p:cNvPr id="46118" name="Овал 46117"/>
              <p:cNvSpPr/>
              <p:nvPr/>
            </p:nvSpPr>
            <p:spPr>
              <a:xfrm>
                <a:off x="576" y="1392"/>
                <a:ext cx="1008" cy="960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path path="shape">
                  <a:fillToRect l="50000" t="50000" r="50000" b="50000"/>
                </a:path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lg" len="lg"/>
                <a:tailEnd type="none" w="lg" len="lg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19" name="Овал 46118"/>
              <p:cNvSpPr/>
              <p:nvPr/>
            </p:nvSpPr>
            <p:spPr>
              <a:xfrm>
                <a:off x="768" y="1584"/>
                <a:ext cx="624" cy="576"/>
              </a:xfrm>
              <a:prstGeom prst="ellipse">
                <a:avLst/>
              </a:prstGeom>
              <a:noFill/>
              <a:ln w="28575" cap="flat" cmpd="sng">
                <a:solidFill>
                  <a:schemeClr val="tx1"/>
                </a:solidFill>
                <a:prstDash val="solid"/>
                <a:headEnd type="none" w="lg" len="lg"/>
                <a:tailEnd type="none" w="lg" len="lg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20" name="8-конечная звезда 46119"/>
              <p:cNvSpPr/>
              <p:nvPr/>
            </p:nvSpPr>
            <p:spPr>
              <a:xfrm>
                <a:off x="816" y="1632"/>
                <a:ext cx="528" cy="480"/>
              </a:xfrm>
              <a:prstGeom prst="star8">
                <a:avLst>
                  <a:gd name="adj" fmla="val 13542"/>
                </a:avLst>
              </a:prstGeom>
              <a:gradFill rotWithShape="1">
                <a:gsLst>
                  <a:gs pos="0">
                    <a:schemeClr val="tx1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  <a:tileRect/>
              </a:gradFill>
              <a:ln w="3175" cap="flat" cmpd="sng">
                <a:solidFill>
                  <a:schemeClr val="tx2"/>
                </a:solidFill>
                <a:prstDash val="solid"/>
                <a:miter/>
                <a:headEnd type="none" w="lg" len="lg"/>
                <a:tailEnd type="none" w="lg" len="lg"/>
              </a:ln>
            </p:spPr>
            <p:txBody>
              <a:bodyPr/>
              <a:p>
                <a:endParaRPr lang="ru-RU" altLang="en-US"/>
              </a:p>
            </p:txBody>
          </p:sp>
        </p:grpSp>
        <p:grpSp>
          <p:nvGrpSpPr>
            <p:cNvPr id="46121" name="Группа 46120"/>
            <p:cNvGrpSpPr/>
            <p:nvPr/>
          </p:nvGrpSpPr>
          <p:grpSpPr>
            <a:xfrm rot="-240361">
              <a:off x="62" y="3310"/>
              <a:ext cx="293" cy="286"/>
              <a:chOff x="576" y="1392"/>
              <a:chExt cx="1008" cy="960"/>
            </a:xfrm>
          </p:grpSpPr>
          <p:sp>
            <p:nvSpPr>
              <p:cNvPr id="46122" name="Овал 46121"/>
              <p:cNvSpPr/>
              <p:nvPr/>
            </p:nvSpPr>
            <p:spPr>
              <a:xfrm>
                <a:off x="576" y="1392"/>
                <a:ext cx="1008" cy="960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tx1"/>
                  </a:gs>
                </a:gsLst>
                <a:path path="shape">
                  <a:fillToRect l="50000" t="50000" r="50000" b="50000"/>
                </a:path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lg" len="lg"/>
                <a:tailEnd type="none" w="lg" len="lg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23" name="Овал 46122"/>
              <p:cNvSpPr/>
              <p:nvPr/>
            </p:nvSpPr>
            <p:spPr>
              <a:xfrm>
                <a:off x="768" y="1584"/>
                <a:ext cx="624" cy="576"/>
              </a:xfrm>
              <a:prstGeom prst="ellipse">
                <a:avLst/>
              </a:prstGeom>
              <a:noFill/>
              <a:ln w="28575" cap="flat" cmpd="sng">
                <a:solidFill>
                  <a:schemeClr val="tx1"/>
                </a:solidFill>
                <a:prstDash val="solid"/>
                <a:headEnd type="none" w="lg" len="lg"/>
                <a:tailEnd type="none" w="lg" len="lg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24" name="8-конечная звезда 46123"/>
              <p:cNvSpPr/>
              <p:nvPr/>
            </p:nvSpPr>
            <p:spPr>
              <a:xfrm>
                <a:off x="816" y="1632"/>
                <a:ext cx="528" cy="480"/>
              </a:xfrm>
              <a:prstGeom prst="star8">
                <a:avLst>
                  <a:gd name="adj" fmla="val 13542"/>
                </a:avLst>
              </a:prstGeom>
              <a:gradFill rotWithShape="1">
                <a:gsLst>
                  <a:gs pos="0">
                    <a:schemeClr val="tx1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  <a:tileRect/>
              </a:gradFill>
              <a:ln w="3175" cap="flat" cmpd="sng">
                <a:solidFill>
                  <a:schemeClr val="tx2"/>
                </a:solidFill>
                <a:prstDash val="solid"/>
                <a:miter/>
                <a:headEnd type="none" w="lg" len="lg"/>
                <a:tailEnd type="none" w="lg" len="lg"/>
              </a:ln>
            </p:spPr>
            <p:txBody>
              <a:bodyPr/>
              <a:p>
                <a:endParaRPr lang="ru-RU" altLang="en-US"/>
              </a:p>
            </p:txBody>
          </p:sp>
        </p:grpSp>
        <p:grpSp>
          <p:nvGrpSpPr>
            <p:cNvPr id="46125" name="Группа 46124"/>
            <p:cNvGrpSpPr/>
            <p:nvPr/>
          </p:nvGrpSpPr>
          <p:grpSpPr>
            <a:xfrm rot="-240361" flipH="1">
              <a:off x="0" y="2614"/>
              <a:ext cx="1020" cy="895"/>
              <a:chOff x="2160" y="1296"/>
              <a:chExt cx="2336" cy="2103"/>
            </a:xfrm>
          </p:grpSpPr>
          <p:sp>
            <p:nvSpPr>
              <p:cNvPr id="46126" name="Полилиния 46125"/>
              <p:cNvSpPr/>
              <p:nvPr/>
            </p:nvSpPr>
            <p:spPr>
              <a:xfrm>
                <a:off x="2605" y="2588"/>
                <a:ext cx="549" cy="463"/>
              </a:xfrm>
              <a:custGeom>
                <a:avLst/>
                <a:gdLst/>
                <a:ahLst/>
                <a:cxnLst/>
                <a:pathLst>
                  <a:path w="197" h="168">
                    <a:moveTo>
                      <a:pt x="0" y="112"/>
                    </a:moveTo>
                    <a:cubicBezTo>
                      <a:pt x="0" y="120"/>
                      <a:pt x="32" y="152"/>
                      <a:pt x="48" y="160"/>
                    </a:cubicBezTo>
                    <a:cubicBezTo>
                      <a:pt x="64" y="168"/>
                      <a:pt x="80" y="160"/>
                      <a:pt x="96" y="160"/>
                    </a:cubicBezTo>
                    <a:cubicBezTo>
                      <a:pt x="112" y="160"/>
                      <a:pt x="128" y="166"/>
                      <a:pt x="144" y="160"/>
                    </a:cubicBezTo>
                    <a:cubicBezTo>
                      <a:pt x="160" y="154"/>
                      <a:pt x="187" y="140"/>
                      <a:pt x="192" y="122"/>
                    </a:cubicBezTo>
                    <a:cubicBezTo>
                      <a:pt x="197" y="104"/>
                      <a:pt x="186" y="70"/>
                      <a:pt x="176" y="54"/>
                    </a:cubicBezTo>
                    <a:cubicBezTo>
                      <a:pt x="166" y="38"/>
                      <a:pt x="143" y="34"/>
                      <a:pt x="132" y="26"/>
                    </a:cubicBezTo>
                    <a:cubicBezTo>
                      <a:pt x="121" y="18"/>
                      <a:pt x="117" y="10"/>
                      <a:pt x="108" y="6"/>
                    </a:cubicBezTo>
                    <a:cubicBezTo>
                      <a:pt x="99" y="2"/>
                      <a:pt x="85" y="0"/>
                      <a:pt x="80" y="2"/>
                    </a:cubicBezTo>
                    <a:cubicBezTo>
                      <a:pt x="75" y="4"/>
                      <a:pt x="82" y="13"/>
                      <a:pt x="80" y="18"/>
                    </a:cubicBezTo>
                    <a:cubicBezTo>
                      <a:pt x="78" y="23"/>
                      <a:pt x="73" y="28"/>
                      <a:pt x="68" y="30"/>
                    </a:cubicBezTo>
                    <a:cubicBezTo>
                      <a:pt x="63" y="32"/>
                      <a:pt x="53" y="27"/>
                      <a:pt x="48" y="30"/>
                    </a:cubicBezTo>
                    <a:cubicBezTo>
                      <a:pt x="43" y="33"/>
                      <a:pt x="37" y="41"/>
                      <a:pt x="36" y="50"/>
                    </a:cubicBezTo>
                    <a:cubicBezTo>
                      <a:pt x="35" y="59"/>
                      <a:pt x="49" y="76"/>
                      <a:pt x="44" y="82"/>
                    </a:cubicBezTo>
                    <a:cubicBezTo>
                      <a:pt x="39" y="88"/>
                      <a:pt x="15" y="81"/>
                      <a:pt x="8" y="86"/>
                    </a:cubicBezTo>
                    <a:cubicBezTo>
                      <a:pt x="1" y="91"/>
                      <a:pt x="2" y="107"/>
                      <a:pt x="0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66CCFF">
                      <a:alpha val="100000"/>
                    </a:srgbClr>
                  </a:gs>
                  <a:gs pos="100000">
                    <a:srgbClr val="336699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  <a:tileRect/>
              </a:gradFill>
              <a:ln w="31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27" name="Полилиния 46126"/>
              <p:cNvSpPr/>
              <p:nvPr/>
            </p:nvSpPr>
            <p:spPr>
              <a:xfrm>
                <a:off x="3407" y="2742"/>
                <a:ext cx="1089" cy="290"/>
              </a:xfrm>
              <a:custGeom>
                <a:avLst/>
                <a:gdLst/>
                <a:ahLst/>
                <a:cxnLst/>
                <a:pathLst>
                  <a:path w="391" h="105">
                    <a:moveTo>
                      <a:pt x="0" y="22"/>
                    </a:moveTo>
                    <a:cubicBezTo>
                      <a:pt x="9" y="18"/>
                      <a:pt x="47" y="40"/>
                      <a:pt x="64" y="42"/>
                    </a:cubicBezTo>
                    <a:cubicBezTo>
                      <a:pt x="81" y="44"/>
                      <a:pt x="83" y="40"/>
                      <a:pt x="104" y="34"/>
                    </a:cubicBezTo>
                    <a:cubicBezTo>
                      <a:pt x="125" y="28"/>
                      <a:pt x="153" y="12"/>
                      <a:pt x="192" y="8"/>
                    </a:cubicBezTo>
                    <a:cubicBezTo>
                      <a:pt x="231" y="4"/>
                      <a:pt x="304" y="0"/>
                      <a:pt x="336" y="8"/>
                    </a:cubicBezTo>
                    <a:cubicBezTo>
                      <a:pt x="368" y="16"/>
                      <a:pt x="391" y="46"/>
                      <a:pt x="384" y="56"/>
                    </a:cubicBezTo>
                    <a:cubicBezTo>
                      <a:pt x="377" y="66"/>
                      <a:pt x="325" y="64"/>
                      <a:pt x="292" y="66"/>
                    </a:cubicBezTo>
                    <a:cubicBezTo>
                      <a:pt x="259" y="68"/>
                      <a:pt x="229" y="60"/>
                      <a:pt x="188" y="66"/>
                    </a:cubicBezTo>
                    <a:cubicBezTo>
                      <a:pt x="147" y="72"/>
                      <a:pt x="75" y="105"/>
                      <a:pt x="48" y="104"/>
                    </a:cubicBezTo>
                    <a:cubicBezTo>
                      <a:pt x="21" y="103"/>
                      <a:pt x="36" y="76"/>
                      <a:pt x="28" y="62"/>
                    </a:cubicBezTo>
                    <a:cubicBezTo>
                      <a:pt x="20" y="48"/>
                      <a:pt x="6" y="30"/>
                      <a:pt x="0" y="22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28" name="Полилиния 46127"/>
              <p:cNvSpPr/>
              <p:nvPr/>
            </p:nvSpPr>
            <p:spPr>
              <a:xfrm>
                <a:off x="3104" y="2387"/>
                <a:ext cx="854" cy="752"/>
              </a:xfrm>
              <a:custGeom>
                <a:avLst/>
                <a:gdLst/>
                <a:ahLst/>
                <a:cxnLst/>
                <a:pathLst>
                  <a:path w="307" h="273">
                    <a:moveTo>
                      <a:pt x="13" y="59"/>
                    </a:moveTo>
                    <a:cubicBezTo>
                      <a:pt x="22" y="45"/>
                      <a:pt x="48" y="52"/>
                      <a:pt x="65" y="55"/>
                    </a:cubicBezTo>
                    <a:cubicBezTo>
                      <a:pt x="82" y="58"/>
                      <a:pt x="94" y="76"/>
                      <a:pt x="113" y="79"/>
                    </a:cubicBezTo>
                    <a:cubicBezTo>
                      <a:pt x="132" y="82"/>
                      <a:pt x="165" y="78"/>
                      <a:pt x="177" y="71"/>
                    </a:cubicBezTo>
                    <a:cubicBezTo>
                      <a:pt x="189" y="64"/>
                      <a:pt x="167" y="49"/>
                      <a:pt x="185" y="39"/>
                    </a:cubicBezTo>
                    <a:cubicBezTo>
                      <a:pt x="203" y="29"/>
                      <a:pt x="265" y="0"/>
                      <a:pt x="285" y="11"/>
                    </a:cubicBezTo>
                    <a:cubicBezTo>
                      <a:pt x="305" y="22"/>
                      <a:pt x="303" y="86"/>
                      <a:pt x="305" y="107"/>
                    </a:cubicBezTo>
                    <a:cubicBezTo>
                      <a:pt x="307" y="128"/>
                      <a:pt x="307" y="127"/>
                      <a:pt x="297" y="135"/>
                    </a:cubicBezTo>
                    <a:cubicBezTo>
                      <a:pt x="287" y="143"/>
                      <a:pt x="267" y="150"/>
                      <a:pt x="245" y="155"/>
                    </a:cubicBezTo>
                    <a:cubicBezTo>
                      <a:pt x="223" y="160"/>
                      <a:pt x="188" y="164"/>
                      <a:pt x="165" y="163"/>
                    </a:cubicBezTo>
                    <a:cubicBezTo>
                      <a:pt x="142" y="162"/>
                      <a:pt x="123" y="160"/>
                      <a:pt x="109" y="151"/>
                    </a:cubicBezTo>
                    <a:cubicBezTo>
                      <a:pt x="95" y="142"/>
                      <a:pt x="73" y="95"/>
                      <a:pt x="81" y="107"/>
                    </a:cubicBezTo>
                    <a:cubicBezTo>
                      <a:pt x="89" y="119"/>
                      <a:pt x="156" y="198"/>
                      <a:pt x="157" y="223"/>
                    </a:cubicBezTo>
                    <a:cubicBezTo>
                      <a:pt x="158" y="248"/>
                      <a:pt x="113" y="273"/>
                      <a:pt x="89" y="259"/>
                    </a:cubicBezTo>
                    <a:cubicBezTo>
                      <a:pt x="65" y="245"/>
                      <a:pt x="26" y="170"/>
                      <a:pt x="13" y="137"/>
                    </a:cubicBezTo>
                    <a:cubicBezTo>
                      <a:pt x="0" y="104"/>
                      <a:pt x="6" y="71"/>
                      <a:pt x="13" y="5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3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29" name="Полилиния 46128"/>
              <p:cNvSpPr/>
              <p:nvPr/>
            </p:nvSpPr>
            <p:spPr>
              <a:xfrm>
                <a:off x="3407" y="1795"/>
                <a:ext cx="471" cy="715"/>
              </a:xfrm>
              <a:custGeom>
                <a:avLst/>
                <a:gdLst/>
                <a:ahLst/>
                <a:cxnLst/>
                <a:pathLst>
                  <a:path w="471" h="715">
                    <a:moveTo>
                      <a:pt x="0" y="159"/>
                    </a:moveTo>
                    <a:cubicBezTo>
                      <a:pt x="8" y="131"/>
                      <a:pt x="47" y="0"/>
                      <a:pt x="100" y="48"/>
                    </a:cubicBezTo>
                    <a:cubicBezTo>
                      <a:pt x="153" y="96"/>
                      <a:pt x="256" y="355"/>
                      <a:pt x="317" y="445"/>
                    </a:cubicBezTo>
                    <a:cubicBezTo>
                      <a:pt x="378" y="535"/>
                      <a:pt x="465" y="560"/>
                      <a:pt x="468" y="589"/>
                    </a:cubicBezTo>
                    <a:cubicBezTo>
                      <a:pt x="471" y="618"/>
                      <a:pt x="383" y="603"/>
                      <a:pt x="333" y="621"/>
                    </a:cubicBezTo>
                    <a:cubicBezTo>
                      <a:pt x="283" y="639"/>
                      <a:pt x="204" y="715"/>
                      <a:pt x="167" y="699"/>
                    </a:cubicBezTo>
                    <a:cubicBezTo>
                      <a:pt x="130" y="683"/>
                      <a:pt x="117" y="567"/>
                      <a:pt x="111" y="523"/>
                    </a:cubicBezTo>
                    <a:cubicBezTo>
                      <a:pt x="106" y="479"/>
                      <a:pt x="125" y="476"/>
                      <a:pt x="134" y="440"/>
                    </a:cubicBezTo>
                    <a:cubicBezTo>
                      <a:pt x="142" y="404"/>
                      <a:pt x="170" y="360"/>
                      <a:pt x="156" y="313"/>
                    </a:cubicBezTo>
                    <a:cubicBezTo>
                      <a:pt x="142" y="266"/>
                      <a:pt x="81" y="184"/>
                      <a:pt x="56" y="159"/>
                    </a:cubicBezTo>
                    <a:cubicBezTo>
                      <a:pt x="31" y="134"/>
                      <a:pt x="11" y="159"/>
                      <a:pt x="0" y="159"/>
                    </a:cubicBezTo>
                    <a:close/>
                  </a:path>
                </a:pathLst>
              </a:custGeom>
              <a:pattFill prst="wdDnDiag">
                <a:fgClr>
                  <a:srgbClr val="FF0000">
                    <a:alpha val="100000"/>
                  </a:srgbClr>
                </a:fgClr>
                <a:bgClr>
                  <a:srgbClr val="0099CC">
                    <a:alpha val="100000"/>
                  </a:srgbClr>
                </a:bgClr>
              </a:pattFill>
              <a:ln w="63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0" name="Полилиния 46129"/>
              <p:cNvSpPr/>
              <p:nvPr/>
            </p:nvSpPr>
            <p:spPr>
              <a:xfrm>
                <a:off x="3016" y="1481"/>
                <a:ext cx="487" cy="506"/>
              </a:xfrm>
              <a:custGeom>
                <a:avLst/>
                <a:gdLst/>
                <a:ahLst/>
                <a:cxnLst/>
                <a:pathLst>
                  <a:path w="487" h="506">
                    <a:moveTo>
                      <a:pt x="200" y="207"/>
                    </a:moveTo>
                    <a:cubicBezTo>
                      <a:pt x="187" y="231"/>
                      <a:pt x="132" y="306"/>
                      <a:pt x="120" y="351"/>
                    </a:cubicBezTo>
                    <a:cubicBezTo>
                      <a:pt x="108" y="396"/>
                      <a:pt x="107" y="454"/>
                      <a:pt x="128" y="479"/>
                    </a:cubicBezTo>
                    <a:cubicBezTo>
                      <a:pt x="149" y="504"/>
                      <a:pt x="213" y="506"/>
                      <a:pt x="248" y="503"/>
                    </a:cubicBezTo>
                    <a:cubicBezTo>
                      <a:pt x="283" y="500"/>
                      <a:pt x="303" y="487"/>
                      <a:pt x="336" y="463"/>
                    </a:cubicBezTo>
                    <a:cubicBezTo>
                      <a:pt x="369" y="439"/>
                      <a:pt x="431" y="387"/>
                      <a:pt x="448" y="359"/>
                    </a:cubicBezTo>
                    <a:cubicBezTo>
                      <a:pt x="465" y="331"/>
                      <a:pt x="436" y="316"/>
                      <a:pt x="440" y="295"/>
                    </a:cubicBezTo>
                    <a:cubicBezTo>
                      <a:pt x="444" y="274"/>
                      <a:pt x="465" y="255"/>
                      <a:pt x="472" y="231"/>
                    </a:cubicBezTo>
                    <a:cubicBezTo>
                      <a:pt x="479" y="207"/>
                      <a:pt x="487" y="179"/>
                      <a:pt x="480" y="151"/>
                    </a:cubicBezTo>
                    <a:cubicBezTo>
                      <a:pt x="473" y="123"/>
                      <a:pt x="455" y="87"/>
                      <a:pt x="432" y="63"/>
                    </a:cubicBezTo>
                    <a:cubicBezTo>
                      <a:pt x="409" y="39"/>
                      <a:pt x="384" y="14"/>
                      <a:pt x="344" y="7"/>
                    </a:cubicBezTo>
                    <a:cubicBezTo>
                      <a:pt x="304" y="0"/>
                      <a:pt x="217" y="15"/>
                      <a:pt x="192" y="23"/>
                    </a:cubicBezTo>
                    <a:cubicBezTo>
                      <a:pt x="167" y="31"/>
                      <a:pt x="199" y="42"/>
                      <a:pt x="192" y="55"/>
                    </a:cubicBezTo>
                    <a:cubicBezTo>
                      <a:pt x="185" y="68"/>
                      <a:pt x="168" y="88"/>
                      <a:pt x="152" y="103"/>
                    </a:cubicBezTo>
                    <a:cubicBezTo>
                      <a:pt x="136" y="118"/>
                      <a:pt x="116" y="131"/>
                      <a:pt x="96" y="143"/>
                    </a:cubicBezTo>
                    <a:cubicBezTo>
                      <a:pt x="76" y="155"/>
                      <a:pt x="48" y="159"/>
                      <a:pt x="32" y="175"/>
                    </a:cubicBezTo>
                    <a:cubicBezTo>
                      <a:pt x="16" y="191"/>
                      <a:pt x="0" y="220"/>
                      <a:pt x="0" y="239"/>
                    </a:cubicBezTo>
                    <a:cubicBezTo>
                      <a:pt x="0" y="258"/>
                      <a:pt x="13" y="279"/>
                      <a:pt x="32" y="287"/>
                    </a:cubicBezTo>
                    <a:cubicBezTo>
                      <a:pt x="51" y="295"/>
                      <a:pt x="92" y="294"/>
                      <a:pt x="112" y="287"/>
                    </a:cubicBezTo>
                    <a:cubicBezTo>
                      <a:pt x="132" y="280"/>
                      <a:pt x="137" y="262"/>
                      <a:pt x="152" y="247"/>
                    </a:cubicBezTo>
                    <a:cubicBezTo>
                      <a:pt x="167" y="232"/>
                      <a:pt x="192" y="207"/>
                      <a:pt x="200" y="199"/>
                    </a:cubicBezTo>
                  </a:path>
                </a:pathLst>
              </a:custGeom>
              <a:gradFill rotWithShape="1">
                <a:gsLst>
                  <a:gs pos="0">
                    <a:srgbClr val="FFA953">
                      <a:alpha val="100000"/>
                    </a:srgbClr>
                  </a:gs>
                  <a:gs pos="100000">
                    <a:srgbClr val="FFCF9F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  <a:tileRect/>
              </a:gra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1" name="Полилиния 46130"/>
              <p:cNvSpPr/>
              <p:nvPr/>
            </p:nvSpPr>
            <p:spPr>
              <a:xfrm>
                <a:off x="3152" y="1800"/>
                <a:ext cx="137" cy="57"/>
              </a:xfrm>
              <a:custGeom>
                <a:avLst/>
                <a:gdLst/>
                <a:ahLst/>
                <a:cxnLst/>
                <a:pathLst>
                  <a:path w="137" h="57">
                    <a:moveTo>
                      <a:pt x="16" y="24"/>
                    </a:moveTo>
                    <a:cubicBezTo>
                      <a:pt x="7" y="12"/>
                      <a:pt x="0" y="0"/>
                      <a:pt x="8" y="0"/>
                    </a:cubicBezTo>
                    <a:cubicBezTo>
                      <a:pt x="16" y="0"/>
                      <a:pt x="47" y="23"/>
                      <a:pt x="64" y="24"/>
                    </a:cubicBezTo>
                    <a:cubicBezTo>
                      <a:pt x="81" y="25"/>
                      <a:pt x="101" y="9"/>
                      <a:pt x="112" y="8"/>
                    </a:cubicBezTo>
                    <a:cubicBezTo>
                      <a:pt x="123" y="7"/>
                      <a:pt x="137" y="8"/>
                      <a:pt x="128" y="16"/>
                    </a:cubicBezTo>
                    <a:cubicBezTo>
                      <a:pt x="119" y="24"/>
                      <a:pt x="75" y="55"/>
                      <a:pt x="56" y="56"/>
                    </a:cubicBezTo>
                    <a:cubicBezTo>
                      <a:pt x="37" y="57"/>
                      <a:pt x="24" y="31"/>
                      <a:pt x="16" y="24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2" name="Полилиния 46131"/>
              <p:cNvSpPr/>
              <p:nvPr/>
            </p:nvSpPr>
            <p:spPr>
              <a:xfrm>
                <a:off x="3088" y="1517"/>
                <a:ext cx="432" cy="267"/>
              </a:xfrm>
              <a:custGeom>
                <a:avLst/>
                <a:gdLst/>
                <a:ahLst/>
                <a:cxnLst/>
                <a:pathLst>
                  <a:path w="432" h="267">
                    <a:moveTo>
                      <a:pt x="336" y="243"/>
                    </a:moveTo>
                    <a:cubicBezTo>
                      <a:pt x="343" y="239"/>
                      <a:pt x="364" y="234"/>
                      <a:pt x="376" y="219"/>
                    </a:cubicBezTo>
                    <a:cubicBezTo>
                      <a:pt x="388" y="204"/>
                      <a:pt x="407" y="171"/>
                      <a:pt x="408" y="155"/>
                    </a:cubicBezTo>
                    <a:cubicBezTo>
                      <a:pt x="409" y="139"/>
                      <a:pt x="401" y="135"/>
                      <a:pt x="384" y="123"/>
                    </a:cubicBezTo>
                    <a:cubicBezTo>
                      <a:pt x="367" y="111"/>
                      <a:pt x="325" y="82"/>
                      <a:pt x="304" y="83"/>
                    </a:cubicBezTo>
                    <a:cubicBezTo>
                      <a:pt x="283" y="84"/>
                      <a:pt x="273" y="122"/>
                      <a:pt x="256" y="131"/>
                    </a:cubicBezTo>
                    <a:cubicBezTo>
                      <a:pt x="239" y="140"/>
                      <a:pt x="221" y="148"/>
                      <a:pt x="200" y="139"/>
                    </a:cubicBezTo>
                    <a:cubicBezTo>
                      <a:pt x="179" y="130"/>
                      <a:pt x="159" y="82"/>
                      <a:pt x="128" y="75"/>
                    </a:cubicBezTo>
                    <a:cubicBezTo>
                      <a:pt x="97" y="68"/>
                      <a:pt x="32" y="110"/>
                      <a:pt x="16" y="99"/>
                    </a:cubicBezTo>
                    <a:cubicBezTo>
                      <a:pt x="0" y="88"/>
                      <a:pt x="13" y="22"/>
                      <a:pt x="32" y="11"/>
                    </a:cubicBezTo>
                    <a:cubicBezTo>
                      <a:pt x="51" y="0"/>
                      <a:pt x="88" y="34"/>
                      <a:pt x="128" y="35"/>
                    </a:cubicBezTo>
                    <a:cubicBezTo>
                      <a:pt x="168" y="36"/>
                      <a:pt x="240" y="15"/>
                      <a:pt x="272" y="19"/>
                    </a:cubicBezTo>
                    <a:cubicBezTo>
                      <a:pt x="304" y="23"/>
                      <a:pt x="296" y="43"/>
                      <a:pt x="320" y="59"/>
                    </a:cubicBezTo>
                    <a:cubicBezTo>
                      <a:pt x="344" y="75"/>
                      <a:pt x="400" y="90"/>
                      <a:pt x="416" y="115"/>
                    </a:cubicBezTo>
                    <a:cubicBezTo>
                      <a:pt x="432" y="140"/>
                      <a:pt x="424" y="187"/>
                      <a:pt x="416" y="211"/>
                    </a:cubicBezTo>
                    <a:cubicBezTo>
                      <a:pt x="408" y="235"/>
                      <a:pt x="384" y="251"/>
                      <a:pt x="368" y="259"/>
                    </a:cubicBezTo>
                    <a:cubicBezTo>
                      <a:pt x="352" y="267"/>
                      <a:pt x="336" y="263"/>
                      <a:pt x="320" y="259"/>
                    </a:cubicBezTo>
                  </a:path>
                </a:pathLst>
              </a:cu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rgbClr val="0099CC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  <a:tileRect/>
              </a:gra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3" name="Полилиния 46132"/>
              <p:cNvSpPr/>
              <p:nvPr/>
            </p:nvSpPr>
            <p:spPr>
              <a:xfrm>
                <a:off x="2547" y="1984"/>
                <a:ext cx="713" cy="413"/>
              </a:xfrm>
              <a:custGeom>
                <a:avLst/>
                <a:gdLst/>
                <a:ahLst/>
                <a:cxnLst/>
                <a:pathLst>
                  <a:path w="713" h="413">
                    <a:moveTo>
                      <a:pt x="693" y="0"/>
                    </a:moveTo>
                    <a:cubicBezTo>
                      <a:pt x="678" y="23"/>
                      <a:pt x="633" y="99"/>
                      <a:pt x="605" y="136"/>
                    </a:cubicBezTo>
                    <a:cubicBezTo>
                      <a:pt x="577" y="173"/>
                      <a:pt x="554" y="199"/>
                      <a:pt x="525" y="224"/>
                    </a:cubicBezTo>
                    <a:cubicBezTo>
                      <a:pt x="496" y="249"/>
                      <a:pt x="452" y="275"/>
                      <a:pt x="429" y="288"/>
                    </a:cubicBezTo>
                    <a:cubicBezTo>
                      <a:pt x="406" y="301"/>
                      <a:pt x="429" y="307"/>
                      <a:pt x="389" y="304"/>
                    </a:cubicBezTo>
                    <a:cubicBezTo>
                      <a:pt x="349" y="301"/>
                      <a:pt x="235" y="287"/>
                      <a:pt x="189" y="272"/>
                    </a:cubicBezTo>
                    <a:cubicBezTo>
                      <a:pt x="143" y="257"/>
                      <a:pt x="135" y="220"/>
                      <a:pt x="113" y="216"/>
                    </a:cubicBezTo>
                    <a:cubicBezTo>
                      <a:pt x="91" y="212"/>
                      <a:pt x="72" y="235"/>
                      <a:pt x="57" y="248"/>
                    </a:cubicBezTo>
                    <a:cubicBezTo>
                      <a:pt x="42" y="261"/>
                      <a:pt x="30" y="280"/>
                      <a:pt x="21" y="296"/>
                    </a:cubicBezTo>
                    <a:cubicBezTo>
                      <a:pt x="12" y="312"/>
                      <a:pt x="6" y="332"/>
                      <a:pt x="5" y="344"/>
                    </a:cubicBezTo>
                    <a:cubicBezTo>
                      <a:pt x="4" y="356"/>
                      <a:pt x="0" y="363"/>
                      <a:pt x="13" y="368"/>
                    </a:cubicBezTo>
                    <a:cubicBezTo>
                      <a:pt x="26" y="373"/>
                      <a:pt x="70" y="371"/>
                      <a:pt x="85" y="376"/>
                    </a:cubicBezTo>
                    <a:cubicBezTo>
                      <a:pt x="100" y="381"/>
                      <a:pt x="93" y="404"/>
                      <a:pt x="101" y="400"/>
                    </a:cubicBezTo>
                    <a:cubicBezTo>
                      <a:pt x="109" y="396"/>
                      <a:pt x="118" y="357"/>
                      <a:pt x="133" y="352"/>
                    </a:cubicBezTo>
                    <a:cubicBezTo>
                      <a:pt x="148" y="347"/>
                      <a:pt x="172" y="365"/>
                      <a:pt x="189" y="368"/>
                    </a:cubicBezTo>
                    <a:cubicBezTo>
                      <a:pt x="206" y="371"/>
                      <a:pt x="205" y="364"/>
                      <a:pt x="237" y="368"/>
                    </a:cubicBezTo>
                    <a:cubicBezTo>
                      <a:pt x="269" y="372"/>
                      <a:pt x="349" y="385"/>
                      <a:pt x="381" y="392"/>
                    </a:cubicBezTo>
                    <a:cubicBezTo>
                      <a:pt x="413" y="399"/>
                      <a:pt x="414" y="405"/>
                      <a:pt x="429" y="408"/>
                    </a:cubicBezTo>
                    <a:cubicBezTo>
                      <a:pt x="444" y="411"/>
                      <a:pt x="448" y="413"/>
                      <a:pt x="469" y="408"/>
                    </a:cubicBezTo>
                    <a:cubicBezTo>
                      <a:pt x="490" y="403"/>
                      <a:pt x="527" y="392"/>
                      <a:pt x="557" y="376"/>
                    </a:cubicBezTo>
                    <a:cubicBezTo>
                      <a:pt x="587" y="360"/>
                      <a:pt x="624" y="332"/>
                      <a:pt x="649" y="312"/>
                    </a:cubicBezTo>
                    <a:cubicBezTo>
                      <a:pt x="674" y="292"/>
                      <a:pt x="697" y="281"/>
                      <a:pt x="705" y="256"/>
                    </a:cubicBezTo>
                    <a:cubicBezTo>
                      <a:pt x="713" y="231"/>
                      <a:pt x="699" y="180"/>
                      <a:pt x="697" y="160"/>
                    </a:cubicBezTo>
                  </a:path>
                </a:pathLst>
              </a:custGeom>
              <a:gradFill rotWithShape="1">
                <a:gsLst>
                  <a:gs pos="0">
                    <a:srgbClr val="CDC800">
                      <a:alpha val="100000"/>
                    </a:srgbClr>
                  </a:gs>
                  <a:gs pos="100000">
                    <a:srgbClr val="FFA953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  <a:tileRect/>
              </a:gra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4" name="Полилиния 46133"/>
              <p:cNvSpPr/>
              <p:nvPr/>
            </p:nvSpPr>
            <p:spPr>
              <a:xfrm>
                <a:off x="2632" y="2135"/>
                <a:ext cx="564" cy="469"/>
              </a:xfrm>
              <a:custGeom>
                <a:avLst/>
                <a:gdLst/>
                <a:ahLst/>
                <a:cxnLst/>
                <a:pathLst>
                  <a:path w="564" h="469">
                    <a:moveTo>
                      <a:pt x="64" y="417"/>
                    </a:moveTo>
                    <a:cubicBezTo>
                      <a:pt x="63" y="421"/>
                      <a:pt x="49" y="430"/>
                      <a:pt x="56" y="433"/>
                    </a:cubicBezTo>
                    <a:cubicBezTo>
                      <a:pt x="63" y="436"/>
                      <a:pt x="75" y="469"/>
                      <a:pt x="104" y="433"/>
                    </a:cubicBezTo>
                    <a:cubicBezTo>
                      <a:pt x="133" y="397"/>
                      <a:pt x="200" y="269"/>
                      <a:pt x="232" y="217"/>
                    </a:cubicBezTo>
                    <a:cubicBezTo>
                      <a:pt x="264" y="165"/>
                      <a:pt x="270" y="137"/>
                      <a:pt x="296" y="121"/>
                    </a:cubicBezTo>
                    <a:cubicBezTo>
                      <a:pt x="322" y="105"/>
                      <a:pt x="356" y="93"/>
                      <a:pt x="392" y="121"/>
                    </a:cubicBezTo>
                    <a:cubicBezTo>
                      <a:pt x="428" y="149"/>
                      <a:pt x="485" y="272"/>
                      <a:pt x="512" y="289"/>
                    </a:cubicBezTo>
                    <a:cubicBezTo>
                      <a:pt x="539" y="306"/>
                      <a:pt x="564" y="261"/>
                      <a:pt x="552" y="225"/>
                    </a:cubicBezTo>
                    <a:cubicBezTo>
                      <a:pt x="540" y="189"/>
                      <a:pt x="475" y="106"/>
                      <a:pt x="440" y="73"/>
                    </a:cubicBezTo>
                    <a:cubicBezTo>
                      <a:pt x="405" y="40"/>
                      <a:pt x="376" y="25"/>
                      <a:pt x="344" y="25"/>
                    </a:cubicBezTo>
                    <a:cubicBezTo>
                      <a:pt x="312" y="25"/>
                      <a:pt x="272" y="57"/>
                      <a:pt x="248" y="73"/>
                    </a:cubicBezTo>
                    <a:cubicBezTo>
                      <a:pt x="224" y="89"/>
                      <a:pt x="213" y="98"/>
                      <a:pt x="200" y="121"/>
                    </a:cubicBezTo>
                    <a:cubicBezTo>
                      <a:pt x="187" y="144"/>
                      <a:pt x="176" y="185"/>
                      <a:pt x="168" y="209"/>
                    </a:cubicBezTo>
                    <a:cubicBezTo>
                      <a:pt x="160" y="233"/>
                      <a:pt x="171" y="232"/>
                      <a:pt x="152" y="265"/>
                    </a:cubicBezTo>
                    <a:cubicBezTo>
                      <a:pt x="133" y="298"/>
                      <a:pt x="80" y="393"/>
                      <a:pt x="56" y="409"/>
                    </a:cubicBezTo>
                    <a:cubicBezTo>
                      <a:pt x="32" y="425"/>
                      <a:pt x="0" y="390"/>
                      <a:pt x="8" y="361"/>
                    </a:cubicBezTo>
                    <a:cubicBezTo>
                      <a:pt x="16" y="332"/>
                      <a:pt x="80" y="281"/>
                      <a:pt x="104" y="233"/>
                    </a:cubicBezTo>
                    <a:cubicBezTo>
                      <a:pt x="128" y="185"/>
                      <a:pt x="151" y="100"/>
                      <a:pt x="152" y="73"/>
                    </a:cubicBezTo>
                    <a:cubicBezTo>
                      <a:pt x="153" y="46"/>
                      <a:pt x="123" y="66"/>
                      <a:pt x="112" y="73"/>
                    </a:cubicBezTo>
                    <a:cubicBezTo>
                      <a:pt x="101" y="80"/>
                      <a:pt x="105" y="112"/>
                      <a:pt x="88" y="113"/>
                    </a:cubicBezTo>
                    <a:cubicBezTo>
                      <a:pt x="71" y="114"/>
                      <a:pt x="12" y="94"/>
                      <a:pt x="8" y="81"/>
                    </a:cubicBezTo>
                    <a:cubicBezTo>
                      <a:pt x="4" y="68"/>
                      <a:pt x="44" y="46"/>
                      <a:pt x="64" y="33"/>
                    </a:cubicBezTo>
                    <a:cubicBezTo>
                      <a:pt x="84" y="20"/>
                      <a:pt x="105" y="2"/>
                      <a:pt x="128" y="1"/>
                    </a:cubicBezTo>
                    <a:cubicBezTo>
                      <a:pt x="151" y="0"/>
                      <a:pt x="180" y="13"/>
                      <a:pt x="200" y="25"/>
                    </a:cubicBezTo>
                    <a:cubicBezTo>
                      <a:pt x="220" y="37"/>
                      <a:pt x="236" y="53"/>
                      <a:pt x="248" y="73"/>
                    </a:cubicBezTo>
                  </a:path>
                </a:pathLst>
              </a:custGeom>
              <a:solidFill>
                <a:srgbClr val="0099CC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5" name="Полилиния 46134"/>
              <p:cNvSpPr/>
              <p:nvPr/>
            </p:nvSpPr>
            <p:spPr>
              <a:xfrm>
                <a:off x="2480" y="2424"/>
                <a:ext cx="352" cy="239"/>
              </a:xfrm>
              <a:custGeom>
                <a:avLst/>
                <a:gdLst/>
                <a:ahLst/>
                <a:cxnLst/>
                <a:pathLst>
                  <a:path w="352" h="239">
                    <a:moveTo>
                      <a:pt x="304" y="168"/>
                    </a:moveTo>
                    <a:cubicBezTo>
                      <a:pt x="264" y="136"/>
                      <a:pt x="112" y="48"/>
                      <a:pt x="64" y="24"/>
                    </a:cubicBezTo>
                    <a:cubicBezTo>
                      <a:pt x="16" y="0"/>
                      <a:pt x="25" y="17"/>
                      <a:pt x="16" y="24"/>
                    </a:cubicBezTo>
                    <a:cubicBezTo>
                      <a:pt x="7" y="31"/>
                      <a:pt x="0" y="52"/>
                      <a:pt x="8" y="64"/>
                    </a:cubicBezTo>
                    <a:cubicBezTo>
                      <a:pt x="16" y="76"/>
                      <a:pt x="44" y="91"/>
                      <a:pt x="64" y="96"/>
                    </a:cubicBezTo>
                    <a:cubicBezTo>
                      <a:pt x="84" y="101"/>
                      <a:pt x="112" y="87"/>
                      <a:pt x="128" y="96"/>
                    </a:cubicBezTo>
                    <a:cubicBezTo>
                      <a:pt x="144" y="105"/>
                      <a:pt x="131" y="129"/>
                      <a:pt x="160" y="152"/>
                    </a:cubicBezTo>
                    <a:cubicBezTo>
                      <a:pt x="189" y="175"/>
                      <a:pt x="272" y="225"/>
                      <a:pt x="304" y="232"/>
                    </a:cubicBezTo>
                    <a:cubicBezTo>
                      <a:pt x="336" y="239"/>
                      <a:pt x="352" y="203"/>
                      <a:pt x="352" y="192"/>
                    </a:cubicBezTo>
                    <a:cubicBezTo>
                      <a:pt x="352" y="181"/>
                      <a:pt x="314" y="173"/>
                      <a:pt x="304" y="168"/>
                    </a:cubicBezTo>
                    <a:close/>
                  </a:path>
                </a:pathLst>
              </a:custGeom>
              <a:solidFill>
                <a:srgbClr val="0099CC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6" name="Полилиния 46135"/>
              <p:cNvSpPr/>
              <p:nvPr/>
            </p:nvSpPr>
            <p:spPr>
              <a:xfrm>
                <a:off x="2481" y="2592"/>
                <a:ext cx="304" cy="388"/>
              </a:xfrm>
              <a:custGeom>
                <a:avLst/>
                <a:gdLst/>
                <a:ahLst/>
                <a:cxnLst/>
                <a:pathLst>
                  <a:path w="304" h="388">
                    <a:moveTo>
                      <a:pt x="207" y="48"/>
                    </a:moveTo>
                    <a:cubicBezTo>
                      <a:pt x="160" y="96"/>
                      <a:pt x="46" y="284"/>
                      <a:pt x="23" y="336"/>
                    </a:cubicBezTo>
                    <a:cubicBezTo>
                      <a:pt x="0" y="388"/>
                      <a:pt x="50" y="379"/>
                      <a:pt x="71" y="360"/>
                    </a:cubicBezTo>
                    <a:cubicBezTo>
                      <a:pt x="92" y="341"/>
                      <a:pt x="131" y="247"/>
                      <a:pt x="151" y="224"/>
                    </a:cubicBezTo>
                    <a:cubicBezTo>
                      <a:pt x="171" y="201"/>
                      <a:pt x="176" y="225"/>
                      <a:pt x="191" y="224"/>
                    </a:cubicBezTo>
                    <a:cubicBezTo>
                      <a:pt x="206" y="223"/>
                      <a:pt x="234" y="225"/>
                      <a:pt x="239" y="216"/>
                    </a:cubicBezTo>
                    <a:cubicBezTo>
                      <a:pt x="244" y="207"/>
                      <a:pt x="227" y="183"/>
                      <a:pt x="223" y="168"/>
                    </a:cubicBezTo>
                    <a:cubicBezTo>
                      <a:pt x="219" y="153"/>
                      <a:pt x="202" y="148"/>
                      <a:pt x="215" y="128"/>
                    </a:cubicBezTo>
                    <a:cubicBezTo>
                      <a:pt x="228" y="108"/>
                      <a:pt x="304" y="61"/>
                      <a:pt x="303" y="48"/>
                    </a:cubicBezTo>
                    <a:cubicBezTo>
                      <a:pt x="302" y="35"/>
                      <a:pt x="247" y="0"/>
                      <a:pt x="207" y="48"/>
                    </a:cubicBezTo>
                    <a:close/>
                  </a:path>
                </a:pathLst>
              </a:custGeom>
              <a:solidFill>
                <a:srgbClr val="0099CC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7" name="Полилиния 46136"/>
              <p:cNvSpPr/>
              <p:nvPr/>
            </p:nvSpPr>
            <p:spPr>
              <a:xfrm>
                <a:off x="2160" y="2763"/>
                <a:ext cx="587" cy="545"/>
              </a:xfrm>
              <a:custGeom>
                <a:avLst/>
                <a:gdLst/>
                <a:ahLst/>
                <a:cxnLst/>
                <a:pathLst>
                  <a:path w="587" h="545">
                    <a:moveTo>
                      <a:pt x="64" y="37"/>
                    </a:moveTo>
                    <a:cubicBezTo>
                      <a:pt x="101" y="34"/>
                      <a:pt x="219" y="0"/>
                      <a:pt x="288" y="13"/>
                    </a:cubicBezTo>
                    <a:cubicBezTo>
                      <a:pt x="357" y="26"/>
                      <a:pt x="433" y="65"/>
                      <a:pt x="480" y="117"/>
                    </a:cubicBezTo>
                    <a:cubicBezTo>
                      <a:pt x="527" y="169"/>
                      <a:pt x="552" y="261"/>
                      <a:pt x="568" y="325"/>
                    </a:cubicBezTo>
                    <a:cubicBezTo>
                      <a:pt x="584" y="389"/>
                      <a:pt x="587" y="466"/>
                      <a:pt x="576" y="501"/>
                    </a:cubicBezTo>
                    <a:cubicBezTo>
                      <a:pt x="565" y="536"/>
                      <a:pt x="516" y="545"/>
                      <a:pt x="504" y="533"/>
                    </a:cubicBezTo>
                    <a:cubicBezTo>
                      <a:pt x="492" y="521"/>
                      <a:pt x="512" y="474"/>
                      <a:pt x="504" y="429"/>
                    </a:cubicBezTo>
                    <a:cubicBezTo>
                      <a:pt x="496" y="384"/>
                      <a:pt x="476" y="305"/>
                      <a:pt x="456" y="261"/>
                    </a:cubicBezTo>
                    <a:cubicBezTo>
                      <a:pt x="436" y="217"/>
                      <a:pt x="405" y="186"/>
                      <a:pt x="384" y="165"/>
                    </a:cubicBezTo>
                    <a:cubicBezTo>
                      <a:pt x="363" y="144"/>
                      <a:pt x="356" y="141"/>
                      <a:pt x="328" y="133"/>
                    </a:cubicBezTo>
                    <a:cubicBezTo>
                      <a:pt x="300" y="125"/>
                      <a:pt x="260" y="116"/>
                      <a:pt x="216" y="117"/>
                    </a:cubicBezTo>
                    <a:cubicBezTo>
                      <a:pt x="172" y="118"/>
                      <a:pt x="100" y="149"/>
                      <a:pt x="64" y="141"/>
                    </a:cubicBezTo>
                    <a:cubicBezTo>
                      <a:pt x="28" y="133"/>
                      <a:pt x="0" y="85"/>
                      <a:pt x="0" y="69"/>
                    </a:cubicBezTo>
                    <a:cubicBezTo>
                      <a:pt x="0" y="53"/>
                      <a:pt x="51" y="50"/>
                      <a:pt x="64" y="45"/>
                    </a:cubicBezTo>
                  </a:path>
                </a:pathLst>
              </a:custGeom>
              <a:solidFill>
                <a:srgbClr val="0099CC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8" name="Полилиния 46137"/>
              <p:cNvSpPr/>
              <p:nvPr/>
            </p:nvSpPr>
            <p:spPr>
              <a:xfrm>
                <a:off x="2384" y="2485"/>
                <a:ext cx="333" cy="255"/>
              </a:xfrm>
              <a:custGeom>
                <a:avLst/>
                <a:gdLst/>
                <a:ahLst/>
                <a:cxnLst/>
                <a:pathLst>
                  <a:path w="333" h="255">
                    <a:moveTo>
                      <a:pt x="112" y="11"/>
                    </a:moveTo>
                    <a:cubicBezTo>
                      <a:pt x="74" y="0"/>
                      <a:pt x="88" y="43"/>
                      <a:pt x="72" y="59"/>
                    </a:cubicBezTo>
                    <a:cubicBezTo>
                      <a:pt x="56" y="75"/>
                      <a:pt x="25" y="83"/>
                      <a:pt x="16" y="107"/>
                    </a:cubicBezTo>
                    <a:cubicBezTo>
                      <a:pt x="7" y="131"/>
                      <a:pt x="0" y="179"/>
                      <a:pt x="16" y="203"/>
                    </a:cubicBezTo>
                    <a:cubicBezTo>
                      <a:pt x="32" y="227"/>
                      <a:pt x="84" y="247"/>
                      <a:pt x="112" y="251"/>
                    </a:cubicBezTo>
                    <a:cubicBezTo>
                      <a:pt x="140" y="255"/>
                      <a:pt x="168" y="230"/>
                      <a:pt x="184" y="227"/>
                    </a:cubicBezTo>
                    <a:cubicBezTo>
                      <a:pt x="200" y="224"/>
                      <a:pt x="191" y="242"/>
                      <a:pt x="208" y="235"/>
                    </a:cubicBezTo>
                    <a:cubicBezTo>
                      <a:pt x="225" y="228"/>
                      <a:pt x="272" y="206"/>
                      <a:pt x="288" y="187"/>
                    </a:cubicBezTo>
                    <a:cubicBezTo>
                      <a:pt x="304" y="168"/>
                      <a:pt x="333" y="152"/>
                      <a:pt x="304" y="123"/>
                    </a:cubicBezTo>
                    <a:cubicBezTo>
                      <a:pt x="275" y="94"/>
                      <a:pt x="153" y="26"/>
                      <a:pt x="112" y="11"/>
                    </a:cubicBezTo>
                    <a:close/>
                  </a:path>
                </a:pathLst>
              </a:custGeom>
              <a:solidFill>
                <a:srgbClr val="0099CC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39" name="Овал 46138"/>
              <p:cNvSpPr/>
              <p:nvPr/>
            </p:nvSpPr>
            <p:spPr>
              <a:xfrm rot="2129515">
                <a:off x="2463" y="2497"/>
                <a:ext cx="139" cy="265"/>
              </a:xfrm>
              <a:prstGeom prst="ellipse">
                <a:avLst/>
              </a:prstGeom>
              <a:solidFill>
                <a:srgbClr val="FFFF00"/>
              </a:solidFill>
              <a:ln w="31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40" name="Полилиния 46139"/>
              <p:cNvSpPr/>
              <p:nvPr/>
            </p:nvSpPr>
            <p:spPr>
              <a:xfrm>
                <a:off x="3120" y="3024"/>
                <a:ext cx="706" cy="375"/>
              </a:xfrm>
              <a:custGeom>
                <a:avLst/>
                <a:gdLst/>
                <a:ahLst/>
                <a:cxnLst/>
                <a:pathLst>
                  <a:path w="706" h="375">
                    <a:moveTo>
                      <a:pt x="247" y="96"/>
                    </a:moveTo>
                    <a:cubicBezTo>
                      <a:pt x="216" y="99"/>
                      <a:pt x="100" y="89"/>
                      <a:pt x="63" y="112"/>
                    </a:cubicBezTo>
                    <a:cubicBezTo>
                      <a:pt x="26" y="135"/>
                      <a:pt x="0" y="191"/>
                      <a:pt x="23" y="232"/>
                    </a:cubicBezTo>
                    <a:cubicBezTo>
                      <a:pt x="46" y="273"/>
                      <a:pt x="130" y="345"/>
                      <a:pt x="199" y="360"/>
                    </a:cubicBezTo>
                    <a:cubicBezTo>
                      <a:pt x="268" y="375"/>
                      <a:pt x="366" y="332"/>
                      <a:pt x="439" y="320"/>
                    </a:cubicBezTo>
                    <a:cubicBezTo>
                      <a:pt x="512" y="308"/>
                      <a:pt x="595" y="309"/>
                      <a:pt x="639" y="288"/>
                    </a:cubicBezTo>
                    <a:cubicBezTo>
                      <a:pt x="683" y="267"/>
                      <a:pt x="700" y="233"/>
                      <a:pt x="703" y="192"/>
                    </a:cubicBezTo>
                    <a:cubicBezTo>
                      <a:pt x="706" y="151"/>
                      <a:pt x="682" y="71"/>
                      <a:pt x="655" y="40"/>
                    </a:cubicBezTo>
                    <a:cubicBezTo>
                      <a:pt x="628" y="9"/>
                      <a:pt x="579" y="15"/>
                      <a:pt x="543" y="8"/>
                    </a:cubicBezTo>
                    <a:cubicBezTo>
                      <a:pt x="507" y="1"/>
                      <a:pt x="461" y="2"/>
                      <a:pt x="439" y="0"/>
                    </a:cubicBezTo>
                  </a:path>
                </a:pathLst>
              </a:custGeom>
              <a:gradFill rotWithShape="1">
                <a:gsLst>
                  <a:gs pos="0">
                    <a:schemeClr val="accent1">
                      <a:alpha val="100000"/>
                    </a:schemeClr>
                  </a:gs>
                  <a:gs pos="100000">
                    <a:srgbClr val="336699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  <a:tileRect/>
              </a:gra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41" name="Полилиния 46140"/>
              <p:cNvSpPr/>
              <p:nvPr/>
            </p:nvSpPr>
            <p:spPr>
              <a:xfrm>
                <a:off x="3240" y="3024"/>
                <a:ext cx="460" cy="349"/>
              </a:xfrm>
              <a:custGeom>
                <a:avLst/>
                <a:gdLst/>
                <a:ahLst/>
                <a:cxnLst/>
                <a:pathLst>
                  <a:path w="460" h="349">
                    <a:moveTo>
                      <a:pt x="264" y="0"/>
                    </a:moveTo>
                    <a:cubicBezTo>
                      <a:pt x="296" y="52"/>
                      <a:pt x="328" y="104"/>
                      <a:pt x="360" y="144"/>
                    </a:cubicBezTo>
                    <a:cubicBezTo>
                      <a:pt x="392" y="184"/>
                      <a:pt x="460" y="212"/>
                      <a:pt x="456" y="240"/>
                    </a:cubicBezTo>
                    <a:cubicBezTo>
                      <a:pt x="452" y="268"/>
                      <a:pt x="360" y="309"/>
                      <a:pt x="336" y="312"/>
                    </a:cubicBezTo>
                    <a:cubicBezTo>
                      <a:pt x="312" y="315"/>
                      <a:pt x="324" y="252"/>
                      <a:pt x="312" y="256"/>
                    </a:cubicBezTo>
                    <a:cubicBezTo>
                      <a:pt x="300" y="260"/>
                      <a:pt x="296" y="323"/>
                      <a:pt x="264" y="336"/>
                    </a:cubicBezTo>
                    <a:cubicBezTo>
                      <a:pt x="232" y="349"/>
                      <a:pt x="160" y="336"/>
                      <a:pt x="120" y="336"/>
                    </a:cubicBezTo>
                    <a:cubicBezTo>
                      <a:pt x="80" y="336"/>
                      <a:pt x="40" y="344"/>
                      <a:pt x="24" y="336"/>
                    </a:cubicBezTo>
                    <a:cubicBezTo>
                      <a:pt x="8" y="328"/>
                      <a:pt x="0" y="304"/>
                      <a:pt x="24" y="288"/>
                    </a:cubicBezTo>
                    <a:cubicBezTo>
                      <a:pt x="48" y="272"/>
                      <a:pt x="136" y="256"/>
                      <a:pt x="168" y="240"/>
                    </a:cubicBezTo>
                    <a:cubicBezTo>
                      <a:pt x="200" y="224"/>
                      <a:pt x="215" y="216"/>
                      <a:pt x="216" y="192"/>
                    </a:cubicBezTo>
                    <a:cubicBezTo>
                      <a:pt x="217" y="168"/>
                      <a:pt x="168" y="120"/>
                      <a:pt x="176" y="96"/>
                    </a:cubicBezTo>
                    <a:cubicBezTo>
                      <a:pt x="184" y="72"/>
                      <a:pt x="246" y="58"/>
                      <a:pt x="264" y="48"/>
                    </a:cubicBezTo>
                  </a:path>
                </a:pathLst>
              </a:custGeom>
              <a:solidFill>
                <a:schemeClr val="tx2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42" name="Полилиния 46141"/>
              <p:cNvSpPr/>
              <p:nvPr/>
            </p:nvSpPr>
            <p:spPr>
              <a:xfrm>
                <a:off x="3648" y="2912"/>
                <a:ext cx="776" cy="212"/>
              </a:xfrm>
              <a:custGeom>
                <a:avLst/>
                <a:gdLst/>
                <a:ahLst/>
                <a:cxnLst/>
                <a:pathLst>
                  <a:path w="776" h="212">
                    <a:moveTo>
                      <a:pt x="0" y="112"/>
                    </a:moveTo>
                    <a:cubicBezTo>
                      <a:pt x="43" y="89"/>
                      <a:pt x="176" y="32"/>
                      <a:pt x="288" y="16"/>
                    </a:cubicBezTo>
                    <a:cubicBezTo>
                      <a:pt x="400" y="0"/>
                      <a:pt x="592" y="16"/>
                      <a:pt x="672" y="16"/>
                    </a:cubicBezTo>
                    <a:cubicBezTo>
                      <a:pt x="752" y="16"/>
                      <a:pt x="760" y="8"/>
                      <a:pt x="768" y="16"/>
                    </a:cubicBezTo>
                    <a:cubicBezTo>
                      <a:pt x="776" y="24"/>
                      <a:pt x="725" y="51"/>
                      <a:pt x="720" y="64"/>
                    </a:cubicBezTo>
                    <a:cubicBezTo>
                      <a:pt x="715" y="77"/>
                      <a:pt x="765" y="87"/>
                      <a:pt x="736" y="96"/>
                    </a:cubicBezTo>
                    <a:cubicBezTo>
                      <a:pt x="707" y="105"/>
                      <a:pt x="600" y="119"/>
                      <a:pt x="544" y="120"/>
                    </a:cubicBezTo>
                    <a:cubicBezTo>
                      <a:pt x="488" y="121"/>
                      <a:pt x="453" y="107"/>
                      <a:pt x="400" y="104"/>
                    </a:cubicBezTo>
                    <a:cubicBezTo>
                      <a:pt x="347" y="101"/>
                      <a:pt x="267" y="87"/>
                      <a:pt x="224" y="104"/>
                    </a:cubicBezTo>
                    <a:cubicBezTo>
                      <a:pt x="181" y="121"/>
                      <a:pt x="164" y="204"/>
                      <a:pt x="144" y="208"/>
                    </a:cubicBezTo>
                    <a:cubicBezTo>
                      <a:pt x="124" y="212"/>
                      <a:pt x="128" y="144"/>
                      <a:pt x="104" y="128"/>
                    </a:cubicBezTo>
                    <a:cubicBezTo>
                      <a:pt x="80" y="112"/>
                      <a:pt x="22" y="115"/>
                      <a:pt x="0" y="112"/>
                    </a:cubicBezTo>
                    <a:close/>
                  </a:path>
                </a:pathLst>
              </a:custGeom>
              <a:solidFill>
                <a:srgbClr val="0099CC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43" name="Полилиния 46142"/>
              <p:cNvSpPr/>
              <p:nvPr/>
            </p:nvSpPr>
            <p:spPr>
              <a:xfrm>
                <a:off x="3210" y="1860"/>
                <a:ext cx="390" cy="764"/>
              </a:xfrm>
              <a:custGeom>
                <a:avLst/>
                <a:gdLst/>
                <a:ahLst/>
                <a:cxnLst/>
                <a:pathLst>
                  <a:path w="390" h="764">
                    <a:moveTo>
                      <a:pt x="238" y="220"/>
                    </a:moveTo>
                    <a:cubicBezTo>
                      <a:pt x="218" y="125"/>
                      <a:pt x="241" y="40"/>
                      <a:pt x="222" y="20"/>
                    </a:cubicBezTo>
                    <a:cubicBezTo>
                      <a:pt x="203" y="0"/>
                      <a:pt x="145" y="83"/>
                      <a:pt x="122" y="100"/>
                    </a:cubicBezTo>
                    <a:cubicBezTo>
                      <a:pt x="99" y="117"/>
                      <a:pt x="105" y="115"/>
                      <a:pt x="86" y="124"/>
                    </a:cubicBezTo>
                    <a:cubicBezTo>
                      <a:pt x="67" y="133"/>
                      <a:pt x="12" y="112"/>
                      <a:pt x="6" y="156"/>
                    </a:cubicBezTo>
                    <a:cubicBezTo>
                      <a:pt x="0" y="200"/>
                      <a:pt x="21" y="296"/>
                      <a:pt x="50" y="388"/>
                    </a:cubicBezTo>
                    <a:cubicBezTo>
                      <a:pt x="79" y="480"/>
                      <a:pt x="155" y="652"/>
                      <a:pt x="178" y="708"/>
                    </a:cubicBezTo>
                    <a:cubicBezTo>
                      <a:pt x="201" y="764"/>
                      <a:pt x="179" y="719"/>
                      <a:pt x="186" y="724"/>
                    </a:cubicBezTo>
                    <a:cubicBezTo>
                      <a:pt x="193" y="729"/>
                      <a:pt x="233" y="747"/>
                      <a:pt x="218" y="740"/>
                    </a:cubicBezTo>
                    <a:cubicBezTo>
                      <a:pt x="203" y="733"/>
                      <a:pt x="96" y="684"/>
                      <a:pt x="94" y="684"/>
                    </a:cubicBezTo>
                    <a:cubicBezTo>
                      <a:pt x="92" y="684"/>
                      <a:pt x="165" y="732"/>
                      <a:pt x="206" y="740"/>
                    </a:cubicBezTo>
                    <a:cubicBezTo>
                      <a:pt x="247" y="748"/>
                      <a:pt x="311" y="741"/>
                      <a:pt x="342" y="732"/>
                    </a:cubicBezTo>
                    <a:cubicBezTo>
                      <a:pt x="373" y="723"/>
                      <a:pt x="390" y="708"/>
                      <a:pt x="390" y="684"/>
                    </a:cubicBezTo>
                    <a:cubicBezTo>
                      <a:pt x="390" y="660"/>
                      <a:pt x="367" y="665"/>
                      <a:pt x="342" y="588"/>
                    </a:cubicBezTo>
                    <a:cubicBezTo>
                      <a:pt x="317" y="511"/>
                      <a:pt x="258" y="315"/>
                      <a:pt x="238" y="220"/>
                    </a:cubicBezTo>
                    <a:close/>
                  </a:path>
                </a:pathLst>
              </a:custGeom>
              <a:pattFill prst="wdDnDiag">
                <a:fgClr>
                  <a:srgbClr val="FF0000">
                    <a:alpha val="100000"/>
                  </a:srgbClr>
                </a:fgClr>
                <a:bgClr>
                  <a:srgbClr val="0099CC">
                    <a:alpha val="100000"/>
                  </a:srgbClr>
                </a:bgClr>
              </a:patt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44" name="Полилиния 46143"/>
              <p:cNvSpPr/>
              <p:nvPr/>
            </p:nvSpPr>
            <p:spPr>
              <a:xfrm>
                <a:off x="3096" y="1951"/>
                <a:ext cx="473" cy="602"/>
              </a:xfrm>
              <a:custGeom>
                <a:avLst/>
                <a:gdLst/>
                <a:ahLst/>
                <a:cxnLst/>
                <a:pathLst>
                  <a:path w="473" h="602">
                    <a:moveTo>
                      <a:pt x="280" y="137"/>
                    </a:moveTo>
                    <a:cubicBezTo>
                      <a:pt x="267" y="196"/>
                      <a:pt x="261" y="296"/>
                      <a:pt x="264" y="353"/>
                    </a:cubicBezTo>
                    <a:cubicBezTo>
                      <a:pt x="267" y="410"/>
                      <a:pt x="296" y="457"/>
                      <a:pt x="296" y="481"/>
                    </a:cubicBezTo>
                    <a:cubicBezTo>
                      <a:pt x="296" y="505"/>
                      <a:pt x="277" y="502"/>
                      <a:pt x="264" y="497"/>
                    </a:cubicBezTo>
                    <a:cubicBezTo>
                      <a:pt x="251" y="492"/>
                      <a:pt x="232" y="465"/>
                      <a:pt x="216" y="449"/>
                    </a:cubicBezTo>
                    <a:cubicBezTo>
                      <a:pt x="200" y="433"/>
                      <a:pt x="184" y="412"/>
                      <a:pt x="168" y="401"/>
                    </a:cubicBezTo>
                    <a:cubicBezTo>
                      <a:pt x="152" y="390"/>
                      <a:pt x="146" y="381"/>
                      <a:pt x="120" y="385"/>
                    </a:cubicBezTo>
                    <a:cubicBezTo>
                      <a:pt x="94" y="389"/>
                      <a:pt x="24" y="405"/>
                      <a:pt x="12" y="425"/>
                    </a:cubicBezTo>
                    <a:cubicBezTo>
                      <a:pt x="0" y="445"/>
                      <a:pt x="38" y="485"/>
                      <a:pt x="48" y="505"/>
                    </a:cubicBezTo>
                    <a:cubicBezTo>
                      <a:pt x="58" y="525"/>
                      <a:pt x="60" y="537"/>
                      <a:pt x="72" y="545"/>
                    </a:cubicBezTo>
                    <a:cubicBezTo>
                      <a:pt x="84" y="553"/>
                      <a:pt x="101" y="556"/>
                      <a:pt x="120" y="553"/>
                    </a:cubicBezTo>
                    <a:cubicBezTo>
                      <a:pt x="139" y="550"/>
                      <a:pt x="160" y="522"/>
                      <a:pt x="184" y="529"/>
                    </a:cubicBezTo>
                    <a:cubicBezTo>
                      <a:pt x="208" y="536"/>
                      <a:pt x="233" y="584"/>
                      <a:pt x="264" y="593"/>
                    </a:cubicBezTo>
                    <a:cubicBezTo>
                      <a:pt x="295" y="602"/>
                      <a:pt x="337" y="597"/>
                      <a:pt x="368" y="585"/>
                    </a:cubicBezTo>
                    <a:cubicBezTo>
                      <a:pt x="399" y="573"/>
                      <a:pt x="440" y="556"/>
                      <a:pt x="448" y="521"/>
                    </a:cubicBezTo>
                    <a:cubicBezTo>
                      <a:pt x="456" y="486"/>
                      <a:pt x="416" y="418"/>
                      <a:pt x="416" y="377"/>
                    </a:cubicBezTo>
                    <a:cubicBezTo>
                      <a:pt x="416" y="336"/>
                      <a:pt x="441" y="314"/>
                      <a:pt x="448" y="273"/>
                    </a:cubicBezTo>
                    <a:cubicBezTo>
                      <a:pt x="455" y="232"/>
                      <a:pt x="473" y="174"/>
                      <a:pt x="456" y="129"/>
                    </a:cubicBezTo>
                    <a:cubicBezTo>
                      <a:pt x="439" y="84"/>
                      <a:pt x="373" y="0"/>
                      <a:pt x="344" y="1"/>
                    </a:cubicBezTo>
                    <a:cubicBezTo>
                      <a:pt x="315" y="2"/>
                      <a:pt x="293" y="78"/>
                      <a:pt x="280" y="13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9F00">
                      <a:alpha val="100000"/>
                    </a:srgbClr>
                  </a:gs>
                  <a:gs pos="100000">
                    <a:srgbClr val="FFA953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  <a:tileRect/>
              </a:gra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grpSp>
            <p:nvGrpSpPr>
              <p:cNvPr id="46145" name="Группа 46144"/>
              <p:cNvGrpSpPr/>
              <p:nvPr/>
            </p:nvGrpSpPr>
            <p:grpSpPr>
              <a:xfrm>
                <a:off x="3168" y="1296"/>
                <a:ext cx="528" cy="288"/>
                <a:chOff x="1955" y="1357"/>
                <a:chExt cx="333" cy="180"/>
              </a:xfrm>
            </p:grpSpPr>
            <p:grpSp>
              <p:nvGrpSpPr>
                <p:cNvPr id="46146" name="Группа 46145"/>
                <p:cNvGrpSpPr/>
                <p:nvPr/>
              </p:nvGrpSpPr>
              <p:grpSpPr>
                <a:xfrm>
                  <a:off x="1955" y="1357"/>
                  <a:ext cx="333" cy="180"/>
                  <a:chOff x="5161" y="3181"/>
                  <a:chExt cx="257" cy="140"/>
                </a:xfrm>
              </p:grpSpPr>
              <p:sp>
                <p:nvSpPr>
                  <p:cNvPr id="46147" name="Полилиния 46146"/>
                  <p:cNvSpPr/>
                  <p:nvPr/>
                </p:nvSpPr>
                <p:spPr>
                  <a:xfrm>
                    <a:off x="5161" y="3181"/>
                    <a:ext cx="170" cy="123"/>
                  </a:xfrm>
                  <a:custGeom>
                    <a:avLst/>
                    <a:gdLst/>
                    <a:ahLst/>
                    <a:cxnLst/>
                    <a:pathLst>
                      <a:path w="170" h="123">
                        <a:moveTo>
                          <a:pt x="8" y="95"/>
                        </a:moveTo>
                        <a:cubicBezTo>
                          <a:pt x="15" y="104"/>
                          <a:pt x="40" y="109"/>
                          <a:pt x="62" y="113"/>
                        </a:cubicBezTo>
                        <a:cubicBezTo>
                          <a:pt x="84" y="117"/>
                          <a:pt x="124" y="119"/>
                          <a:pt x="140" y="119"/>
                        </a:cubicBezTo>
                        <a:cubicBezTo>
                          <a:pt x="156" y="119"/>
                          <a:pt x="154" y="123"/>
                          <a:pt x="158" y="113"/>
                        </a:cubicBezTo>
                        <a:cubicBezTo>
                          <a:pt x="162" y="103"/>
                          <a:pt x="170" y="76"/>
                          <a:pt x="164" y="59"/>
                        </a:cubicBezTo>
                        <a:cubicBezTo>
                          <a:pt x="158" y="42"/>
                          <a:pt x="140" y="20"/>
                          <a:pt x="122" y="11"/>
                        </a:cubicBezTo>
                        <a:cubicBezTo>
                          <a:pt x="104" y="2"/>
                          <a:pt x="73" y="0"/>
                          <a:pt x="56" y="5"/>
                        </a:cubicBezTo>
                        <a:cubicBezTo>
                          <a:pt x="39" y="10"/>
                          <a:pt x="29" y="32"/>
                          <a:pt x="20" y="41"/>
                        </a:cubicBezTo>
                        <a:cubicBezTo>
                          <a:pt x="11" y="50"/>
                          <a:pt x="4" y="50"/>
                          <a:pt x="2" y="59"/>
                        </a:cubicBezTo>
                        <a:cubicBezTo>
                          <a:pt x="0" y="68"/>
                          <a:pt x="7" y="88"/>
                          <a:pt x="8" y="95"/>
                        </a:cubicBezTo>
                        <a:close/>
                      </a:path>
                    </a:pathLst>
                  </a:custGeom>
                  <a:solidFill>
                    <a:srgbClr val="0099CC">
                      <a:alpha val="100000"/>
                    </a:srgbClr>
                  </a:solidFill>
                  <a:ln w="9525" cap="flat" cmpd="sng">
                    <a:solidFill>
                      <a:schemeClr val="tx1">
                        <a:alpha val="100000"/>
                      </a:schemeClr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ru-RU" altLang="en-US"/>
                  </a:p>
                </p:txBody>
              </p:sp>
              <p:sp>
                <p:nvSpPr>
                  <p:cNvPr id="46148" name="Полилиния 46147"/>
                  <p:cNvSpPr/>
                  <p:nvPr/>
                </p:nvSpPr>
                <p:spPr>
                  <a:xfrm>
                    <a:off x="5313" y="3234"/>
                    <a:ext cx="105" cy="87"/>
                  </a:xfrm>
                  <a:custGeom>
                    <a:avLst/>
                    <a:gdLst/>
                    <a:ahLst/>
                    <a:cxnLst/>
                    <a:pathLst>
                      <a:path w="105" h="87">
                        <a:moveTo>
                          <a:pt x="12" y="0"/>
                        </a:moveTo>
                        <a:cubicBezTo>
                          <a:pt x="40" y="12"/>
                          <a:pt x="69" y="25"/>
                          <a:pt x="84" y="36"/>
                        </a:cubicBezTo>
                        <a:cubicBezTo>
                          <a:pt x="99" y="47"/>
                          <a:pt x="105" y="58"/>
                          <a:pt x="102" y="66"/>
                        </a:cubicBezTo>
                        <a:cubicBezTo>
                          <a:pt x="99" y="74"/>
                          <a:pt x="76" y="81"/>
                          <a:pt x="66" y="84"/>
                        </a:cubicBezTo>
                        <a:cubicBezTo>
                          <a:pt x="56" y="87"/>
                          <a:pt x="53" y="87"/>
                          <a:pt x="42" y="84"/>
                        </a:cubicBezTo>
                        <a:cubicBezTo>
                          <a:pt x="31" y="81"/>
                          <a:pt x="15" y="73"/>
                          <a:pt x="0" y="66"/>
                        </a:cubicBezTo>
                      </a:path>
                    </a:pathLst>
                  </a:custGeom>
                  <a:solidFill>
                    <a:srgbClr val="0099CC"/>
                  </a:solidFill>
                  <a:ln w="9525" cap="flat" cmpd="sng">
                    <a:solidFill>
                      <a:schemeClr val="tx1">
                        <a:alpha val="100000"/>
                      </a:schemeClr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ru-RU" altLang="en-US"/>
                  </a:p>
                </p:txBody>
              </p:sp>
            </p:grpSp>
            <p:sp>
              <p:nvSpPr>
                <p:cNvPr id="46149" name="Полилиния 46148"/>
                <p:cNvSpPr/>
                <p:nvPr/>
              </p:nvSpPr>
              <p:spPr>
                <a:xfrm rot="-2021949">
                  <a:off x="2182" y="1433"/>
                  <a:ext cx="47" cy="94"/>
                </a:xfrm>
                <a:custGeom>
                  <a:avLst/>
                  <a:gdLst/>
                  <a:ahLst/>
                  <a:cxnLst/>
                  <a:pathLst>
                    <a:path w="60" h="114">
                      <a:moveTo>
                        <a:pt x="24" y="0"/>
                      </a:moveTo>
                      <a:lnTo>
                        <a:pt x="0" y="12"/>
                      </a:lnTo>
                      <a:lnTo>
                        <a:pt x="12" y="30"/>
                      </a:lnTo>
                      <a:lnTo>
                        <a:pt x="24" y="48"/>
                      </a:lnTo>
                      <a:lnTo>
                        <a:pt x="24" y="84"/>
                      </a:lnTo>
                      <a:lnTo>
                        <a:pt x="24" y="102"/>
                      </a:lnTo>
                      <a:lnTo>
                        <a:pt x="42" y="114"/>
                      </a:lnTo>
                      <a:lnTo>
                        <a:pt x="60" y="96"/>
                      </a:lnTo>
                      <a:lnTo>
                        <a:pt x="48" y="36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0099CC">
                    <a:alpha val="100000"/>
                  </a:srgbClr>
                </a:solidFill>
                <a:ln w="6350" cap="flat" cmpd="sng">
                  <a:solidFill>
                    <a:schemeClr val="tx1">
                      <a:alpha val="100000"/>
                    </a:scheme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ru-RU" altLang="en-US"/>
                </a:p>
              </p:txBody>
            </p:sp>
            <p:sp>
              <p:nvSpPr>
                <p:cNvPr id="46150" name="8-конечная звезда 46149"/>
                <p:cNvSpPr/>
                <p:nvPr/>
              </p:nvSpPr>
              <p:spPr>
                <a:xfrm>
                  <a:off x="1964" y="1402"/>
                  <a:ext cx="222" cy="78"/>
                </a:xfrm>
                <a:prstGeom prst="star8">
                  <a:avLst>
                    <a:gd name="adj" fmla="val 14417"/>
                  </a:avLst>
                </a:prstGeom>
                <a:solidFill>
                  <a:srgbClr val="FF0000"/>
                </a:soli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ru-RU" altLang="en-US"/>
                </a:p>
              </p:txBody>
            </p:sp>
          </p:grpSp>
          <p:sp>
            <p:nvSpPr>
              <p:cNvPr id="46151" name="Полилиния 46150"/>
              <p:cNvSpPr/>
              <p:nvPr/>
            </p:nvSpPr>
            <p:spPr>
              <a:xfrm>
                <a:off x="2864" y="2483"/>
                <a:ext cx="353" cy="461"/>
              </a:xfrm>
              <a:custGeom>
                <a:avLst/>
                <a:gdLst/>
                <a:ahLst/>
                <a:cxnLst/>
                <a:pathLst>
                  <a:path w="353" h="461">
                    <a:moveTo>
                      <a:pt x="252" y="53"/>
                    </a:moveTo>
                    <a:cubicBezTo>
                      <a:pt x="245" y="56"/>
                      <a:pt x="187" y="36"/>
                      <a:pt x="164" y="29"/>
                    </a:cubicBezTo>
                    <a:cubicBezTo>
                      <a:pt x="141" y="22"/>
                      <a:pt x="137" y="8"/>
                      <a:pt x="112" y="13"/>
                    </a:cubicBezTo>
                    <a:cubicBezTo>
                      <a:pt x="87" y="18"/>
                      <a:pt x="32" y="45"/>
                      <a:pt x="16" y="61"/>
                    </a:cubicBezTo>
                    <a:cubicBezTo>
                      <a:pt x="0" y="77"/>
                      <a:pt x="6" y="96"/>
                      <a:pt x="16" y="109"/>
                    </a:cubicBezTo>
                    <a:cubicBezTo>
                      <a:pt x="26" y="122"/>
                      <a:pt x="52" y="125"/>
                      <a:pt x="76" y="141"/>
                    </a:cubicBezTo>
                    <a:cubicBezTo>
                      <a:pt x="100" y="157"/>
                      <a:pt x="129" y="178"/>
                      <a:pt x="160" y="205"/>
                    </a:cubicBezTo>
                    <a:cubicBezTo>
                      <a:pt x="191" y="232"/>
                      <a:pt x="239" y="262"/>
                      <a:pt x="260" y="301"/>
                    </a:cubicBezTo>
                    <a:cubicBezTo>
                      <a:pt x="281" y="340"/>
                      <a:pt x="269" y="413"/>
                      <a:pt x="284" y="437"/>
                    </a:cubicBezTo>
                    <a:cubicBezTo>
                      <a:pt x="299" y="461"/>
                      <a:pt x="343" y="457"/>
                      <a:pt x="348" y="445"/>
                    </a:cubicBezTo>
                    <a:cubicBezTo>
                      <a:pt x="353" y="433"/>
                      <a:pt x="331" y="398"/>
                      <a:pt x="316" y="365"/>
                    </a:cubicBezTo>
                    <a:cubicBezTo>
                      <a:pt x="301" y="332"/>
                      <a:pt x="270" y="288"/>
                      <a:pt x="260" y="245"/>
                    </a:cubicBezTo>
                    <a:cubicBezTo>
                      <a:pt x="250" y="202"/>
                      <a:pt x="265" y="148"/>
                      <a:pt x="256" y="109"/>
                    </a:cubicBezTo>
                    <a:cubicBezTo>
                      <a:pt x="247" y="70"/>
                      <a:pt x="217" y="26"/>
                      <a:pt x="208" y="13"/>
                    </a:cubicBezTo>
                    <a:cubicBezTo>
                      <a:pt x="199" y="0"/>
                      <a:pt x="197" y="22"/>
                      <a:pt x="204" y="29"/>
                    </a:cubicBezTo>
                    <a:cubicBezTo>
                      <a:pt x="211" y="36"/>
                      <a:pt x="242" y="48"/>
                      <a:pt x="252" y="53"/>
                    </a:cubicBezTo>
                    <a:close/>
                  </a:path>
                </a:pathLst>
              </a:custGeom>
              <a:solidFill>
                <a:srgbClr val="336699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6152" name="Полилиния 46151"/>
              <p:cNvSpPr/>
              <p:nvPr/>
            </p:nvSpPr>
            <p:spPr>
              <a:xfrm>
                <a:off x="3552" y="2352"/>
                <a:ext cx="364" cy="184"/>
              </a:xfrm>
              <a:custGeom>
                <a:avLst/>
                <a:gdLst/>
                <a:ahLst/>
                <a:cxnLst/>
                <a:pathLst>
                  <a:path w="364" h="184">
                    <a:moveTo>
                      <a:pt x="0" y="144"/>
                    </a:moveTo>
                    <a:cubicBezTo>
                      <a:pt x="5" y="132"/>
                      <a:pt x="4" y="136"/>
                      <a:pt x="28" y="120"/>
                    </a:cubicBezTo>
                    <a:cubicBezTo>
                      <a:pt x="52" y="104"/>
                      <a:pt x="101" y="68"/>
                      <a:pt x="144" y="48"/>
                    </a:cubicBezTo>
                    <a:cubicBezTo>
                      <a:pt x="187" y="28"/>
                      <a:pt x="254" y="0"/>
                      <a:pt x="288" y="0"/>
                    </a:cubicBezTo>
                    <a:cubicBezTo>
                      <a:pt x="322" y="0"/>
                      <a:pt x="364" y="32"/>
                      <a:pt x="348" y="48"/>
                    </a:cubicBezTo>
                    <a:cubicBezTo>
                      <a:pt x="332" y="64"/>
                      <a:pt x="244" y="75"/>
                      <a:pt x="192" y="96"/>
                    </a:cubicBezTo>
                    <a:cubicBezTo>
                      <a:pt x="140" y="117"/>
                      <a:pt x="68" y="168"/>
                      <a:pt x="36" y="176"/>
                    </a:cubicBezTo>
                    <a:cubicBezTo>
                      <a:pt x="4" y="184"/>
                      <a:pt x="8" y="151"/>
                      <a:pt x="0" y="14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</p:grpSp>
      </p:grpSp>
      <p:pic>
        <p:nvPicPr>
          <p:cNvPr id="46190" name="Изображение 46189" descr="equestria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35362" y="3429000"/>
            <a:ext cx="3535362" cy="21828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6191" name="Текстовое поле 46190"/>
          <p:cNvSpPr txBox="1"/>
          <p:nvPr/>
        </p:nvSpPr>
        <p:spPr>
          <a:xfrm>
            <a:off x="2051050" y="1412875"/>
            <a:ext cx="6526213" cy="22272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Всадник проехал 80 км за 5 ч.  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Сколько  времени  потратит на  дорогу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мотоциклист, если его скорость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на 24 км/ч больше, чем скорость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всадника?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192" name="Левая фигурная скобка 46191"/>
          <p:cNvSpPr/>
          <p:nvPr/>
        </p:nvSpPr>
        <p:spPr>
          <a:xfrm rot="16200000">
            <a:off x="4319588" y="1557338"/>
            <a:ext cx="504825" cy="9144000"/>
          </a:xfrm>
          <a:prstGeom prst="leftBrace">
            <a:avLst>
              <a:gd name="adj1" fmla="val 150943"/>
              <a:gd name="adj2" fmla="val 50000"/>
            </a:avLst>
          </a:prstGeom>
          <a:noFill/>
          <a:ln w="34925" cap="flat" cmpd="sng">
            <a:solidFill>
              <a:srgbClr val="008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6193" name="Текстовое поле 46192"/>
          <p:cNvSpPr txBox="1"/>
          <p:nvPr/>
        </p:nvSpPr>
        <p:spPr>
          <a:xfrm>
            <a:off x="3348038" y="6278563"/>
            <a:ext cx="236061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solidFill>
                  <a:srgbClr val="008000"/>
                </a:solidFill>
                <a:latin typeface="Times New Roman" panose="02020603050405020304" pitchFamily="18" charset="0"/>
              </a:rPr>
              <a:t>80 км  за 5 ч</a:t>
            </a:r>
            <a:endParaRPr sz="32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194" name="Управляющая кнопка: настраиваемая 46193">
            <a:hlinkClick r:id="" action="ppaction://hlinkshowjump?jump=nextslide"/>
          </p:cNvPr>
          <p:cNvSpPr/>
          <p:nvPr/>
        </p:nvSpPr>
        <p:spPr>
          <a:xfrm>
            <a:off x="6804025" y="6308725"/>
            <a:ext cx="2016125" cy="393700"/>
          </a:xfrm>
          <a:prstGeom prst="actionButtonBlank">
            <a:avLst/>
          </a:prstGeom>
          <a:gradFill rotWithShape="1">
            <a:gsLst>
              <a:gs pos="0">
                <a:srgbClr val="00FFFF">
                  <a:gamma/>
                  <a:tint val="0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Решение</a:t>
            </a:r>
            <a:r>
              <a:rPr lang="en-US" altLang="x-none"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endParaRPr sz="28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1">
                                            <p:txEl>
                                              <p:charRg st="0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46191">
                                            <p:txEl>
                                              <p:charRg st="0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46191">
                                            <p:txEl>
                                              <p:charRg st="0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46191">
                                            <p:txEl>
                                              <p:charRg st="0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79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44444E-6 L 0.38941 0.0090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00" y="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279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941 0.00903 L 0.78316 0.0090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79"/>
                            </p:stCondLst>
                            <p:childTnLst>
                              <p:par>
                                <p:cTn id="21" presetID="0" presetClass="pat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8316 0.00903 L 1.41771 0.0090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279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4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279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6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279"/>
                            </p:stCondLst>
                            <p:childTnLst>
                              <p:par>
                                <p:cTn id="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1">
                                            <p:txEl>
                                              <p:charRg st="32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46191">
                                            <p:txEl>
                                              <p:charRg st="32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46191">
                                            <p:txEl>
                                              <p:charRg st="32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46191">
                                            <p:txEl>
                                              <p:charRg st="32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1800"/>
                            </p:stCondLst>
                            <p:childTnLst>
                              <p:par>
                                <p:cTn id="4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1">
                                            <p:txEl>
                                              <p:charRg st="7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6191">
                                            <p:txEl>
                                              <p:charRg st="7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6191">
                                            <p:txEl>
                                              <p:charRg st="7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6191">
                                            <p:txEl>
                                              <p:charRg st="7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039"/>
                            </p:stCondLst>
                            <p:childTnLst>
                              <p:par>
                                <p:cTn id="4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1">
                                            <p:txEl>
                                              <p:charRg st="10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6191">
                                            <p:txEl>
                                              <p:charRg st="10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6191">
                                            <p:txEl>
                                              <p:charRg st="10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6191">
                                            <p:txEl>
                                              <p:charRg st="10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4319"/>
                            </p:stCondLst>
                            <p:childTnLst>
                              <p:par>
                                <p:cTn id="5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1">
                                            <p:txEl>
                                              <p:charRg st="133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46191">
                                            <p:txEl>
                                              <p:charRg st="133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46191">
                                            <p:txEl>
                                              <p:charRg st="133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46191">
                                            <p:txEl>
                                              <p:charRg st="133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720"/>
                            </p:stCondLst>
                            <p:childTnLst>
                              <p:par>
                                <p:cTn id="58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46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46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6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720"/>
                            </p:stCondLst>
                            <p:childTnLst>
                              <p:par>
                                <p:cTn id="64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46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46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6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6720"/>
                            </p:stCondLst>
                            <p:childTnLst>
                              <p:par>
                                <p:cTn id="7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1.34115 -0.0067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animBg="1"/>
      <p:bldP spid="46193" grpId="0"/>
      <p:bldP spid="46193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7106" name="Изображение 4710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07" name="Выноска-облако 47106"/>
          <p:cNvSpPr/>
          <p:nvPr/>
        </p:nvSpPr>
        <p:spPr>
          <a:xfrm>
            <a:off x="3708400" y="0"/>
            <a:ext cx="5435600" cy="836613"/>
          </a:xfrm>
          <a:prstGeom prst="cloudCallout">
            <a:avLst>
              <a:gd name="adj1" fmla="val -82097"/>
              <a:gd name="adj2" fmla="val 142602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Решить задачу.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7149" name="Текстовое поле 47148"/>
          <p:cNvSpPr txBox="1"/>
          <p:nvPr/>
        </p:nvSpPr>
        <p:spPr>
          <a:xfrm>
            <a:off x="2051050" y="1412875"/>
            <a:ext cx="6526213" cy="22272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Всадник проехал 80 км за 5 ч.  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Сколько  времени  потратит на  дорогу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мотоциклист, если его скорость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на 24 км/ч больше, чем скорость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008000"/>
                </a:solidFill>
                <a:latin typeface="Times New Roman" panose="02020603050405020304" pitchFamily="18" charset="0"/>
              </a:rPr>
              <a:t>всадника?</a:t>
            </a:r>
            <a:endParaRPr sz="28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52" name="Текстовое поле 47151"/>
          <p:cNvSpPr txBox="1"/>
          <p:nvPr/>
        </p:nvSpPr>
        <p:spPr>
          <a:xfrm>
            <a:off x="4119563" y="3254375"/>
            <a:ext cx="168433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Решение: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47153" name="Текстовое поле 47152"/>
          <p:cNvSpPr txBox="1"/>
          <p:nvPr/>
        </p:nvSpPr>
        <p:spPr>
          <a:xfrm>
            <a:off x="611188" y="3789363"/>
            <a:ext cx="326231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1)  80 : 5 = 16 (км/ч)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47154" name="Текстовое поле 47153"/>
          <p:cNvSpPr txBox="1"/>
          <p:nvPr/>
        </p:nvSpPr>
        <p:spPr>
          <a:xfrm>
            <a:off x="3924300" y="3789363"/>
            <a:ext cx="33718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- скорость всадника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47155" name="Текстовое поле 47154"/>
          <p:cNvSpPr txBox="1"/>
          <p:nvPr/>
        </p:nvSpPr>
        <p:spPr>
          <a:xfrm>
            <a:off x="611188" y="4365625"/>
            <a:ext cx="35242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2)  16 + 24 = 40 (км/ч)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47156" name="Текстовое поле 47155"/>
          <p:cNvSpPr txBox="1"/>
          <p:nvPr/>
        </p:nvSpPr>
        <p:spPr>
          <a:xfrm>
            <a:off x="4067175" y="4365625"/>
            <a:ext cx="43926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- скорость мотоциклиста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47157" name="Текстовое поле 47156"/>
          <p:cNvSpPr txBox="1"/>
          <p:nvPr/>
        </p:nvSpPr>
        <p:spPr>
          <a:xfrm>
            <a:off x="611188" y="5013325"/>
            <a:ext cx="27400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3)  80 : 40 = 2 (ч)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47159" name="Текстовое поле 47158"/>
          <p:cNvSpPr txBox="1"/>
          <p:nvPr/>
        </p:nvSpPr>
        <p:spPr>
          <a:xfrm>
            <a:off x="468313" y="5661025"/>
            <a:ext cx="5854700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Ответ: на весь путь мотоциклист</a:t>
            </a:r>
            <a:endParaRPr sz="2800" b="1" i="1">
              <a:latin typeface="Times New Roman" panose="02020603050405020304" pitchFamily="18" charset="0"/>
            </a:endParaRPr>
          </a:p>
          <a:p>
            <a:r>
              <a:rPr sz="2800" b="1" i="1">
                <a:latin typeface="Times New Roman" panose="02020603050405020304" pitchFamily="18" charset="0"/>
              </a:rPr>
              <a:t>              потратит 2 часа.</a:t>
            </a:r>
            <a:endParaRPr sz="2800" b="1" i="1">
              <a:latin typeface="Times New Roman" panose="02020603050405020304" pitchFamily="18" charset="0"/>
            </a:endParaRPr>
          </a:p>
        </p:txBody>
      </p:sp>
      <p:pic>
        <p:nvPicPr>
          <p:cNvPr id="47160" name="Изображение 47159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52" grpId="0"/>
      <p:bldP spid="47153" grpId="0"/>
      <p:bldP spid="47154" grpId="0"/>
      <p:bldP spid="47155" grpId="0"/>
      <p:bldP spid="47156" grpId="0"/>
      <p:bldP spid="47157" grpId="0"/>
      <p:bldP spid="4715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8132" name="Группа 48131"/>
          <p:cNvGrpSpPr/>
          <p:nvPr/>
        </p:nvGrpSpPr>
        <p:grpSpPr>
          <a:xfrm>
            <a:off x="6084888" y="2924175"/>
            <a:ext cx="1190625" cy="944563"/>
            <a:chOff x="1304" y="1152"/>
            <a:chExt cx="952" cy="868"/>
          </a:xfrm>
        </p:grpSpPr>
        <p:sp>
          <p:nvSpPr>
            <p:cNvPr id="48133" name="Куб 48132"/>
            <p:cNvSpPr/>
            <p:nvPr/>
          </p:nvSpPr>
          <p:spPr>
            <a:xfrm>
              <a:off x="1392" y="1152"/>
              <a:ext cx="864" cy="864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CC00">
                    <a:gamma/>
                    <a:tint val="0"/>
                    <a:invGamma/>
                  </a:srgbClr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  <a:tileRect/>
            </a:gradFill>
            <a:ln w="12700" cap="flat" cmpd="sng">
              <a:solidFill>
                <a:srgbClr val="FF9900"/>
              </a:solidFill>
              <a:prstDash val="solid"/>
              <a:miter/>
              <a:headEnd type="none" w="lg" len="lg"/>
              <a:tailEnd type="none" w="lg" len="lg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48134" name="Текстовое поле 48133"/>
            <p:cNvSpPr txBox="1"/>
            <p:nvPr/>
          </p:nvSpPr>
          <p:spPr>
            <a:xfrm>
              <a:off x="1304" y="1488"/>
              <a:ext cx="689" cy="5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sz="3200" b="1">
                  <a:solidFill>
                    <a:srgbClr val="FF0000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cs typeface="Arial" panose="020B0604020202020204" pitchFamily="34" charset="0"/>
                </a:rPr>
                <a:t>6 кг</a:t>
              </a:r>
              <a:endParaRPr sz="32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8135" name="Группа 48134"/>
          <p:cNvGrpSpPr/>
          <p:nvPr/>
        </p:nvGrpSpPr>
        <p:grpSpPr>
          <a:xfrm>
            <a:off x="539750" y="2781300"/>
            <a:ext cx="3657600" cy="2032000"/>
            <a:chOff x="48" y="1672"/>
            <a:chExt cx="3000" cy="1640"/>
          </a:xfrm>
        </p:grpSpPr>
        <p:sp>
          <p:nvSpPr>
            <p:cNvPr id="48136" name="Овал 48135"/>
            <p:cNvSpPr/>
            <p:nvPr/>
          </p:nvSpPr>
          <p:spPr>
            <a:xfrm>
              <a:off x="48" y="1888"/>
              <a:ext cx="304" cy="107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77777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grpSp>
          <p:nvGrpSpPr>
            <p:cNvPr id="48137" name="Группа 48136"/>
            <p:cNvGrpSpPr/>
            <p:nvPr/>
          </p:nvGrpSpPr>
          <p:grpSpPr>
            <a:xfrm>
              <a:off x="360" y="2880"/>
              <a:ext cx="432" cy="432"/>
              <a:chOff x="1000" y="3040"/>
              <a:chExt cx="432" cy="432"/>
            </a:xfrm>
          </p:grpSpPr>
          <p:sp>
            <p:nvSpPr>
              <p:cNvPr id="48138" name="Овал 48137"/>
              <p:cNvSpPr/>
              <p:nvPr/>
            </p:nvSpPr>
            <p:spPr>
              <a:xfrm>
                <a:off x="1000" y="3040"/>
                <a:ext cx="432" cy="432"/>
              </a:xfrm>
              <a:prstGeom prst="ellipse">
                <a:avLst/>
              </a:prstGeom>
              <a:noFill/>
              <a:ln w="762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56796" dir="2000609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39" name="16-конечная звезда 48138"/>
              <p:cNvSpPr/>
              <p:nvPr/>
            </p:nvSpPr>
            <p:spPr>
              <a:xfrm>
                <a:off x="1000" y="3056"/>
                <a:ext cx="432" cy="416"/>
              </a:xfrm>
              <a:prstGeom prst="star16">
                <a:avLst>
                  <a:gd name="adj" fmla="val 5625"/>
                </a:avLst>
              </a:prstGeom>
              <a:solidFill>
                <a:srgbClr val="BBE0E3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  <a:effectLst>
                <a:outerShdw dist="56796" dir="2000609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p>
                <a:endParaRPr lang="ru-RU" altLang="en-US"/>
              </a:p>
            </p:txBody>
          </p:sp>
        </p:grpSp>
        <p:grpSp>
          <p:nvGrpSpPr>
            <p:cNvPr id="48140" name="Группа 48139"/>
            <p:cNvGrpSpPr/>
            <p:nvPr/>
          </p:nvGrpSpPr>
          <p:grpSpPr>
            <a:xfrm>
              <a:off x="2208" y="2864"/>
              <a:ext cx="432" cy="432"/>
              <a:chOff x="1000" y="3040"/>
              <a:chExt cx="432" cy="432"/>
            </a:xfrm>
          </p:grpSpPr>
          <p:sp>
            <p:nvSpPr>
              <p:cNvPr id="48141" name="Овал 48140"/>
              <p:cNvSpPr/>
              <p:nvPr/>
            </p:nvSpPr>
            <p:spPr>
              <a:xfrm>
                <a:off x="1000" y="3040"/>
                <a:ext cx="432" cy="432"/>
              </a:xfrm>
              <a:prstGeom prst="ellipse">
                <a:avLst/>
              </a:prstGeom>
              <a:noFill/>
              <a:ln w="762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63500" dir="1938780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42" name="16-конечная звезда 48141"/>
              <p:cNvSpPr/>
              <p:nvPr/>
            </p:nvSpPr>
            <p:spPr>
              <a:xfrm>
                <a:off x="1000" y="3056"/>
                <a:ext cx="432" cy="416"/>
              </a:xfrm>
              <a:prstGeom prst="star16">
                <a:avLst>
                  <a:gd name="adj" fmla="val 5625"/>
                </a:avLst>
              </a:prstGeom>
              <a:solidFill>
                <a:srgbClr val="BBE0E3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  <a:effectLst>
                <a:outerShdw dist="63500" dir="1938780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p>
                <a:endParaRPr lang="ru-RU" altLang="en-US"/>
              </a:p>
            </p:txBody>
          </p:sp>
        </p:grpSp>
        <p:sp>
          <p:nvSpPr>
            <p:cNvPr id="48143" name="Полилиния 48142"/>
            <p:cNvSpPr/>
            <p:nvPr/>
          </p:nvSpPr>
          <p:spPr>
            <a:xfrm>
              <a:off x="64" y="1904"/>
              <a:ext cx="2848" cy="1048"/>
            </a:xfrm>
            <a:custGeom>
              <a:avLst/>
              <a:gdLst/>
              <a:ahLst/>
              <a:cxnLst/>
              <a:pathLst>
                <a:path w="2848" h="1048">
                  <a:moveTo>
                    <a:pt x="136" y="32"/>
                  </a:moveTo>
                  <a:lnTo>
                    <a:pt x="2720" y="0"/>
                  </a:lnTo>
                  <a:lnTo>
                    <a:pt x="2781" y="139"/>
                  </a:lnTo>
                  <a:lnTo>
                    <a:pt x="2832" y="312"/>
                  </a:lnTo>
                  <a:lnTo>
                    <a:pt x="2847" y="499"/>
                  </a:lnTo>
                  <a:lnTo>
                    <a:pt x="2848" y="632"/>
                  </a:lnTo>
                  <a:lnTo>
                    <a:pt x="2816" y="824"/>
                  </a:lnTo>
                  <a:lnTo>
                    <a:pt x="2768" y="936"/>
                  </a:lnTo>
                  <a:lnTo>
                    <a:pt x="2800" y="1008"/>
                  </a:lnTo>
                  <a:lnTo>
                    <a:pt x="176" y="1048"/>
                  </a:lnTo>
                  <a:lnTo>
                    <a:pt x="80" y="920"/>
                  </a:lnTo>
                  <a:lnTo>
                    <a:pt x="16" y="760"/>
                  </a:lnTo>
                  <a:lnTo>
                    <a:pt x="0" y="624"/>
                  </a:lnTo>
                  <a:lnTo>
                    <a:pt x="0" y="504"/>
                  </a:lnTo>
                  <a:lnTo>
                    <a:pt x="8" y="320"/>
                  </a:lnTo>
                  <a:lnTo>
                    <a:pt x="40" y="176"/>
                  </a:lnTo>
                  <a:lnTo>
                    <a:pt x="104" y="32"/>
                  </a:lnTo>
                </a:path>
              </a:pathLst>
            </a:custGeom>
            <a:gradFill rotWithShape="1">
              <a:gsLst>
                <a:gs pos="0">
                  <a:srgbClr val="DDDDDD">
                    <a:alpha val="100000"/>
                  </a:srgbClr>
                </a:gs>
                <a:gs pos="50000">
                  <a:srgbClr val="777777">
                    <a:alpha val="100000"/>
                  </a:srgbClr>
                </a:gs>
                <a:gs pos="100000">
                  <a:srgbClr val="DDDDDD">
                    <a:alpha val="100000"/>
                  </a:srgbClr>
                </a:gs>
              </a:gsLst>
              <a:lin ang="18900000" scaled="1"/>
              <a:tileRect/>
            </a:gradFill>
            <a:ln w="9525" cap="flat" cmpd="sng">
              <a:prstDash val="solid"/>
              <a:headEnd type="none" w="med" len="med"/>
              <a:tailEnd type="none" w="med" len="med"/>
            </a:ln>
            <a:scene3d>
              <a:camera prst="legacyObliqueTopRight">
                <a:rot lat="21000000" lon="0" rev="0"/>
              </a:camera>
              <a:lightRig rig="legacyFlat3" dir="b"/>
            </a:scene3d>
            <a:sp3d extrusionH="430200" contourW="12700" prstMaterial="legacyMatte">
              <a:bevelT w="13500" h="13500" prst="angle"/>
              <a:bevelB w="13500" h="13500" prst="angle"/>
              <a:extrusionClr>
                <a:srgbClr val="EAEAEA"/>
              </a:extrusionClr>
            </a:sp3d>
          </p:spPr>
          <p:txBody>
            <a:bodyPr/>
            <a:p>
              <a:endParaRPr lang="ru-RU" altLang="en-US"/>
            </a:p>
          </p:txBody>
        </p:sp>
        <p:grpSp>
          <p:nvGrpSpPr>
            <p:cNvPr id="48144" name="Группа 48143"/>
            <p:cNvGrpSpPr/>
            <p:nvPr/>
          </p:nvGrpSpPr>
          <p:grpSpPr>
            <a:xfrm>
              <a:off x="2163" y="1672"/>
              <a:ext cx="459" cy="272"/>
              <a:chOff x="2299" y="1640"/>
              <a:chExt cx="427" cy="336"/>
            </a:xfrm>
          </p:grpSpPr>
          <p:sp>
            <p:nvSpPr>
              <p:cNvPr id="48145" name="Овал 48144"/>
              <p:cNvSpPr/>
              <p:nvPr/>
            </p:nvSpPr>
            <p:spPr>
              <a:xfrm>
                <a:off x="2299" y="1808"/>
                <a:ext cx="410" cy="168"/>
              </a:xfrm>
              <a:prstGeom prst="ellipse">
                <a:avLst/>
              </a:prstGeom>
              <a:solidFill>
                <a:srgbClr val="B2B2B2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46" name="Полилиния 48145"/>
              <p:cNvSpPr/>
              <p:nvPr/>
            </p:nvSpPr>
            <p:spPr>
              <a:xfrm>
                <a:off x="2316" y="1724"/>
                <a:ext cx="376" cy="135"/>
              </a:xfrm>
              <a:custGeom>
                <a:avLst/>
                <a:gdLst/>
                <a:ahLst/>
                <a:cxnLst/>
                <a:pathLst>
                  <a:path w="352" h="128">
                    <a:moveTo>
                      <a:pt x="0" y="128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128"/>
                    </a:lnTo>
                  </a:path>
                </a:pathLst>
              </a:custGeom>
              <a:solidFill>
                <a:srgbClr val="B2B2B2"/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ysDot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47" name="Овал 48146"/>
              <p:cNvSpPr/>
              <p:nvPr/>
            </p:nvSpPr>
            <p:spPr>
              <a:xfrm>
                <a:off x="2299" y="1640"/>
                <a:ext cx="427" cy="151"/>
              </a:xfrm>
              <a:prstGeom prst="ellipse">
                <a:avLst/>
              </a:prstGeom>
              <a:solidFill>
                <a:srgbClr val="4D4D4D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</p:grpSp>
        <p:sp>
          <p:nvSpPr>
            <p:cNvPr id="48148" name="Текстовое поле 48147"/>
            <p:cNvSpPr txBox="1"/>
            <p:nvPr/>
          </p:nvSpPr>
          <p:spPr>
            <a:xfrm>
              <a:off x="424" y="2020"/>
              <a:ext cx="1946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r>
                <a:rPr sz="3600" b="1">
                  <a:solidFill>
                    <a:schemeClr val="bg1"/>
                  </a:solidFill>
                  <a:cs typeface="Arial" panose="020B0604020202020204" pitchFamily="34" charset="0"/>
                </a:rPr>
                <a:t>Молоко</a:t>
              </a:r>
              <a:endParaRPr sz="3600" b="1">
                <a:solidFill>
                  <a:schemeClr val="bg1"/>
                </a:solidFill>
                <a:cs typeface="Arial" panose="020B0604020202020204" pitchFamily="34" charset="0"/>
              </a:endParaRPr>
            </a:p>
            <a:p>
              <a:r>
                <a:rPr sz="3600" b="1">
                  <a:solidFill>
                    <a:schemeClr val="bg1"/>
                  </a:solidFill>
                  <a:cs typeface="Arial" panose="020B0604020202020204" pitchFamily="34" charset="0"/>
                </a:rPr>
                <a:t>     150 кг</a:t>
              </a:r>
              <a:endParaRPr>
                <a:solidFill>
                  <a:schemeClr val="bg1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48149" name="Овал 48148"/>
            <p:cNvSpPr/>
            <p:nvPr/>
          </p:nvSpPr>
          <p:spPr>
            <a:xfrm>
              <a:off x="2744" y="1848"/>
              <a:ext cx="304" cy="107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77777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grpSp>
          <p:nvGrpSpPr>
            <p:cNvPr id="48150" name="Группа 48149"/>
            <p:cNvGrpSpPr/>
            <p:nvPr/>
          </p:nvGrpSpPr>
          <p:grpSpPr>
            <a:xfrm>
              <a:off x="539" y="1688"/>
              <a:ext cx="459" cy="272"/>
              <a:chOff x="2299" y="1640"/>
              <a:chExt cx="427" cy="336"/>
            </a:xfrm>
          </p:grpSpPr>
          <p:sp>
            <p:nvSpPr>
              <p:cNvPr id="48151" name="Овал 48150"/>
              <p:cNvSpPr/>
              <p:nvPr/>
            </p:nvSpPr>
            <p:spPr>
              <a:xfrm>
                <a:off x="2299" y="1808"/>
                <a:ext cx="410" cy="168"/>
              </a:xfrm>
              <a:prstGeom prst="ellipse">
                <a:avLst/>
              </a:prstGeom>
              <a:solidFill>
                <a:srgbClr val="B2B2B2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52" name="Полилиния 48151"/>
              <p:cNvSpPr/>
              <p:nvPr/>
            </p:nvSpPr>
            <p:spPr>
              <a:xfrm>
                <a:off x="2316" y="1724"/>
                <a:ext cx="376" cy="135"/>
              </a:xfrm>
              <a:custGeom>
                <a:avLst/>
                <a:gdLst/>
                <a:ahLst/>
                <a:cxnLst/>
                <a:pathLst>
                  <a:path w="352" h="128">
                    <a:moveTo>
                      <a:pt x="0" y="128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128"/>
                    </a:lnTo>
                  </a:path>
                </a:pathLst>
              </a:custGeom>
              <a:solidFill>
                <a:srgbClr val="B2B2B2"/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ysDot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53" name="Овал 48152"/>
              <p:cNvSpPr/>
              <p:nvPr/>
            </p:nvSpPr>
            <p:spPr>
              <a:xfrm>
                <a:off x="2299" y="1640"/>
                <a:ext cx="427" cy="151"/>
              </a:xfrm>
              <a:prstGeom prst="ellipse">
                <a:avLst/>
              </a:prstGeom>
              <a:solidFill>
                <a:srgbClr val="4D4D4D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</p:grpSp>
      </p:grpSp>
      <p:pic>
        <p:nvPicPr>
          <p:cNvPr id="48154" name="Изображение 48153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8155" name="Выноска-облако 48154"/>
          <p:cNvSpPr/>
          <p:nvPr/>
        </p:nvSpPr>
        <p:spPr>
          <a:xfrm>
            <a:off x="3708400" y="0"/>
            <a:ext cx="5435600" cy="836613"/>
          </a:xfrm>
          <a:prstGeom prst="cloudCallout">
            <a:avLst>
              <a:gd name="adj1" fmla="val -82097"/>
              <a:gd name="adj2" fmla="val 142602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Решить задачу.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8156" name="Текстовое поле 48155"/>
          <p:cNvSpPr txBox="1"/>
          <p:nvPr/>
        </p:nvSpPr>
        <p:spPr>
          <a:xfrm>
            <a:off x="1941513" y="1196975"/>
            <a:ext cx="7202487" cy="13731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CC0000"/>
                </a:solidFill>
                <a:latin typeface="Times New Roman" panose="02020603050405020304" pitchFamily="18" charset="0"/>
              </a:rPr>
              <a:t>Из 150 кг молока получается 6 кг </a:t>
            </a:r>
            <a:endParaRPr sz="28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CC0000"/>
                </a:solidFill>
                <a:latin typeface="Times New Roman" panose="02020603050405020304" pitchFamily="18" charset="0"/>
              </a:rPr>
              <a:t>сливочного масла. Сколько кг молока </a:t>
            </a:r>
            <a:endParaRPr sz="28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CC0000"/>
                </a:solidFill>
                <a:latin typeface="Times New Roman" panose="02020603050405020304" pitchFamily="18" charset="0"/>
              </a:rPr>
              <a:t>потребуется, чтобы получить 32 кг масла?</a:t>
            </a:r>
            <a:endParaRPr sz="28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57" name="Стрелка вправо с вырезом 48156"/>
          <p:cNvSpPr/>
          <p:nvPr/>
        </p:nvSpPr>
        <p:spPr>
          <a:xfrm>
            <a:off x="4716463" y="3644900"/>
            <a:ext cx="976312" cy="269875"/>
          </a:xfrm>
          <a:prstGeom prst="notchedRightArrow">
            <a:avLst>
              <a:gd name="adj1" fmla="val 50000"/>
              <a:gd name="adj2" fmla="val 90441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48158" name="Группа 48157"/>
          <p:cNvGrpSpPr/>
          <p:nvPr/>
        </p:nvGrpSpPr>
        <p:grpSpPr>
          <a:xfrm>
            <a:off x="611188" y="4826000"/>
            <a:ext cx="3657600" cy="2032000"/>
            <a:chOff x="48" y="1672"/>
            <a:chExt cx="3000" cy="1640"/>
          </a:xfrm>
        </p:grpSpPr>
        <p:sp>
          <p:nvSpPr>
            <p:cNvPr id="48159" name="Овал 48158"/>
            <p:cNvSpPr/>
            <p:nvPr/>
          </p:nvSpPr>
          <p:spPr>
            <a:xfrm>
              <a:off x="48" y="1888"/>
              <a:ext cx="304" cy="107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77777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grpSp>
          <p:nvGrpSpPr>
            <p:cNvPr id="48160" name="Группа 48159"/>
            <p:cNvGrpSpPr/>
            <p:nvPr/>
          </p:nvGrpSpPr>
          <p:grpSpPr>
            <a:xfrm>
              <a:off x="360" y="2880"/>
              <a:ext cx="432" cy="432"/>
              <a:chOff x="1000" y="3040"/>
              <a:chExt cx="432" cy="432"/>
            </a:xfrm>
          </p:grpSpPr>
          <p:sp>
            <p:nvSpPr>
              <p:cNvPr id="48161" name="Овал 48160"/>
              <p:cNvSpPr/>
              <p:nvPr/>
            </p:nvSpPr>
            <p:spPr>
              <a:xfrm>
                <a:off x="1000" y="3040"/>
                <a:ext cx="432" cy="432"/>
              </a:xfrm>
              <a:prstGeom prst="ellipse">
                <a:avLst/>
              </a:prstGeom>
              <a:noFill/>
              <a:ln w="762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56796" dir="2000609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62" name="16-конечная звезда 48161"/>
              <p:cNvSpPr/>
              <p:nvPr/>
            </p:nvSpPr>
            <p:spPr>
              <a:xfrm>
                <a:off x="1000" y="3056"/>
                <a:ext cx="432" cy="416"/>
              </a:xfrm>
              <a:prstGeom prst="star16">
                <a:avLst>
                  <a:gd name="adj" fmla="val 5625"/>
                </a:avLst>
              </a:prstGeom>
              <a:solidFill>
                <a:srgbClr val="BBE0E3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  <a:effectLst>
                <a:outerShdw dist="56796" dir="2000609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p>
                <a:endParaRPr lang="ru-RU" altLang="en-US"/>
              </a:p>
            </p:txBody>
          </p:sp>
        </p:grpSp>
        <p:grpSp>
          <p:nvGrpSpPr>
            <p:cNvPr id="48163" name="Группа 48162"/>
            <p:cNvGrpSpPr/>
            <p:nvPr/>
          </p:nvGrpSpPr>
          <p:grpSpPr>
            <a:xfrm>
              <a:off x="2208" y="2864"/>
              <a:ext cx="432" cy="432"/>
              <a:chOff x="1000" y="3040"/>
              <a:chExt cx="432" cy="432"/>
            </a:xfrm>
          </p:grpSpPr>
          <p:sp>
            <p:nvSpPr>
              <p:cNvPr id="48164" name="Овал 48163"/>
              <p:cNvSpPr/>
              <p:nvPr/>
            </p:nvSpPr>
            <p:spPr>
              <a:xfrm>
                <a:off x="1000" y="3040"/>
                <a:ext cx="432" cy="432"/>
              </a:xfrm>
              <a:prstGeom prst="ellipse">
                <a:avLst/>
              </a:prstGeom>
              <a:noFill/>
              <a:ln w="762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63500" dir="1938780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65" name="16-конечная звезда 48164"/>
              <p:cNvSpPr/>
              <p:nvPr/>
            </p:nvSpPr>
            <p:spPr>
              <a:xfrm>
                <a:off x="1000" y="3056"/>
                <a:ext cx="432" cy="416"/>
              </a:xfrm>
              <a:prstGeom prst="star16">
                <a:avLst>
                  <a:gd name="adj" fmla="val 5625"/>
                </a:avLst>
              </a:prstGeom>
              <a:solidFill>
                <a:srgbClr val="BBE0E3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  <a:effectLst>
                <a:outerShdw dist="63500" dir="1938780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p>
                <a:endParaRPr lang="ru-RU" altLang="en-US"/>
              </a:p>
            </p:txBody>
          </p:sp>
        </p:grpSp>
        <p:sp>
          <p:nvSpPr>
            <p:cNvPr id="48166" name="Полилиния 48165"/>
            <p:cNvSpPr/>
            <p:nvPr/>
          </p:nvSpPr>
          <p:spPr>
            <a:xfrm>
              <a:off x="64" y="1904"/>
              <a:ext cx="2848" cy="1048"/>
            </a:xfrm>
            <a:custGeom>
              <a:avLst/>
              <a:gdLst/>
              <a:ahLst/>
              <a:cxnLst/>
              <a:pathLst>
                <a:path w="2848" h="1048">
                  <a:moveTo>
                    <a:pt x="136" y="32"/>
                  </a:moveTo>
                  <a:lnTo>
                    <a:pt x="2720" y="0"/>
                  </a:lnTo>
                  <a:lnTo>
                    <a:pt x="2781" y="139"/>
                  </a:lnTo>
                  <a:lnTo>
                    <a:pt x="2832" y="312"/>
                  </a:lnTo>
                  <a:lnTo>
                    <a:pt x="2847" y="499"/>
                  </a:lnTo>
                  <a:lnTo>
                    <a:pt x="2848" y="632"/>
                  </a:lnTo>
                  <a:lnTo>
                    <a:pt x="2816" y="824"/>
                  </a:lnTo>
                  <a:lnTo>
                    <a:pt x="2768" y="936"/>
                  </a:lnTo>
                  <a:lnTo>
                    <a:pt x="2800" y="1008"/>
                  </a:lnTo>
                  <a:lnTo>
                    <a:pt x="176" y="1048"/>
                  </a:lnTo>
                  <a:lnTo>
                    <a:pt x="80" y="920"/>
                  </a:lnTo>
                  <a:lnTo>
                    <a:pt x="16" y="760"/>
                  </a:lnTo>
                  <a:lnTo>
                    <a:pt x="0" y="624"/>
                  </a:lnTo>
                  <a:lnTo>
                    <a:pt x="0" y="504"/>
                  </a:lnTo>
                  <a:lnTo>
                    <a:pt x="8" y="320"/>
                  </a:lnTo>
                  <a:lnTo>
                    <a:pt x="40" y="176"/>
                  </a:lnTo>
                  <a:lnTo>
                    <a:pt x="104" y="32"/>
                  </a:lnTo>
                </a:path>
              </a:pathLst>
            </a:custGeom>
            <a:gradFill rotWithShape="1">
              <a:gsLst>
                <a:gs pos="0">
                  <a:srgbClr val="DDDDDD">
                    <a:alpha val="100000"/>
                  </a:srgbClr>
                </a:gs>
                <a:gs pos="50000">
                  <a:srgbClr val="777777">
                    <a:alpha val="100000"/>
                  </a:srgbClr>
                </a:gs>
                <a:gs pos="100000">
                  <a:srgbClr val="DDDDDD">
                    <a:alpha val="100000"/>
                  </a:srgbClr>
                </a:gs>
              </a:gsLst>
              <a:lin ang="18900000" scaled="1"/>
              <a:tileRect/>
            </a:gradFill>
            <a:ln w="9525" cap="flat" cmpd="sng">
              <a:prstDash val="solid"/>
              <a:headEnd type="none" w="med" len="med"/>
              <a:tailEnd type="none" w="med" len="med"/>
            </a:ln>
            <a:scene3d>
              <a:camera prst="legacyObliqueTopRight">
                <a:rot lat="21000000" lon="0" rev="0"/>
              </a:camera>
              <a:lightRig rig="legacyFlat3" dir="b"/>
            </a:scene3d>
            <a:sp3d extrusionH="430200" contourW="12700" prstMaterial="legacyMatte">
              <a:bevelT w="13500" h="13500" prst="angle"/>
              <a:bevelB w="13500" h="13500" prst="angle"/>
              <a:extrusionClr>
                <a:srgbClr val="EAEAEA"/>
              </a:extrusionClr>
            </a:sp3d>
          </p:spPr>
          <p:txBody>
            <a:bodyPr/>
            <a:p>
              <a:endParaRPr lang="ru-RU" altLang="en-US"/>
            </a:p>
          </p:txBody>
        </p:sp>
        <p:grpSp>
          <p:nvGrpSpPr>
            <p:cNvPr id="48167" name="Группа 48166"/>
            <p:cNvGrpSpPr/>
            <p:nvPr/>
          </p:nvGrpSpPr>
          <p:grpSpPr>
            <a:xfrm>
              <a:off x="2163" y="1672"/>
              <a:ext cx="459" cy="272"/>
              <a:chOff x="2299" y="1640"/>
              <a:chExt cx="427" cy="336"/>
            </a:xfrm>
          </p:grpSpPr>
          <p:sp>
            <p:nvSpPr>
              <p:cNvPr id="48168" name="Овал 48167"/>
              <p:cNvSpPr/>
              <p:nvPr/>
            </p:nvSpPr>
            <p:spPr>
              <a:xfrm>
                <a:off x="2299" y="1808"/>
                <a:ext cx="410" cy="168"/>
              </a:xfrm>
              <a:prstGeom prst="ellipse">
                <a:avLst/>
              </a:prstGeom>
              <a:solidFill>
                <a:srgbClr val="B2B2B2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69" name="Полилиния 48168"/>
              <p:cNvSpPr/>
              <p:nvPr/>
            </p:nvSpPr>
            <p:spPr>
              <a:xfrm>
                <a:off x="2316" y="1724"/>
                <a:ext cx="376" cy="135"/>
              </a:xfrm>
              <a:custGeom>
                <a:avLst/>
                <a:gdLst/>
                <a:ahLst/>
                <a:cxnLst/>
                <a:pathLst>
                  <a:path w="352" h="128">
                    <a:moveTo>
                      <a:pt x="0" y="128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128"/>
                    </a:lnTo>
                  </a:path>
                </a:pathLst>
              </a:custGeom>
              <a:solidFill>
                <a:srgbClr val="B2B2B2"/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ysDot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70" name="Овал 48169"/>
              <p:cNvSpPr/>
              <p:nvPr/>
            </p:nvSpPr>
            <p:spPr>
              <a:xfrm>
                <a:off x="2299" y="1640"/>
                <a:ext cx="427" cy="151"/>
              </a:xfrm>
              <a:prstGeom prst="ellipse">
                <a:avLst/>
              </a:prstGeom>
              <a:solidFill>
                <a:srgbClr val="4D4D4D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</p:grpSp>
        <p:sp>
          <p:nvSpPr>
            <p:cNvPr id="48171" name="Текстовое поле 48170"/>
            <p:cNvSpPr txBox="1"/>
            <p:nvPr/>
          </p:nvSpPr>
          <p:spPr>
            <a:xfrm>
              <a:off x="424" y="2020"/>
              <a:ext cx="1946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r>
                <a:rPr sz="3600" b="1">
                  <a:solidFill>
                    <a:schemeClr val="bg1"/>
                  </a:solidFill>
                  <a:cs typeface="Arial" panose="020B0604020202020204" pitchFamily="34" charset="0"/>
                </a:rPr>
                <a:t>Молоко</a:t>
              </a:r>
              <a:endParaRPr sz="3600" b="1">
                <a:solidFill>
                  <a:schemeClr val="bg1"/>
                </a:solidFill>
                <a:cs typeface="Arial" panose="020B0604020202020204" pitchFamily="34" charset="0"/>
              </a:endParaRPr>
            </a:p>
            <a:p>
              <a:r>
                <a:rPr sz="3600" b="1">
                  <a:solidFill>
                    <a:schemeClr val="bg1"/>
                  </a:solidFill>
                  <a:cs typeface="Arial" panose="020B0604020202020204" pitchFamily="34" charset="0"/>
                </a:rPr>
                <a:t>     ? кг</a:t>
              </a:r>
              <a:endParaRPr>
                <a:solidFill>
                  <a:schemeClr val="bg1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48172" name="Овал 48171"/>
            <p:cNvSpPr/>
            <p:nvPr/>
          </p:nvSpPr>
          <p:spPr>
            <a:xfrm>
              <a:off x="2744" y="1848"/>
              <a:ext cx="304" cy="107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77777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grpSp>
          <p:nvGrpSpPr>
            <p:cNvPr id="48173" name="Группа 48172"/>
            <p:cNvGrpSpPr/>
            <p:nvPr/>
          </p:nvGrpSpPr>
          <p:grpSpPr>
            <a:xfrm>
              <a:off x="539" y="1688"/>
              <a:ext cx="459" cy="272"/>
              <a:chOff x="2299" y="1640"/>
              <a:chExt cx="427" cy="336"/>
            </a:xfrm>
          </p:grpSpPr>
          <p:sp>
            <p:nvSpPr>
              <p:cNvPr id="48174" name="Овал 48173"/>
              <p:cNvSpPr/>
              <p:nvPr/>
            </p:nvSpPr>
            <p:spPr>
              <a:xfrm>
                <a:off x="2299" y="1808"/>
                <a:ext cx="410" cy="168"/>
              </a:xfrm>
              <a:prstGeom prst="ellipse">
                <a:avLst/>
              </a:prstGeom>
              <a:solidFill>
                <a:srgbClr val="B2B2B2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75" name="Полилиния 48174"/>
              <p:cNvSpPr/>
              <p:nvPr/>
            </p:nvSpPr>
            <p:spPr>
              <a:xfrm>
                <a:off x="2316" y="1724"/>
                <a:ext cx="376" cy="135"/>
              </a:xfrm>
              <a:custGeom>
                <a:avLst/>
                <a:gdLst/>
                <a:ahLst/>
                <a:cxnLst/>
                <a:pathLst>
                  <a:path w="352" h="128">
                    <a:moveTo>
                      <a:pt x="0" y="128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128"/>
                    </a:lnTo>
                  </a:path>
                </a:pathLst>
              </a:custGeom>
              <a:solidFill>
                <a:srgbClr val="B2B2B2"/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ysDot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48176" name="Овал 48175"/>
              <p:cNvSpPr/>
              <p:nvPr/>
            </p:nvSpPr>
            <p:spPr>
              <a:xfrm>
                <a:off x="2299" y="1640"/>
                <a:ext cx="427" cy="151"/>
              </a:xfrm>
              <a:prstGeom prst="ellipse">
                <a:avLst/>
              </a:prstGeom>
              <a:solidFill>
                <a:srgbClr val="4D4D4D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</p:grpSp>
      </p:grpSp>
      <p:grpSp>
        <p:nvGrpSpPr>
          <p:cNvPr id="48177" name="Группа 48176"/>
          <p:cNvGrpSpPr/>
          <p:nvPr/>
        </p:nvGrpSpPr>
        <p:grpSpPr>
          <a:xfrm>
            <a:off x="6011863" y="4652963"/>
            <a:ext cx="1589087" cy="1443037"/>
            <a:chOff x="1343" y="1152"/>
            <a:chExt cx="913" cy="864"/>
          </a:xfrm>
        </p:grpSpPr>
        <p:sp>
          <p:nvSpPr>
            <p:cNvPr id="48178" name="Куб 48177"/>
            <p:cNvSpPr/>
            <p:nvPr/>
          </p:nvSpPr>
          <p:spPr>
            <a:xfrm>
              <a:off x="1392" y="1152"/>
              <a:ext cx="864" cy="864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CC00">
                    <a:gamma/>
                    <a:tint val="0"/>
                    <a:invGamma/>
                  </a:srgbClr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  <a:tileRect/>
            </a:gradFill>
            <a:ln w="12700" cap="flat" cmpd="sng">
              <a:solidFill>
                <a:srgbClr val="FF9900"/>
              </a:solidFill>
              <a:prstDash val="solid"/>
              <a:miter/>
              <a:headEnd type="none" w="lg" len="lg"/>
              <a:tailEnd type="none" w="lg" len="lg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48179" name="Текстовое поле 48178"/>
            <p:cNvSpPr txBox="1"/>
            <p:nvPr/>
          </p:nvSpPr>
          <p:spPr>
            <a:xfrm>
              <a:off x="1343" y="1488"/>
              <a:ext cx="612" cy="346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sz="3200" b="1">
                  <a:solidFill>
                    <a:srgbClr val="FF0000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cs typeface="Arial" panose="020B0604020202020204" pitchFamily="34" charset="0"/>
                </a:rPr>
                <a:t>32 кг</a:t>
              </a:r>
              <a:endParaRPr sz="32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sp>
        <p:nvSpPr>
          <p:cNvPr id="48180" name="Стрелка вправо с вырезом 48179"/>
          <p:cNvSpPr/>
          <p:nvPr/>
        </p:nvSpPr>
        <p:spPr>
          <a:xfrm>
            <a:off x="4643438" y="5876925"/>
            <a:ext cx="976312" cy="269875"/>
          </a:xfrm>
          <a:prstGeom prst="notchedRightArrow">
            <a:avLst>
              <a:gd name="adj1" fmla="val 50000"/>
              <a:gd name="adj2" fmla="val 90441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8181" name="Управляющая кнопка: настраиваемая 48180">
            <a:hlinkClick r:id="" action="ppaction://hlinkshowjump?jump=nextslide"/>
          </p:cNvPr>
          <p:cNvSpPr/>
          <p:nvPr/>
        </p:nvSpPr>
        <p:spPr>
          <a:xfrm>
            <a:off x="6877050" y="6308725"/>
            <a:ext cx="2016125" cy="393700"/>
          </a:xfrm>
          <a:prstGeom prst="actionButtonBlank">
            <a:avLst/>
          </a:prstGeom>
          <a:gradFill rotWithShape="1">
            <a:gsLst>
              <a:gs pos="0">
                <a:srgbClr val="00FFFF">
                  <a:gamma/>
                  <a:tint val="0"/>
                  <a:invGamma/>
                </a:srgbClr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Решение</a:t>
            </a:r>
            <a:r>
              <a:rPr lang="en-US" altLang="x-none"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endParaRPr sz="28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48156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48156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48156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6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>
                                            <p:txEl>
                                              <p:charRg st="34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8156">
                                            <p:txEl>
                                              <p:charRg st="34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8156">
                                            <p:txEl>
                                              <p:charRg st="34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8156">
                                            <p:txEl>
                                              <p:charRg st="34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84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>
                                            <p:txEl>
                                              <p:charRg st="71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8156">
                                            <p:txEl>
                                              <p:charRg st="71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8156">
                                            <p:txEl>
                                              <p:charRg st="71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8156">
                                            <p:txEl>
                                              <p:charRg st="71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48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48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48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480"/>
                            </p:stCondLst>
                            <p:childTnLst>
                              <p:par>
                                <p:cTn id="4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48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48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8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5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9176" name="Изображение 4917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9177" name="Выноска-облако 49176"/>
          <p:cNvSpPr/>
          <p:nvPr/>
        </p:nvSpPr>
        <p:spPr>
          <a:xfrm>
            <a:off x="3708400" y="0"/>
            <a:ext cx="5435600" cy="836613"/>
          </a:xfrm>
          <a:prstGeom prst="cloudCallout">
            <a:avLst>
              <a:gd name="adj1" fmla="val -82097"/>
              <a:gd name="adj2" fmla="val 142602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Решить задачу.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49178" name="Текстовое поле 49177"/>
          <p:cNvSpPr txBox="1"/>
          <p:nvPr/>
        </p:nvSpPr>
        <p:spPr>
          <a:xfrm>
            <a:off x="1941513" y="1196975"/>
            <a:ext cx="7202487" cy="13731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solidFill>
                  <a:srgbClr val="CC0000"/>
                </a:solidFill>
                <a:latin typeface="Times New Roman" panose="02020603050405020304" pitchFamily="18" charset="0"/>
              </a:rPr>
              <a:t>Из 150 кг молока получается 6 кг </a:t>
            </a:r>
            <a:endParaRPr sz="28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CC0000"/>
                </a:solidFill>
                <a:latin typeface="Times New Roman" panose="02020603050405020304" pitchFamily="18" charset="0"/>
              </a:rPr>
              <a:t>сливочного масла. Сколько кг молока </a:t>
            </a:r>
            <a:endParaRPr sz="28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  <a:p>
            <a:r>
              <a:rPr sz="2800" b="1" i="1">
                <a:solidFill>
                  <a:srgbClr val="CC0000"/>
                </a:solidFill>
                <a:latin typeface="Times New Roman" panose="02020603050405020304" pitchFamily="18" charset="0"/>
              </a:rPr>
              <a:t>потребуется, чтобы получить 32 кг масла?</a:t>
            </a:r>
            <a:endParaRPr sz="28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203" name="Текстовое поле 49202"/>
          <p:cNvSpPr txBox="1"/>
          <p:nvPr/>
        </p:nvSpPr>
        <p:spPr>
          <a:xfrm>
            <a:off x="4140200" y="2781300"/>
            <a:ext cx="16843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Решение: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49204" name="Текстовое поле 49203"/>
          <p:cNvSpPr txBox="1"/>
          <p:nvPr/>
        </p:nvSpPr>
        <p:spPr>
          <a:xfrm>
            <a:off x="611188" y="3789363"/>
            <a:ext cx="30432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1)  150 : 6 = 25 (кг)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49205" name="Текстовое поле 49204"/>
          <p:cNvSpPr txBox="1"/>
          <p:nvPr/>
        </p:nvSpPr>
        <p:spPr>
          <a:xfrm>
            <a:off x="3635375" y="3789363"/>
            <a:ext cx="38576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- молока для 1 кг масла</a:t>
            </a:r>
            <a:endParaRPr sz="2800" b="1" i="1">
              <a:latin typeface="Times New Roman" panose="02020603050405020304" pitchFamily="18" charset="0"/>
            </a:endParaRPr>
          </a:p>
        </p:txBody>
      </p:sp>
      <p:grpSp>
        <p:nvGrpSpPr>
          <p:cNvPr id="49208" name="Группа 49207"/>
          <p:cNvGrpSpPr/>
          <p:nvPr/>
        </p:nvGrpSpPr>
        <p:grpSpPr>
          <a:xfrm>
            <a:off x="611188" y="4292600"/>
            <a:ext cx="3279775" cy="592138"/>
            <a:chOff x="385" y="2704"/>
            <a:chExt cx="2066" cy="373"/>
          </a:xfrm>
        </p:grpSpPr>
        <p:sp>
          <p:nvSpPr>
            <p:cNvPr id="49206" name="Текстовое поле 49205"/>
            <p:cNvSpPr txBox="1"/>
            <p:nvPr/>
          </p:nvSpPr>
          <p:spPr>
            <a:xfrm>
              <a:off x="385" y="2750"/>
              <a:ext cx="206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2800" b="1" i="1">
                  <a:latin typeface="Times New Roman" panose="02020603050405020304" pitchFamily="18" charset="0"/>
                </a:rPr>
                <a:t>2)  25    32 = 800 (кг)</a:t>
              </a:r>
              <a:endParaRPr sz="2800" b="1" i="1">
                <a:latin typeface="Times New Roman" panose="02020603050405020304" pitchFamily="18" charset="0"/>
              </a:endParaRPr>
            </a:p>
          </p:txBody>
        </p:sp>
        <p:sp>
          <p:nvSpPr>
            <p:cNvPr id="49207" name="Текстовое поле 49206"/>
            <p:cNvSpPr txBox="1"/>
            <p:nvPr/>
          </p:nvSpPr>
          <p:spPr>
            <a:xfrm>
              <a:off x="1020" y="2704"/>
              <a:ext cx="172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2800" b="1" i="1">
                  <a:latin typeface="Times New Roman" panose="02020603050405020304" pitchFamily="18" charset="0"/>
                </a:rPr>
                <a:t>.</a:t>
              </a:r>
              <a:endParaRPr sz="2800" b="1" i="1">
                <a:latin typeface="Times New Roman" panose="02020603050405020304" pitchFamily="18" charset="0"/>
              </a:endParaRPr>
            </a:p>
          </p:txBody>
        </p:sp>
      </p:grpSp>
      <p:sp>
        <p:nvSpPr>
          <p:cNvPr id="49209" name="Текстовое поле 49208"/>
          <p:cNvSpPr txBox="1"/>
          <p:nvPr/>
        </p:nvSpPr>
        <p:spPr>
          <a:xfrm>
            <a:off x="250825" y="5157788"/>
            <a:ext cx="6351588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Ответ: 800 кг  молока  потребуется,</a:t>
            </a:r>
            <a:endParaRPr sz="2800" b="1" i="1">
              <a:latin typeface="Times New Roman" panose="02020603050405020304" pitchFamily="18" charset="0"/>
            </a:endParaRPr>
          </a:p>
          <a:p>
            <a:r>
              <a:rPr sz="2800" b="1" i="1">
                <a:latin typeface="Times New Roman" panose="02020603050405020304" pitchFamily="18" charset="0"/>
              </a:rPr>
              <a:t>              чтобы  получить  32 кг  масла.</a:t>
            </a:r>
            <a:endParaRPr sz="2800" b="1" i="1">
              <a:latin typeface="Times New Roman" panose="02020603050405020304" pitchFamily="18" charset="0"/>
            </a:endParaRPr>
          </a:p>
        </p:txBody>
      </p:sp>
      <p:pic>
        <p:nvPicPr>
          <p:cNvPr id="49210" name="Изображение 49209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3330575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9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9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03" grpId="0"/>
      <p:bldP spid="49204" grpId="0"/>
      <p:bldP spid="49205" grpId="0"/>
      <p:bldP spid="4920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80" name="Текстовое поле 50179"/>
          <p:cNvSpPr txBox="1"/>
          <p:nvPr/>
        </p:nvSpPr>
        <p:spPr>
          <a:xfrm>
            <a:off x="539750" y="2636838"/>
            <a:ext cx="7848600" cy="1555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000" b="1"/>
              <a:t>Автор картинок на 42 и 44 слайдах (дорога, мотоциклист и цистерны) Савченко Е.М.</a:t>
            </a:r>
            <a:r>
              <a:t>:</a:t>
            </a:r>
            <a:endParaRPr lang="en-US" altLang="x-none"/>
          </a:p>
          <a:p>
            <a:r>
              <a:rPr>
                <a:hlinkClick r:id="rId1"/>
              </a:rPr>
              <a:t>http://www.it-n.ru/profil.aspx?cat_no=692&amp;d_no=9658</a:t>
            </a:r>
            <a:r>
              <a:rPr lang="en-US" altLang="x-none"/>
              <a:t> </a:t>
            </a:r>
            <a:endParaRPr lang="en-US" altLang="x-none"/>
          </a:p>
          <a:p>
            <a:endParaRPr lang="en-US" altLang="x-none"/>
          </a:p>
          <a:p>
            <a:r>
              <a:rPr sz="2000" b="1"/>
              <a:t>Анимированные картинки: </a:t>
            </a:r>
            <a:r>
              <a:rPr err="1">
                <a:hlinkClick r:id="rId2"/>
              </a:rPr>
              <a:t>http</a:t>
            </a:r>
            <a:r>
              <a:rPr>
                <a:hlinkClick r:id="rId2"/>
              </a:rPr>
              <a:t>://</a:t>
            </a:r>
            <a:r>
              <a:rPr err="1">
                <a:hlinkClick r:id="rId2"/>
              </a:rPr>
              <a:t>www.livegif.ru</a:t>
            </a:r>
            <a:r>
              <a:rPr>
                <a:hlinkClick r:id="rId2"/>
              </a:rPr>
              <a:t>/</a:t>
            </a:r>
            <a: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2" name="Изображение 7171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3" name="Выноска-облако 7172"/>
          <p:cNvSpPr/>
          <p:nvPr/>
        </p:nvSpPr>
        <p:spPr>
          <a:xfrm>
            <a:off x="3203575" y="260350"/>
            <a:ext cx="5543550" cy="1223963"/>
          </a:xfrm>
          <a:prstGeom prst="cloudCallout">
            <a:avLst>
              <a:gd name="adj1" fmla="val -72509"/>
              <a:gd name="adj2" fmla="val 60245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Заполни  схему: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7174" name="Пятно 1 7173"/>
          <p:cNvSpPr/>
          <p:nvPr/>
        </p:nvSpPr>
        <p:spPr>
          <a:xfrm>
            <a:off x="7740650" y="0"/>
            <a:ext cx="1403350" cy="1196975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>
                <a:latin typeface="Times New Roman" panose="02020603050405020304" pitchFamily="18" charset="0"/>
              </a:rPr>
              <a:t>II</a:t>
            </a:r>
            <a:endParaRPr sz="3600">
              <a:latin typeface="Times New Roman" panose="02020603050405020304" pitchFamily="18" charset="0"/>
            </a:endParaRPr>
          </a:p>
        </p:txBody>
      </p:sp>
      <p:sp>
        <p:nvSpPr>
          <p:cNvPr id="7175" name="Прямоугольник 7174"/>
          <p:cNvSpPr/>
          <p:nvPr/>
        </p:nvSpPr>
        <p:spPr>
          <a:xfrm>
            <a:off x="539750" y="5229225"/>
            <a:ext cx="1008063" cy="1008063"/>
          </a:xfrm>
          <a:prstGeom prst="rect">
            <a:avLst/>
          </a:prstGeom>
          <a:solidFill>
            <a:srgbClr val="CCFFFF"/>
          </a:solidFill>
          <a:ln w="25400" cap="flat" cmpd="sng">
            <a:solidFill>
              <a:srgbClr val="33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>
                <a:solidFill>
                  <a:schemeClr val="accent2"/>
                </a:solidFill>
                <a:latin typeface="Times New Roman" panose="02020603050405020304" pitchFamily="18" charset="0"/>
              </a:rPr>
              <a:t>80</a:t>
            </a:r>
            <a:endParaRPr sz="36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6" name="Овал 7175"/>
          <p:cNvSpPr/>
          <p:nvPr/>
        </p:nvSpPr>
        <p:spPr>
          <a:xfrm>
            <a:off x="2627313" y="4508500"/>
            <a:ext cx="1079500" cy="1079500"/>
          </a:xfrm>
          <a:prstGeom prst="ellipse">
            <a:avLst/>
          </a:prstGeom>
          <a:solidFill>
            <a:srgbClr val="CCFFFF"/>
          </a:solidFill>
          <a:ln w="25400" cap="flat" cmpd="sng">
            <a:solidFill>
              <a:srgbClr val="3366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5</a:t>
            </a:r>
            <a:r>
              <a:rPr lang="en-US" altLang="x-none" sz="3600" b="1">
                <a:latin typeface="Times New Roman" panose="02020603050405020304" pitchFamily="18" charset="0"/>
              </a:rPr>
              <a:t>5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77" name="Овал 7176"/>
          <p:cNvSpPr/>
          <p:nvPr/>
        </p:nvSpPr>
        <p:spPr>
          <a:xfrm>
            <a:off x="2051050" y="2205038"/>
            <a:ext cx="1079500" cy="1079500"/>
          </a:xfrm>
          <a:prstGeom prst="ellipse">
            <a:avLst/>
          </a:prstGeom>
          <a:solidFill>
            <a:srgbClr val="CCFFFF"/>
          </a:solidFill>
          <a:ln w="25400" cap="flat" cmpd="sng">
            <a:solidFill>
              <a:srgbClr val="3366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110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78" name="Овал 7177"/>
          <p:cNvSpPr/>
          <p:nvPr/>
        </p:nvSpPr>
        <p:spPr>
          <a:xfrm>
            <a:off x="4140200" y="2852738"/>
            <a:ext cx="1079500" cy="1079500"/>
          </a:xfrm>
          <a:prstGeom prst="ellipse">
            <a:avLst/>
          </a:prstGeom>
          <a:solidFill>
            <a:srgbClr val="CCFFFF"/>
          </a:solidFill>
          <a:ln w="25400" cap="flat" cmpd="sng">
            <a:solidFill>
              <a:srgbClr val="3366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40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79" name="Овал 7178"/>
          <p:cNvSpPr/>
          <p:nvPr/>
        </p:nvSpPr>
        <p:spPr>
          <a:xfrm>
            <a:off x="6443663" y="1989138"/>
            <a:ext cx="1079500" cy="1079500"/>
          </a:xfrm>
          <a:prstGeom prst="ellipse">
            <a:avLst/>
          </a:prstGeom>
          <a:solidFill>
            <a:srgbClr val="CCFFFF"/>
          </a:solidFill>
          <a:ln w="25400" cap="flat" cmpd="sng">
            <a:solidFill>
              <a:srgbClr val="3366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8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80" name="Прямоугольник 7179"/>
          <p:cNvSpPr/>
          <p:nvPr/>
        </p:nvSpPr>
        <p:spPr>
          <a:xfrm>
            <a:off x="5508625" y="4149725"/>
            <a:ext cx="1081088" cy="1081088"/>
          </a:xfrm>
          <a:prstGeom prst="rect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56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181" name="Изображение 7180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82" name="Стрелка вправо с вырезом 7181"/>
          <p:cNvSpPr/>
          <p:nvPr/>
        </p:nvSpPr>
        <p:spPr>
          <a:xfrm rot="18134865">
            <a:off x="350838" y="4075113"/>
            <a:ext cx="2374900" cy="287337"/>
          </a:xfrm>
          <a:prstGeom prst="notchedRightArrow">
            <a:avLst>
              <a:gd name="adj1" fmla="val 50000"/>
              <a:gd name="adj2" fmla="val 206630"/>
            </a:avLst>
          </a:prstGeom>
          <a:solidFill>
            <a:srgbClr val="3366FF"/>
          </a:solidFill>
          <a:ln w="9525" cap="flat" cmpd="sng">
            <a:solidFill>
              <a:srgbClr val="0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83" name="Текстовое поле 7182"/>
          <p:cNvSpPr txBox="1"/>
          <p:nvPr/>
        </p:nvSpPr>
        <p:spPr>
          <a:xfrm>
            <a:off x="611188" y="3644900"/>
            <a:ext cx="10160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>
                <a:latin typeface="Times New Roman" panose="02020603050405020304" pitchFamily="18" charset="0"/>
              </a:rPr>
              <a:t>+ 30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84" name="Стрелка вправо с вырезом 7183"/>
          <p:cNvSpPr/>
          <p:nvPr/>
        </p:nvSpPr>
        <p:spPr>
          <a:xfrm rot="4819281">
            <a:off x="2297113" y="3686175"/>
            <a:ext cx="1366837" cy="276225"/>
          </a:xfrm>
          <a:prstGeom prst="notchedRightArrow">
            <a:avLst>
              <a:gd name="adj1" fmla="val 50000"/>
              <a:gd name="adj2" fmla="val 123706"/>
            </a:avLst>
          </a:prstGeom>
          <a:solidFill>
            <a:srgbClr val="3366FF"/>
          </a:solidFill>
          <a:ln w="9525" cap="flat" cmpd="sng">
            <a:solidFill>
              <a:srgbClr val="0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85" name="Текстовое поле 7184"/>
          <p:cNvSpPr txBox="1"/>
          <p:nvPr/>
        </p:nvSpPr>
        <p:spPr>
          <a:xfrm>
            <a:off x="2339975" y="3573463"/>
            <a:ext cx="565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:2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86" name="Стрелка вправо с вырезом 7185"/>
          <p:cNvSpPr/>
          <p:nvPr/>
        </p:nvSpPr>
        <p:spPr>
          <a:xfrm rot="18134865">
            <a:off x="3060700" y="3860800"/>
            <a:ext cx="1582738" cy="287338"/>
          </a:xfrm>
          <a:prstGeom prst="notchedRightArrow">
            <a:avLst>
              <a:gd name="adj1" fmla="val 50000"/>
              <a:gd name="adj2" fmla="val 137706"/>
            </a:avLst>
          </a:prstGeom>
          <a:solidFill>
            <a:srgbClr val="3366FF"/>
          </a:solidFill>
          <a:ln w="9525" cap="flat" cmpd="sng">
            <a:solidFill>
              <a:srgbClr val="0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87" name="Текстовое поле 7186"/>
          <p:cNvSpPr txBox="1"/>
          <p:nvPr/>
        </p:nvSpPr>
        <p:spPr>
          <a:xfrm>
            <a:off x="3708400" y="4005263"/>
            <a:ext cx="7937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-15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88" name="Стрелка вправо с вырезом 7187"/>
          <p:cNvSpPr/>
          <p:nvPr/>
        </p:nvSpPr>
        <p:spPr>
          <a:xfrm rot="-1192635">
            <a:off x="5005388" y="2719388"/>
            <a:ext cx="1655762" cy="287337"/>
          </a:xfrm>
          <a:prstGeom prst="notchedRightArrow">
            <a:avLst>
              <a:gd name="adj1" fmla="val 50000"/>
              <a:gd name="adj2" fmla="val 144060"/>
            </a:avLst>
          </a:prstGeom>
          <a:solidFill>
            <a:srgbClr val="3366FF"/>
          </a:solidFill>
          <a:ln w="9525" cap="flat" cmpd="sng">
            <a:solidFill>
              <a:srgbClr val="0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89" name="Текстовое поле 7188"/>
          <p:cNvSpPr txBox="1"/>
          <p:nvPr/>
        </p:nvSpPr>
        <p:spPr>
          <a:xfrm>
            <a:off x="5364163" y="2276475"/>
            <a:ext cx="565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:5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90" name="Стрелка вправо с вырезом 7189"/>
          <p:cNvSpPr/>
          <p:nvPr/>
        </p:nvSpPr>
        <p:spPr>
          <a:xfrm rot="6702923">
            <a:off x="5897563" y="3468688"/>
            <a:ext cx="1366837" cy="276225"/>
          </a:xfrm>
          <a:prstGeom prst="notchedRightArrow">
            <a:avLst>
              <a:gd name="adj1" fmla="val 50000"/>
              <a:gd name="adj2" fmla="val 123706"/>
            </a:avLst>
          </a:prstGeom>
          <a:solidFill>
            <a:srgbClr val="3366FF"/>
          </a:solidFill>
          <a:ln w="9525" cap="flat" cmpd="sng">
            <a:solidFill>
              <a:srgbClr val="0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91" name="Текстовое поле 7190"/>
          <p:cNvSpPr txBox="1"/>
          <p:nvPr/>
        </p:nvSpPr>
        <p:spPr>
          <a:xfrm>
            <a:off x="6659563" y="3213100"/>
            <a:ext cx="641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latin typeface="Times New Roman" panose="02020603050405020304" pitchFamily="18" charset="0"/>
              </a:rPr>
              <a:t>*7</a:t>
            </a:r>
            <a:endParaRPr sz="36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6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3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  <p:bldP spid="7183" grpId="0"/>
      <p:bldP spid="7185" grpId="0"/>
      <p:bldP spid="7187" grpId="0"/>
      <p:bldP spid="7189" grpId="0"/>
      <p:bldP spid="71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6" name="Изображение 8195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7" name="Выноска-облако 8196"/>
          <p:cNvSpPr/>
          <p:nvPr/>
        </p:nvSpPr>
        <p:spPr>
          <a:xfrm>
            <a:off x="2700338" y="0"/>
            <a:ext cx="6443662" cy="1916113"/>
          </a:xfrm>
          <a:prstGeom prst="cloudCallout">
            <a:avLst>
              <a:gd name="adj1" fmla="val -62514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Укажите в предложенных  рядах чисел натуральный ряд.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8198" name="Прямоугольник 8197"/>
          <p:cNvSpPr/>
          <p:nvPr/>
        </p:nvSpPr>
        <p:spPr>
          <a:xfrm>
            <a:off x="1403350" y="3644900"/>
            <a:ext cx="3311525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1,  3,  5,  7…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8199" name="Прямоугольник 8198"/>
          <p:cNvSpPr/>
          <p:nvPr/>
        </p:nvSpPr>
        <p:spPr>
          <a:xfrm>
            <a:off x="1403350" y="4508500"/>
            <a:ext cx="3311525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0,  1,  2,  3…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8200" name="Прямоугольник 8199"/>
          <p:cNvSpPr/>
          <p:nvPr/>
        </p:nvSpPr>
        <p:spPr>
          <a:xfrm>
            <a:off x="1403350" y="5373688"/>
            <a:ext cx="3311525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1,  2,  3,  4…</a:t>
            </a:r>
            <a:endParaRPr sz="3600" b="1">
              <a:latin typeface="Times New Roman" panose="02020603050405020304" pitchFamily="18" charset="0"/>
            </a:endParaRPr>
          </a:p>
        </p:txBody>
      </p:sp>
      <p:pic>
        <p:nvPicPr>
          <p:cNvPr id="8201" name="Изображение 8200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2" name="Скругленная прямоугольная выноска 8201"/>
          <p:cNvSpPr/>
          <p:nvPr/>
        </p:nvSpPr>
        <p:spPr>
          <a:xfrm>
            <a:off x="4859338" y="2781300"/>
            <a:ext cx="2736850" cy="792163"/>
          </a:xfrm>
          <a:prstGeom prst="wedgeRoundRectCallout">
            <a:avLst>
              <a:gd name="adj1" fmla="val 60847"/>
              <a:gd name="adj2" fmla="val 114528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Подумай!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3" name="Скругленная прямоугольная выноска 8202"/>
          <p:cNvSpPr/>
          <p:nvPr/>
        </p:nvSpPr>
        <p:spPr>
          <a:xfrm>
            <a:off x="4787900" y="2708275"/>
            <a:ext cx="2736850" cy="792163"/>
          </a:xfrm>
          <a:prstGeom prst="wedgeRoundRectCallout">
            <a:avLst>
              <a:gd name="adj1" fmla="val 67458"/>
              <a:gd name="adj2" fmla="val 118134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Молодец!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8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9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0"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8" grpId="1" animBg="1"/>
      <p:bldP spid="8199" grpId="0" animBg="1"/>
      <p:bldP spid="8199" grpId="1" animBg="1"/>
      <p:bldP spid="8200" grpId="0" animBg="1"/>
      <p:bldP spid="8202" grpId="0" animBg="1"/>
      <p:bldP spid="8202" grpId="1" animBg="1"/>
      <p:bldP spid="8202" grpId="2" animBg="1"/>
      <p:bldP spid="8202" grpId="3" animBg="1"/>
      <p:bldP spid="8203" grpId="4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20" name="Изображение 9219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Выноска-облако 9220"/>
          <p:cNvSpPr/>
          <p:nvPr/>
        </p:nvSpPr>
        <p:spPr>
          <a:xfrm>
            <a:off x="3708400" y="0"/>
            <a:ext cx="5435600" cy="1700213"/>
          </a:xfrm>
          <a:prstGeom prst="cloudCallout">
            <a:avLst>
              <a:gd name="adj1" fmla="val -82097"/>
              <a:gd name="adj2" fmla="val 44773"/>
            </a:avLst>
          </a:prstGeom>
          <a:solidFill>
            <a:srgbClr val="CCFFCC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Укажите числа, расположенные в порядке убывания: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9222" name="Прямоугольник 9221"/>
          <p:cNvSpPr/>
          <p:nvPr/>
        </p:nvSpPr>
        <p:spPr>
          <a:xfrm>
            <a:off x="539750" y="3644900"/>
            <a:ext cx="5113338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155;  99;  74;  50;  33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9223" name="Прямоугольник 9222"/>
          <p:cNvSpPr/>
          <p:nvPr/>
        </p:nvSpPr>
        <p:spPr>
          <a:xfrm>
            <a:off x="539750" y="4508500"/>
            <a:ext cx="5113338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15;  28;  61;  88;  129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9224" name="Прямоугольник 9223"/>
          <p:cNvSpPr/>
          <p:nvPr/>
        </p:nvSpPr>
        <p:spPr>
          <a:xfrm>
            <a:off x="539750" y="5373688"/>
            <a:ext cx="5113338" cy="574675"/>
          </a:xfrm>
          <a:prstGeom prst="rect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297;  102;  5;  75;  20</a:t>
            </a:r>
            <a:endParaRPr sz="3600" b="1">
              <a:latin typeface="Times New Roman" panose="02020603050405020304" pitchFamily="18" charset="0"/>
            </a:endParaRPr>
          </a:p>
        </p:txBody>
      </p:sp>
      <p:pic>
        <p:nvPicPr>
          <p:cNvPr id="9225" name="Изображение 9224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6" name="Скругленная прямоугольная выноска 9225"/>
          <p:cNvSpPr/>
          <p:nvPr/>
        </p:nvSpPr>
        <p:spPr>
          <a:xfrm>
            <a:off x="4859338" y="2781300"/>
            <a:ext cx="2736850" cy="792163"/>
          </a:xfrm>
          <a:prstGeom prst="wedgeRoundRectCallout">
            <a:avLst>
              <a:gd name="adj1" fmla="val 60847"/>
              <a:gd name="adj2" fmla="val 114528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Не  верно!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7" name="Скругленная прямоугольная выноска 9226"/>
          <p:cNvSpPr/>
          <p:nvPr/>
        </p:nvSpPr>
        <p:spPr>
          <a:xfrm>
            <a:off x="4787900" y="2708275"/>
            <a:ext cx="2736850" cy="792163"/>
          </a:xfrm>
          <a:prstGeom prst="wedgeRoundRectCallout">
            <a:avLst>
              <a:gd name="adj1" fmla="val 67458"/>
              <a:gd name="adj2" fmla="val 118134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Молодец!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9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3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9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4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9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2"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 animBg="1"/>
      <p:bldP spid="9223" grpId="0" animBg="1"/>
      <p:bldP spid="9223" grpId="1" animBg="1"/>
      <p:bldP spid="9224" grpId="0" animBg="1"/>
      <p:bldP spid="9224" grpId="1" animBg="1"/>
      <p:bldP spid="9226" grpId="0" animBg="1"/>
      <p:bldP spid="9226" grpId="1" animBg="1"/>
      <p:bldP spid="9226" grpId="2" animBg="1"/>
      <p:bldP spid="9226" grpId="3" animBg="1"/>
      <p:bldP spid="92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4" name="Изображение 10243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Выноска-облако 10244"/>
          <p:cNvSpPr/>
          <p:nvPr/>
        </p:nvSpPr>
        <p:spPr>
          <a:xfrm>
            <a:off x="3276600" y="0"/>
            <a:ext cx="5616575" cy="1655763"/>
          </a:xfrm>
          <a:prstGeom prst="cloudCallout">
            <a:avLst>
              <a:gd name="adj1" fmla="val -73514"/>
              <a:gd name="adj2" fmla="val 47218"/>
            </a:avLst>
          </a:prstGeom>
          <a:solidFill>
            <a:srgbClr val="FDDBE6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Среди  данных  чисел  укажите  четырехзначные: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0247" name="Пятно 1 10246"/>
          <p:cNvSpPr/>
          <p:nvPr/>
        </p:nvSpPr>
        <p:spPr>
          <a:xfrm>
            <a:off x="250825" y="4005263"/>
            <a:ext cx="2374900" cy="1274762"/>
          </a:xfrm>
          <a:prstGeom prst="irregularSeal1">
            <a:avLst/>
          </a:prstGeom>
          <a:solidFill>
            <a:srgbClr val="FFCC99"/>
          </a:solidFill>
          <a:ln w="25400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444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8" name="Пятно 1 10247"/>
          <p:cNvSpPr/>
          <p:nvPr/>
        </p:nvSpPr>
        <p:spPr>
          <a:xfrm>
            <a:off x="2411413" y="1773238"/>
            <a:ext cx="2374900" cy="1274762"/>
          </a:xfrm>
          <a:prstGeom prst="irregularSeal1">
            <a:avLst/>
          </a:prstGeom>
          <a:solidFill>
            <a:srgbClr val="CCFFCC"/>
          </a:solidFill>
          <a:ln w="2540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008000"/>
                </a:solidFill>
                <a:latin typeface="Times New Roman" panose="02020603050405020304" pitchFamily="18" charset="0"/>
              </a:rPr>
              <a:t>104</a:t>
            </a:r>
            <a:endParaRPr sz="36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9" name="Пятно 1 10248"/>
          <p:cNvSpPr/>
          <p:nvPr/>
        </p:nvSpPr>
        <p:spPr>
          <a:xfrm>
            <a:off x="2843213" y="3429000"/>
            <a:ext cx="2374900" cy="1274763"/>
          </a:xfrm>
          <a:prstGeom prst="irregularSeal1">
            <a:avLst/>
          </a:prstGeom>
          <a:solidFill>
            <a:srgbClr val="00FFFF"/>
          </a:solidFill>
          <a:ln w="2540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chemeClr val="accent2"/>
                </a:solidFill>
                <a:latin typeface="Times New Roman" panose="02020603050405020304" pitchFamily="18" charset="0"/>
              </a:rPr>
              <a:t>5 928</a:t>
            </a:r>
            <a:endParaRPr sz="36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0" name="Пятно 1 10249"/>
          <p:cNvSpPr/>
          <p:nvPr/>
        </p:nvSpPr>
        <p:spPr>
          <a:xfrm>
            <a:off x="1547813" y="5300663"/>
            <a:ext cx="2374900" cy="1274762"/>
          </a:xfrm>
          <a:prstGeom prst="irregularSeal1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2 247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1" name="Пятно 1 10250"/>
          <p:cNvSpPr/>
          <p:nvPr/>
        </p:nvSpPr>
        <p:spPr>
          <a:xfrm>
            <a:off x="4140200" y="4724400"/>
            <a:ext cx="2374900" cy="1274763"/>
          </a:xfrm>
          <a:prstGeom prst="irregularSeal1">
            <a:avLst/>
          </a:prstGeom>
          <a:solidFill>
            <a:srgbClr val="CCCCFF"/>
          </a:solidFill>
          <a:ln w="25400" cap="flat" cmpd="sng">
            <a:solidFill>
              <a:srgbClr val="33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72 333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10252" name="Пятно 1 10251"/>
          <p:cNvSpPr/>
          <p:nvPr/>
        </p:nvSpPr>
        <p:spPr>
          <a:xfrm>
            <a:off x="6769100" y="1268413"/>
            <a:ext cx="2374900" cy="1274762"/>
          </a:xfrm>
          <a:prstGeom prst="irregularSeal1">
            <a:avLst/>
          </a:prstGeom>
          <a:solidFill>
            <a:srgbClr val="FFCC99"/>
          </a:solidFill>
          <a:ln w="25400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77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3" name="Пятно 1 10252"/>
          <p:cNvSpPr/>
          <p:nvPr/>
        </p:nvSpPr>
        <p:spPr>
          <a:xfrm>
            <a:off x="4859338" y="2205038"/>
            <a:ext cx="2374900" cy="1274762"/>
          </a:xfrm>
          <a:prstGeom prst="irregularSeal1">
            <a:avLst/>
          </a:prstGeom>
          <a:solidFill>
            <a:srgbClr val="FFFFFF"/>
          </a:solidFill>
          <a:ln w="25400" cap="flat" cmpd="sng">
            <a:solidFill>
              <a:srgbClr val="96969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4</a:t>
            </a:r>
            <a:endParaRPr sz="3600" b="1">
              <a:latin typeface="Times New Roman" panose="02020603050405020304" pitchFamily="18" charset="0"/>
            </a:endParaRPr>
          </a:p>
        </p:txBody>
      </p:sp>
      <p:pic>
        <p:nvPicPr>
          <p:cNvPr id="10254" name="Изображение 10253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8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0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0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0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9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0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0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0"/>
                  </p:tgtEl>
                </p:cond>
              </p:nextCondLst>
            </p:seq>
          </p:childTnLst>
        </p:cTn>
      </p:par>
    </p:tnLst>
    <p:bldLst>
      <p:bldP spid="10245" grpId="0" animBg="1"/>
      <p:bldP spid="10247" grpId="0" animBg="1"/>
      <p:bldP spid="10247" grpId="1" animBg="1"/>
      <p:bldP spid="10248" grpId="0" animBg="1"/>
      <p:bldP spid="10248" grpId="1" animBg="1"/>
      <p:bldP spid="10249" grpId="0" animBg="1"/>
      <p:bldP spid="10249" grpId="1" animBg="1"/>
      <p:bldP spid="10250" grpId="0" animBg="1"/>
      <p:bldP spid="10250" grpId="1" animBg="1"/>
      <p:bldP spid="10251" grpId="0" animBg="1"/>
      <p:bldP spid="10251" grpId="1" animBg="1"/>
      <p:bldP spid="10252" grpId="0" animBg="1"/>
      <p:bldP spid="10252" grpId="1" animBg="1"/>
      <p:bldP spid="10253" grpId="0" animBg="1"/>
      <p:bldP spid="1025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8" name="Изображение 11267" descr="dd36efffaa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46300" cy="35004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" name="Выноска-облако 11268"/>
          <p:cNvSpPr/>
          <p:nvPr/>
        </p:nvSpPr>
        <p:spPr>
          <a:xfrm>
            <a:off x="1979613" y="0"/>
            <a:ext cx="7632700" cy="1916113"/>
          </a:xfrm>
          <a:prstGeom prst="cloudCallout">
            <a:avLst>
              <a:gd name="adj1" fmla="val -51125"/>
              <a:gd name="adj2" fmla="val 403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400" b="1" i="1">
                <a:latin typeface="Georgia" panose="02040502050405020303" pitchFamily="18" charset="0"/>
              </a:rPr>
              <a:t>Укажите число восемнадцать миллионов три тысячи сто семьдесят пять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1270" name="Прямоугольник 11269"/>
          <p:cNvSpPr/>
          <p:nvPr/>
        </p:nvSpPr>
        <p:spPr>
          <a:xfrm>
            <a:off x="1403350" y="3644900"/>
            <a:ext cx="3311525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183 001 75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11271" name="Прямоугольник 11270"/>
          <p:cNvSpPr/>
          <p:nvPr/>
        </p:nvSpPr>
        <p:spPr>
          <a:xfrm>
            <a:off x="1403350" y="4508500"/>
            <a:ext cx="3311525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18 003 175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11272" name="Прямоугольник 11271"/>
          <p:cNvSpPr/>
          <p:nvPr/>
        </p:nvSpPr>
        <p:spPr>
          <a:xfrm>
            <a:off x="1403350" y="5373688"/>
            <a:ext cx="3311525" cy="5746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latin typeface="Times New Roman" panose="02020603050405020304" pitchFamily="18" charset="0"/>
              </a:rPr>
              <a:t>750 0 1 831</a:t>
            </a:r>
            <a:endParaRPr sz="3600" b="1">
              <a:latin typeface="Times New Roman" panose="02020603050405020304" pitchFamily="18" charset="0"/>
            </a:endParaRPr>
          </a:p>
        </p:txBody>
      </p:sp>
      <p:pic>
        <p:nvPicPr>
          <p:cNvPr id="11273" name="Изображение 11272" descr="Рисунок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50" y="2997200"/>
            <a:ext cx="2317750" cy="3527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4" name="Овал 11273"/>
          <p:cNvSpPr/>
          <p:nvPr/>
        </p:nvSpPr>
        <p:spPr>
          <a:xfrm>
            <a:off x="971550" y="3500438"/>
            <a:ext cx="755650" cy="792162"/>
          </a:xfrm>
          <a:prstGeom prst="ellipse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1.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5" name="Овал 11274"/>
          <p:cNvSpPr/>
          <p:nvPr/>
        </p:nvSpPr>
        <p:spPr>
          <a:xfrm>
            <a:off x="971550" y="4365625"/>
            <a:ext cx="755650" cy="792163"/>
          </a:xfrm>
          <a:prstGeom prst="ellipse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2.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6" name="Овал 11275"/>
          <p:cNvSpPr/>
          <p:nvPr/>
        </p:nvSpPr>
        <p:spPr>
          <a:xfrm>
            <a:off x="971550" y="5229225"/>
            <a:ext cx="755650" cy="792163"/>
          </a:xfrm>
          <a:prstGeom prst="ellipse">
            <a:avLst/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600" b="1">
                <a:solidFill>
                  <a:srgbClr val="CC0000"/>
                </a:solidFill>
                <a:latin typeface="Times New Roman" panose="02020603050405020304" pitchFamily="18" charset="0"/>
              </a:rPr>
              <a:t>3.</a:t>
            </a:r>
            <a:endParaRPr sz="36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7" name="Скругленная прямоугольная выноска 11276"/>
          <p:cNvSpPr/>
          <p:nvPr/>
        </p:nvSpPr>
        <p:spPr>
          <a:xfrm>
            <a:off x="4859338" y="2781300"/>
            <a:ext cx="2736850" cy="792163"/>
          </a:xfrm>
          <a:prstGeom prst="wedgeRoundRectCallout">
            <a:avLst>
              <a:gd name="adj1" fmla="val 60847"/>
              <a:gd name="adj2" fmla="val 114528"/>
              <a:gd name="adj3" fmla="val 16667"/>
            </a:avLst>
          </a:prstGeom>
          <a:solidFill>
            <a:srgbClr val="FDDBE6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CC0000"/>
                </a:solidFill>
                <a:latin typeface="Times New Roman" panose="02020603050405020304" pitchFamily="18" charset="0"/>
              </a:rPr>
              <a:t>Подумай!</a:t>
            </a:r>
            <a:endParaRPr sz="3600" b="1" i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8" name="Скругленная прямоугольная выноска 11277"/>
          <p:cNvSpPr/>
          <p:nvPr/>
        </p:nvSpPr>
        <p:spPr>
          <a:xfrm>
            <a:off x="4932363" y="2781300"/>
            <a:ext cx="2736850" cy="792163"/>
          </a:xfrm>
          <a:prstGeom prst="wedgeRoundRectCallout">
            <a:avLst>
              <a:gd name="adj1" fmla="val 62181"/>
              <a:gd name="adj2" fmla="val 108917"/>
              <a:gd name="adj3" fmla="val 16667"/>
            </a:avLst>
          </a:prstGeom>
          <a:solidFill>
            <a:srgbClr val="CCFFCC"/>
          </a:solidFill>
          <a:ln w="25400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Молодец!</a:t>
            </a:r>
            <a:endParaRPr sz="3600" b="1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1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0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1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9" presetClass="exit" presetSubtype="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1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1"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0" grpId="1" animBg="1"/>
      <p:bldP spid="11271" grpId="0" animBg="1"/>
      <p:bldP spid="11272" grpId="0" animBg="1"/>
      <p:bldP spid="11272" grpId="1" animBg="1"/>
      <p:bldP spid="11274" grpId="0" animBg="1"/>
      <p:bldP spid="11274" grpId="1" animBg="1"/>
      <p:bldP spid="11275" grpId="0" animBg="1"/>
      <p:bldP spid="11276" grpId="0" animBg="1"/>
      <p:bldP spid="11276" grpId="1" animBg="1"/>
      <p:bldP spid="11277" grpId="0" animBg="1"/>
      <p:bldP spid="11277" grpId="1" animBg="1"/>
      <p:bldP spid="11277" grpId="2" animBg="1"/>
      <p:bldP spid="11277" grpId="3" animBg="1"/>
      <p:bldP spid="11278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5603</Words>
  <Application>WPS Presentation</Application>
  <PresentationFormat>Экран</PresentationFormat>
  <Paragraphs>1496</Paragraphs>
  <Slides>46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46</vt:i4>
      </vt:variant>
    </vt:vector>
  </HeadingPairs>
  <TitlesOfParts>
    <vt:vector size="54" baseType="lpstr">
      <vt:lpstr>Arial</vt:lpstr>
      <vt:lpstr>SimSun</vt:lpstr>
      <vt:lpstr>Wingdings</vt:lpstr>
      <vt:lpstr>Georgia</vt:lpstr>
      <vt:lpstr>Times New Roman</vt:lpstr>
      <vt:lpstr>Microsoft YaHei</vt:lpstr>
      <vt:lpstr>Arial Unicode MS</vt:lpstr>
      <vt:lpstr>Оформление по умолчанию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MAMA</dc:creator>
  <cp:lastModifiedBy>Людмила Мороз</cp:lastModifiedBy>
  <cp:revision>12</cp:revision>
  <dcterms:created xsi:type="dcterms:W3CDTF">2009-07-05T07:26:55Z</dcterms:created>
  <dcterms:modified xsi:type="dcterms:W3CDTF">2024-11-01T15:01:46Z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7781DFD1EB8F4393A008164E94FF87E7_13</vt:lpwstr>
  </property>
  <property fmtid="{D5CDD505-2E9C-101B-9397-08002B2CF9AE}" pid="3" name="KSOProductBuildVer">
    <vt:lpwstr>1049-12.2.0.18607</vt:lpwstr>
  </property>
</Properties>
</file>