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2" r:id="rId1"/>
  </p:sldMasterIdLst>
  <p:notesMasterIdLst>
    <p:notesMasterId r:id="rId14"/>
  </p:notesMasterIdLst>
  <p:sldIdLst>
    <p:sldId id="256" r:id="rId2"/>
    <p:sldId id="257" r:id="rId3"/>
    <p:sldId id="258" r:id="rId4"/>
    <p:sldId id="263" r:id="rId5"/>
    <p:sldId id="259" r:id="rId6"/>
    <p:sldId id="267" r:id="rId7"/>
    <p:sldId id="261" r:id="rId8"/>
    <p:sldId id="262" r:id="rId9"/>
    <p:sldId id="265" r:id="rId10"/>
    <p:sldId id="268" r:id="rId11"/>
    <p:sldId id="269" r:id="rId12"/>
    <p:sldId id="264" r:id="rId13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MS Gothic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MS Gothic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MS Gothic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MS Gothic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MS Gothic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MS Gothic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MS Gothic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MS Gothic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MS 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A50021"/>
    <a:srgbClr val="FFCCCC"/>
    <a:srgbClr val="F5B5ED"/>
    <a:srgbClr val="E98017"/>
    <a:srgbClr val="006600"/>
    <a:srgbClr val="66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960" y="-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96F48C51-5E1D-4063-A8FB-6AD0095F6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6F9E3F4-D821-4852-856B-73115F130962}" type="slidenum">
              <a:rPr lang="ru-RU"/>
              <a:pPr/>
              <a:t>1</a:t>
            </a:fld>
            <a:endParaRPr lang="ru-RU"/>
          </a:p>
        </p:txBody>
      </p:sp>
      <p:sp>
        <p:nvSpPr>
          <p:cNvPr id="30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E725138-8BFE-4A8F-8FDF-C6713E8807EC}" type="slidenum">
              <a:rPr lang="ru-RU"/>
              <a:pPr/>
              <a:t>2</a:t>
            </a:fld>
            <a:endParaRPr lang="ru-RU"/>
          </a:p>
        </p:txBody>
      </p:sp>
      <p:sp>
        <p:nvSpPr>
          <p:cNvPr id="4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7675">
              <a:buFont typeface="Times New Roman" pitchFamily="18" charset="0"/>
              <a:buNone/>
              <a:tabLst>
                <a:tab pos="661988" algn="l"/>
                <a:tab pos="1325563" algn="l"/>
                <a:tab pos="1989138" algn="l"/>
                <a:tab pos="2652713" algn="l"/>
              </a:tabLst>
            </a:pPr>
            <a:fld id="{4E4AC344-E5A3-4CB9-A691-DABB8B7373E9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defTabSz="447675">
                <a:buFont typeface="Times New Roman" pitchFamily="18" charset="0"/>
                <a:buNone/>
                <a:tabLst>
                  <a:tab pos="661988" algn="l"/>
                  <a:tab pos="1325563" algn="l"/>
                  <a:tab pos="1989138" algn="l"/>
                  <a:tab pos="2652713" algn="l"/>
                </a:tabLst>
              </a:pPr>
              <a:t>10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5259" y="1511935"/>
            <a:ext cx="9072563" cy="2015913"/>
          </a:xfrm>
        </p:spPr>
        <p:txBody>
          <a:bodyPr vert="horz" lIns="50397" tIns="0" rIns="50397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53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E71DA2-5CBB-4F76-88E9-D44C323236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512094" y="3672580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965CA8-5F9A-4D80-9FD5-3C5A0897D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89FD0-6120-4BB6-AABA-628389328F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6F348-E111-406E-9FA1-6B3771E7D4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4110" y="671971"/>
            <a:ext cx="7812484" cy="2015913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3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64110" y="2764370"/>
            <a:ext cx="7812484" cy="1664178"/>
          </a:xfrm>
        </p:spPr>
        <p:txBody>
          <a:bodyPr anchor="t"/>
          <a:lstStyle>
            <a:lvl1pPr marL="80635" indent="0" algn="l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6542" y="7073196"/>
            <a:ext cx="840052" cy="402483"/>
          </a:xfrm>
        </p:spPr>
        <p:txBody>
          <a:bodyPr/>
          <a:lstStyle/>
          <a:p>
            <a:pPr>
              <a:defRPr/>
            </a:pPr>
            <a:fld id="{E33620F6-C7C5-43EE-8534-3C1CDF5DFF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42D6-AC66-45E5-9C9E-732B4F1949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00987"/>
            <a:ext cx="9072563" cy="1259946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692177"/>
            <a:ext cx="4454027" cy="827714"/>
          </a:xfrm>
        </p:spPr>
        <p:txBody>
          <a:bodyPr anchor="ctr"/>
          <a:lstStyle>
            <a:lvl1pPr marL="0" indent="0">
              <a:buNone/>
              <a:defRPr sz="2600" b="0" cap="all" baseline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120818" y="1692177"/>
            <a:ext cx="4455776" cy="827714"/>
          </a:xfrm>
        </p:spPr>
        <p:txBody>
          <a:bodyPr anchor="ctr"/>
          <a:lstStyle>
            <a:lvl1pPr marL="0" indent="0">
              <a:buNone/>
              <a:defRPr sz="2600" b="0" cap="all" baseline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4031" y="2603889"/>
            <a:ext cx="4454027" cy="41490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0818" y="2603889"/>
            <a:ext cx="4455776" cy="41490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40A34-9B52-413D-9760-9B866F3599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C9AC37-C053-4629-9409-921D4B7361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E717A0-DAA2-4A5E-9D93-B21CF418BA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4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4032" y="1679929"/>
            <a:ext cx="3316456" cy="5073032"/>
          </a:xfrm>
        </p:spPr>
        <p:txBody>
          <a:bodyPr/>
          <a:lstStyle>
            <a:lvl1pPr marL="0" indent="0"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AD8E0-7686-429B-9C3A-3D8CF01FDA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125" y="671971"/>
            <a:ext cx="6048375" cy="575726"/>
          </a:xfrm>
        </p:spPr>
        <p:txBody>
          <a:bodyPr lIns="50397" rIns="50397" bIns="0" anchor="b">
            <a:sp3d prstMaterial="softEdge"/>
          </a:bodyPr>
          <a:lstStyle>
            <a:lvl1pPr algn="ctr">
              <a:buNone/>
              <a:defRPr sz="22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16125" y="2019413"/>
            <a:ext cx="6048375" cy="4367812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5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16125" y="1286167"/>
            <a:ext cx="6048375" cy="584615"/>
          </a:xfrm>
        </p:spPr>
        <p:txBody>
          <a:bodyPr lIns="50397" tIns="50397" rIns="50397" anchor="t"/>
          <a:lstStyle>
            <a:lvl1pPr marL="0" indent="0" algn="ctr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DF75A-91F0-4B5A-AC9E-422659E8B9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504031" y="1763924"/>
            <a:ext cx="9072563" cy="5190977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04031" y="7073196"/>
            <a:ext cx="2352146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l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444214" y="7073196"/>
            <a:ext cx="3192198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ctr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736542" y="7073196"/>
            <a:ext cx="840052" cy="402483"/>
          </a:xfrm>
          <a:prstGeom prst="rect">
            <a:avLst/>
          </a:prstGeom>
        </p:spPr>
        <p:txBody>
          <a:bodyPr vert="horz" lIns="0" tIns="50397" rIns="0" bIns="50397" anchor="b"/>
          <a:lstStyle>
            <a:lvl1pPr algn="r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066430AD-DD56-4E26-ADE5-693E8194F2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5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604766" indent="-453574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957546" indent="-312462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9849" indent="-251986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91756" indent="-201589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703424" indent="-201589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945330" indent="-201589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67078" indent="-201589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388825" indent="-201589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610573" indent="-201589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718" y="2208201"/>
            <a:ext cx="8572560" cy="26112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Множество и его элементы</a:t>
            </a:r>
            <a:endParaRPr lang="ru-RU" sz="88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1145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6254758" y="4264025"/>
            <a:ext cx="341947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6538" y="473075"/>
            <a:ext cx="9529762" cy="6456363"/>
          </a:xfrm>
        </p:spPr>
        <p:txBody>
          <a:bodyPr>
            <a:normAutofit/>
          </a:bodyPr>
          <a:lstStyle/>
          <a:p>
            <a:pPr marL="377979" indent="-377979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3E1F00"/>
                </a:solidFill>
              </a:rPr>
              <a:t>  </a:t>
            </a:r>
            <a:r>
              <a:rPr lang="ru-RU" sz="5400" b="1" dirty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Обозначения некоторых числовых множеств:</a:t>
            </a:r>
          </a:p>
          <a:p>
            <a:pPr marL="377979" indent="-377979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3E1F00"/>
                </a:solidFill>
              </a:rPr>
              <a:t>      </a:t>
            </a:r>
            <a:r>
              <a:rPr lang="en-US" sz="4800" dirty="0" smtClean="0">
                <a:solidFill>
                  <a:srgbClr val="3E1F00"/>
                </a:solidFill>
              </a:rPr>
              <a:t>N – </a:t>
            </a:r>
            <a:r>
              <a:rPr lang="ru-RU" sz="4800" dirty="0" smtClean="0">
                <a:solidFill>
                  <a:srgbClr val="3E1F00"/>
                </a:solidFill>
              </a:rPr>
              <a:t>множество натуральных чисел;</a:t>
            </a:r>
          </a:p>
          <a:p>
            <a:pPr marL="377979" indent="-377979" eaLnBrk="1" hangingPunct="1">
              <a:buFont typeface="Wingdings" pitchFamily="2" charset="2"/>
              <a:buNone/>
              <a:defRPr/>
            </a:pPr>
            <a:r>
              <a:rPr lang="ru-RU" sz="4800" dirty="0" smtClean="0">
                <a:solidFill>
                  <a:srgbClr val="3E1F00"/>
                </a:solidFill>
              </a:rPr>
              <a:t>      </a:t>
            </a:r>
            <a:r>
              <a:rPr lang="en-US" sz="4800" dirty="0" smtClean="0">
                <a:solidFill>
                  <a:srgbClr val="3E1F00"/>
                </a:solidFill>
              </a:rPr>
              <a:t>Z </a:t>
            </a:r>
            <a:r>
              <a:rPr lang="ru-RU" sz="4800" dirty="0" smtClean="0">
                <a:solidFill>
                  <a:srgbClr val="3E1F00"/>
                </a:solidFill>
              </a:rPr>
              <a:t>– множество целых чисел;</a:t>
            </a:r>
          </a:p>
          <a:p>
            <a:pPr marL="377979" indent="-377979" eaLnBrk="1" hangingPunct="1">
              <a:buFont typeface="Wingdings" pitchFamily="2" charset="2"/>
              <a:buNone/>
              <a:defRPr/>
            </a:pPr>
            <a:r>
              <a:rPr lang="ru-RU" sz="4800" dirty="0" smtClean="0">
                <a:solidFill>
                  <a:srgbClr val="3E1F00"/>
                </a:solidFill>
              </a:rPr>
              <a:t>      </a:t>
            </a:r>
            <a:r>
              <a:rPr lang="en-US" sz="4800" dirty="0" smtClean="0">
                <a:solidFill>
                  <a:srgbClr val="3E1F00"/>
                </a:solidFill>
              </a:rPr>
              <a:t>Q </a:t>
            </a:r>
            <a:r>
              <a:rPr lang="ru-RU" sz="4800" dirty="0" smtClean="0">
                <a:solidFill>
                  <a:srgbClr val="3E1F00"/>
                </a:solidFill>
              </a:rPr>
              <a:t>– множество рациональных чисел;</a:t>
            </a:r>
          </a:p>
          <a:p>
            <a:pPr marL="377979" indent="-377979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3E1F00"/>
                </a:solidFill>
              </a:rPr>
              <a:t> </a:t>
            </a:r>
            <a:endParaRPr lang="ru-RU" dirty="0">
              <a:solidFill>
                <a:srgbClr val="3E1F00"/>
              </a:solidFill>
            </a:endParaRPr>
          </a:p>
        </p:txBody>
      </p:sp>
      <p:pic>
        <p:nvPicPr>
          <p:cNvPr id="12291" name="Рисунок 4" descr="30124210 копия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08963" y="323850"/>
            <a:ext cx="17859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 bwMode="auto">
          <a:xfrm>
            <a:off x="503238" y="1547813"/>
            <a:ext cx="9072562" cy="1584325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ru-RU" b="1" dirty="0" smtClean="0">
                <a:solidFill>
                  <a:srgbClr val="3E1F00"/>
                </a:solidFill>
              </a:rPr>
              <a:t>Запишите множества букв слов </a:t>
            </a:r>
          </a:p>
          <a:p>
            <a:pPr eaLnBrk="1" hangingPunct="1">
              <a:buFontTx/>
              <a:buNone/>
            </a:pPr>
            <a:r>
              <a:rPr lang="ru-RU" b="1" dirty="0" smtClean="0">
                <a:solidFill>
                  <a:srgbClr val="3E1F00"/>
                </a:solidFill>
              </a:rPr>
              <a:t>КОНИ И КИНО</a:t>
            </a:r>
            <a:endParaRPr lang="ru-RU" dirty="0" smtClean="0">
              <a:solidFill>
                <a:srgbClr val="3E1F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4150" cy="1258887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dirty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МНОЖЕСТВ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5470" y="5922977"/>
            <a:ext cx="68993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ct val="20000"/>
              </a:spcBef>
              <a:buFont typeface="Times New Roman" pitchFamily="18" charset="0"/>
              <a:buNone/>
            </a:pPr>
            <a:r>
              <a:rPr kumimoji="1" lang="ru-RU" sz="6000" b="1" dirty="0">
                <a:solidFill>
                  <a:srgbClr val="3E1F00"/>
                </a:solidFill>
                <a:latin typeface="Times New Roman" pitchFamily="18" charset="0"/>
                <a:cs typeface="Arial" charset="0"/>
              </a:rPr>
              <a:t>Равные множества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5663" y="3419475"/>
            <a:ext cx="2584450" cy="593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1" lang="en-US" sz="3500" b="1">
                <a:solidFill>
                  <a:srgbClr val="3E1F00"/>
                </a:solidFill>
                <a:latin typeface="Times New Roman" pitchFamily="18" charset="0"/>
              </a:rPr>
              <a:t>{</a:t>
            </a:r>
            <a:r>
              <a:rPr kumimoji="1" lang="ru-RU" sz="3500" b="1">
                <a:solidFill>
                  <a:srgbClr val="3E1F00"/>
                </a:solidFill>
                <a:latin typeface="Times New Roman" pitchFamily="18" charset="0"/>
              </a:rPr>
              <a:t>К, О, Н, И</a:t>
            </a:r>
            <a:r>
              <a:rPr kumimoji="1" lang="en-US" sz="3500" b="1">
                <a:solidFill>
                  <a:srgbClr val="3E1F00"/>
                </a:solidFill>
                <a:latin typeface="Times New Roman" pitchFamily="18" charset="0"/>
              </a:rPr>
              <a:t>}</a:t>
            </a:r>
            <a:endParaRPr kumimoji="1" lang="ru-RU" sz="3500" b="1">
              <a:solidFill>
                <a:srgbClr val="3E1F00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95850" y="3419475"/>
            <a:ext cx="2584450" cy="593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1" lang="en-US" sz="3500" b="1">
                <a:solidFill>
                  <a:srgbClr val="3E1F00"/>
                </a:solidFill>
                <a:latin typeface="Times New Roman" pitchFamily="18" charset="0"/>
              </a:rPr>
              <a:t>{</a:t>
            </a:r>
            <a:r>
              <a:rPr kumimoji="1" lang="ru-RU" sz="3500" b="1">
                <a:solidFill>
                  <a:srgbClr val="3E1F00"/>
                </a:solidFill>
                <a:latin typeface="Times New Roman" pitchFamily="18" charset="0"/>
              </a:rPr>
              <a:t>К, И, Н, О</a:t>
            </a:r>
            <a:r>
              <a:rPr kumimoji="1" lang="en-US" sz="3500" b="1">
                <a:solidFill>
                  <a:srgbClr val="3E1F00"/>
                </a:solidFill>
                <a:latin typeface="Times New Roman" pitchFamily="18" charset="0"/>
              </a:rPr>
              <a:t>}</a:t>
            </a:r>
            <a:endParaRPr kumimoji="1" lang="ru-RU" sz="3500" b="1">
              <a:solidFill>
                <a:srgbClr val="3E1F00"/>
              </a:solidFill>
              <a:latin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368425" y="4140200"/>
            <a:ext cx="1439863" cy="1511300"/>
          </a:xfrm>
          <a:prstGeom prst="ellipse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917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256213" y="4152900"/>
            <a:ext cx="1439862" cy="1511300"/>
          </a:xfrm>
          <a:prstGeom prst="ellipse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917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0724E-6 8.40336E-7 L 0.17856 0.0048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7282E-6 1.68067E-7 L -0.20705 0.003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 animBg="1"/>
      <p:bldP spid="7" grpId="1" animBg="1"/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" y="279375"/>
            <a:ext cx="10080625" cy="6360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7200" i="1" dirty="0" err="1" smtClean="0">
                <a:solidFill>
                  <a:srgbClr val="FF0000"/>
                </a:solidFill>
              </a:rPr>
              <a:t>Рефлекция</a:t>
            </a:r>
            <a:endParaRPr lang="ru-RU" sz="7200" i="1" dirty="0" smtClean="0">
              <a:solidFill>
                <a:srgbClr val="FF0000"/>
              </a:solidFill>
            </a:endParaRPr>
          </a:p>
          <a:p>
            <a:pPr algn="ctr"/>
            <a:endParaRPr lang="ru-RU" sz="6600" i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 Что нового вы узнали на уроке?</a:t>
            </a:r>
          </a:p>
          <a:p>
            <a:endParaRPr lang="ru-RU" sz="44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 Что вам больше всего</a:t>
            </a:r>
          </a:p>
          <a:p>
            <a:pPr algn="ctr"/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понравилось?</a:t>
            </a:r>
          </a:p>
          <a:p>
            <a:pPr algn="ctr"/>
            <a:endParaRPr lang="ru-RU" sz="44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 Что бы вы хотели еще узнать?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528" y="301625"/>
            <a:ext cx="9069387" cy="126047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Придумай название для предметов и животных, собранных вместе:</a:t>
            </a:r>
            <a:endParaRPr lang="ru-RU" sz="28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black_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lum contrast="-10000"/>
          </a:blip>
          <a:srcRect l="2165" t="10012" r="6594" b="11344"/>
          <a:stretch>
            <a:fillRect/>
          </a:stretch>
        </p:blipFill>
        <p:spPr>
          <a:xfrm>
            <a:off x="325404" y="1493821"/>
            <a:ext cx="3500462" cy="2005119"/>
          </a:xfrm>
          <a:prstGeom prst="round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3966" y="3643943"/>
            <a:ext cx="3643338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Коллекция марок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 descr="329205_w640_h640_74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10000"/>
          </a:blip>
          <a:srcRect b="4808"/>
          <a:stretch>
            <a:fillRect/>
          </a:stretch>
        </p:blipFill>
        <p:spPr>
          <a:xfrm>
            <a:off x="4111618" y="1350945"/>
            <a:ext cx="1857388" cy="2286016"/>
          </a:xfrm>
          <a:prstGeom prst="roundRect">
            <a:avLst/>
          </a:prstGeom>
        </p:spPr>
      </p:pic>
      <p:pic>
        <p:nvPicPr>
          <p:cNvPr id="6" name="Рисунок 5" descr="flockofbirds.jpg"/>
          <p:cNvPicPr>
            <a:picLocks noChangeAspect="1"/>
          </p:cNvPicPr>
          <p:nvPr/>
        </p:nvPicPr>
        <p:blipFill>
          <a:blip r:embed="rId5">
            <a:lum contrast="-10000"/>
          </a:blip>
          <a:srcRect t="5027" r="24488" b="22086"/>
          <a:stretch>
            <a:fillRect/>
          </a:stretch>
        </p:blipFill>
        <p:spPr>
          <a:xfrm>
            <a:off x="6336463" y="1450001"/>
            <a:ext cx="2876340" cy="2044084"/>
          </a:xfrm>
          <a:prstGeom prst="round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82990" y="3422647"/>
            <a:ext cx="2571768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Набор карандашей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40510" y="3643943"/>
            <a:ext cx="2286016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Стая птиц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Рисунок 8" descr="_________________4a4d17e663970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E4E4E4"/>
              </a:clrFrom>
              <a:clrTo>
                <a:srgbClr val="E4E4E4">
                  <a:alpha val="0"/>
                </a:srgbClr>
              </a:clrTo>
            </a:clrChange>
            <a:lum contrast="-10000"/>
          </a:blip>
          <a:stretch>
            <a:fillRect/>
          </a:stretch>
        </p:blipFill>
        <p:spPr>
          <a:xfrm>
            <a:off x="468280" y="4351341"/>
            <a:ext cx="2621454" cy="2286016"/>
          </a:xfrm>
          <a:prstGeom prst="roundRect">
            <a:avLst/>
          </a:prstGeom>
        </p:spPr>
      </p:pic>
      <p:pic>
        <p:nvPicPr>
          <p:cNvPr id="10" name="Рисунок 9" descr="5f9229a56f00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-10000"/>
          </a:blip>
          <a:stretch>
            <a:fillRect/>
          </a:stretch>
        </p:blipFill>
        <p:spPr>
          <a:xfrm>
            <a:off x="3682990" y="4351341"/>
            <a:ext cx="2286016" cy="2286016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11" name="Рисунок 10" descr="3DD90EAC-CD48-4894-85D3-378412A30C57_mw800_mh600_s.jpg"/>
          <p:cNvPicPr>
            <a:picLocks noChangeAspect="1"/>
          </p:cNvPicPr>
          <p:nvPr/>
        </p:nvPicPr>
        <p:blipFill>
          <a:blip r:embed="rId8">
            <a:lum/>
          </a:blip>
          <a:stretch>
            <a:fillRect/>
          </a:stretch>
        </p:blipFill>
        <p:spPr>
          <a:xfrm>
            <a:off x="6040444" y="4421401"/>
            <a:ext cx="3214710" cy="2144518"/>
          </a:xfrm>
          <a:prstGeom prst="round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3966" y="6858653"/>
            <a:ext cx="3000396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Чайный сервиз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0114" y="6858653"/>
            <a:ext cx="2571768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Букет цветов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6196" y="6851671"/>
            <a:ext cx="2571768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Стадо коров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966" y="301625"/>
            <a:ext cx="9069387" cy="1260475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математике, когда какие-нибудь объекты собираются вместе, говорят одно и тоже слово –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множество.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5404" y="1894127"/>
            <a:ext cx="8001056" cy="4671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Как называют множество овец?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Как называют множество лошадей?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Как называют множество пчёл, летящих вместе?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Как называют множество футболистов, </a:t>
            </a:r>
          </a:p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  собравшихся вместе для игры?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Как называют множество кораблей, плывущих вместе?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Какие имеются названия для множества военных?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97766" y="1851011"/>
            <a:ext cx="1928826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отара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12080" y="2386480"/>
            <a:ext cx="1928826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табун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83518" y="2994019"/>
            <a:ext cx="1928826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рой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83452" y="4137027"/>
            <a:ext cx="2214578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команда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54890" y="4994283"/>
            <a:ext cx="2214578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эскадра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9may_victorydayparade_soldiers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6196" y="5868989"/>
            <a:ext cx="2178839" cy="14525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2528" y="6371870"/>
            <a:ext cx="6643734" cy="1008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взвод, рота, полк, дивизия, корпус, армия…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17" y="565127"/>
            <a:ext cx="9540907" cy="6500858"/>
          </a:xfrm>
        </p:spPr>
        <p:txBody>
          <a:bodyPr>
            <a:normAutofit/>
          </a:bodyPr>
          <a:lstStyle/>
          <a:p>
            <a:r>
              <a:rPr lang="ru-RU" sz="4800" i="1" dirty="0" smtClean="0">
                <a:solidFill>
                  <a:srgbClr val="FF0000"/>
                </a:solidFill>
              </a:rPr>
              <a:t>Множество</a:t>
            </a:r>
            <a:r>
              <a:rPr lang="ru-RU" sz="4800" i="1" dirty="0" smtClean="0">
                <a:solidFill>
                  <a:schemeClr val="accent1">
                    <a:lumMod val="50000"/>
                  </a:schemeClr>
                </a:solidFill>
              </a:rPr>
              <a:t>- совокупность объектов, обладающих определенным свойством, объединенных в единое целое.</a:t>
            </a:r>
            <a:r>
              <a:rPr lang="ru-RU" sz="4800" i="1" dirty="0" smtClean="0">
                <a:solidFill>
                  <a:srgbClr val="FF0000"/>
                </a:solidFill>
              </a:rPr>
              <a:t/>
            </a:r>
            <a:br>
              <a:rPr lang="ru-RU" sz="4800" i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404" y="233346"/>
            <a:ext cx="9069387" cy="1260475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Предметы или живые существа, входящие в множество, называют </a:t>
            </a:r>
            <a:r>
              <a:rPr lang="ru-RU" sz="32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элементами</a:t>
            </a:r>
            <a:r>
              <a:rPr lang="ru-RU" sz="3200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этого множества.</a:t>
            </a:r>
            <a:endParaRPr lang="ru-RU" sz="3200" i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5404" y="2128670"/>
            <a:ext cx="8858312" cy="2840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Ласточка – 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элемент</a:t>
            </a:r>
            <a:r>
              <a:rPr lang="ru-RU" sz="3200" dirty="0" smtClean="0"/>
              <a:t> множества птиц.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                   Берёза – </a:t>
            </a:r>
          </a:p>
          <a:p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                   </a:t>
            </a:r>
            <a:r>
              <a:rPr lang="ru-RU" sz="3200" b="1" i="1" dirty="0" smtClean="0">
                <a:solidFill>
                  <a:srgbClr val="002060"/>
                </a:solidFill>
              </a:rPr>
              <a:t>элемент</a:t>
            </a:r>
            <a:r>
              <a:rPr lang="ru-RU" sz="3200" dirty="0" smtClean="0"/>
              <a:t> множества деревьев.</a:t>
            </a:r>
            <a:endParaRPr lang="ru-RU" sz="3200" dirty="0"/>
          </a:p>
        </p:txBody>
      </p:sp>
      <p:pic>
        <p:nvPicPr>
          <p:cNvPr id="4" name="Рисунок 3" descr="57tifwnudyc3fcio.jpg"/>
          <p:cNvPicPr>
            <a:picLocks noChangeAspect="1"/>
          </p:cNvPicPr>
          <p:nvPr/>
        </p:nvPicPr>
        <p:blipFill>
          <a:blip r:embed="rId2"/>
          <a:srcRect l="19062" t="12875"/>
          <a:stretch>
            <a:fillRect/>
          </a:stretch>
        </p:blipFill>
        <p:spPr>
          <a:xfrm>
            <a:off x="6111882" y="1636697"/>
            <a:ext cx="3143272" cy="2819641"/>
          </a:xfrm>
          <a:prstGeom prst="snip2DiagRect">
            <a:avLst>
              <a:gd name="adj1" fmla="val 0"/>
              <a:gd name="adj2" fmla="val 48346"/>
            </a:avLst>
          </a:prstGeom>
        </p:spPr>
      </p:pic>
      <p:pic>
        <p:nvPicPr>
          <p:cNvPr id="5" name="Рисунок 4" descr="000_068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-880"/>
          <a:stretch>
            <a:fillRect/>
          </a:stretch>
        </p:blipFill>
        <p:spPr>
          <a:xfrm>
            <a:off x="539718" y="3208333"/>
            <a:ext cx="1500198" cy="3857652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897040" y="5422911"/>
            <a:ext cx="7358114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Но, хвост ласточки не является элементом множества птиц, а лист берёзы или подберёзовик не являются элементами множества деревьев. 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11420" y="5565787"/>
            <a:ext cx="5572164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     ВНИМАНИЕ!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7" grpId="1"/>
      <p:bldP spid="7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-1" y="-3"/>
          <a:ext cx="10080625" cy="7700712"/>
        </p:xfrm>
        <a:graphic>
          <a:graphicData uri="http://schemas.openxmlformats.org/drawingml/2006/table">
            <a:tbl>
              <a:tblPr/>
              <a:tblGrid>
                <a:gridCol w="5039457"/>
                <a:gridCol w="5041168"/>
              </a:tblGrid>
              <a:tr h="1047688">
                <a:tc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</a:rPr>
                        <a:t>множество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</a:rPr>
                        <a:t>элемент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1047688"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</a:rPr>
                        <a:t>Трапеция, параллелограмм, ромб, квадрат, прямоугольник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1273552"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</a:rPr>
                        <a:t>Шар, прямоугольный параллелепипед, призма, пирамида, октаэдр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1047688">
                <a:tc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</a:rPr>
                        <a:t>    </a:t>
                      </a: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</a:rPr>
                        <a:t>Натуральные числа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1047688"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</a:rPr>
                        <a:t>1, 4, 9, 16, 25, 36, 49, 64, 81, 100 ..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1047688"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</a:rPr>
                        <a:t>0, 1, 2, 3, 4, 5, 6, 7, 8, 9</a:t>
                      </a:r>
                    </a:p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1047688">
                <a:tc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</a:rPr>
                        <a:t>    </a:t>
                      </a: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</a:rPr>
                        <a:t>Двузначные четные числа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993755"/>
            <a:ext cx="5040312" cy="112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600" dirty="0"/>
              <a:t>Множество четырехугольников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2208201"/>
            <a:ext cx="4835525" cy="112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600" dirty="0"/>
              <a:t>Пространственные тела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238750" y="3779838"/>
            <a:ext cx="36734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000"/>
              <a:t>1, 2, 3, 4, 5, 6, 7, 8, 9, 10, 11…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4213" y="4676775"/>
            <a:ext cx="4029075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4000" dirty="0"/>
              <a:t>Квадраты чисел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4213" y="5508625"/>
            <a:ext cx="4208462" cy="10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200" dirty="0"/>
              <a:t>Цифры десятичной системы счисления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45100" y="6726238"/>
            <a:ext cx="285750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000"/>
              <a:t>10, 12, 14, 16 … 96, 98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528" y="87311"/>
            <a:ext cx="9069387" cy="140651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Назовите элементы множества геометрических фигур, составляющих большой квадрат</a:t>
            </a:r>
            <a:r>
              <a:rPr lang="ru-RU" sz="2800" b="1" spc="3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2800" b="1" spc="30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2182792" y="1810155"/>
            <a:ext cx="4786346" cy="4500594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MS Gothic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5040312" y="4524799"/>
            <a:ext cx="1928826" cy="178595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MS Gothic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182792" y="1810155"/>
            <a:ext cx="1357322" cy="450059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MS Gothic" charset="0"/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 bwMode="auto">
          <a:xfrm flipH="1">
            <a:off x="3540114" y="4524799"/>
            <a:ext cx="1500198" cy="1785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MS Gothic" charset="0"/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7540642" y="2422515"/>
            <a:ext cx="857256" cy="785818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MS Gothic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090" y="6565919"/>
            <a:ext cx="8786874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Круг принадлежит множеству геометрических фигур, составляющих большой квадрат?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876" y="6187354"/>
            <a:ext cx="1825602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Вопрос: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 bwMode="auto">
          <a:xfrm>
            <a:off x="5040312" y="1810155"/>
            <a:ext cx="1928826" cy="2714643"/>
          </a:xfrm>
          <a:prstGeom prst="triangle">
            <a:avLst>
              <a:gd name="adj" fmla="val 99070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MS 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528" y="279375"/>
            <a:ext cx="9898097" cy="7649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/>
              <a:t>Множества обозначают прописными латинскими буквами </a:t>
            </a:r>
          </a:p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А, В,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ru-RU" sz="4800" dirty="0" smtClean="0">
                <a:solidFill>
                  <a:srgbClr val="C00000"/>
                </a:solidFill>
              </a:rPr>
              <a:t>С, ...,</a:t>
            </a:r>
            <a:endParaRPr lang="en-US" sz="4800" dirty="0" smtClean="0">
              <a:solidFill>
                <a:srgbClr val="C00000"/>
              </a:solidFill>
            </a:endParaRPr>
          </a:p>
          <a:p>
            <a:pPr algn="ctr"/>
            <a:r>
              <a:rPr lang="ru-RU" sz="4800" dirty="0" smtClean="0"/>
              <a:t> а элементы множеств строчными латинскими</a:t>
            </a:r>
            <a:r>
              <a:rPr lang="en-US" sz="4800" dirty="0" smtClean="0"/>
              <a:t> </a:t>
            </a:r>
            <a:r>
              <a:rPr lang="ru-RU" sz="4800" dirty="0" smtClean="0"/>
              <a:t>буквами </a:t>
            </a:r>
            <a:endParaRPr lang="en-US" sz="4800" dirty="0" smtClean="0"/>
          </a:p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а, </a:t>
            </a:r>
            <a:r>
              <a:rPr lang="ru-RU" sz="4800" dirty="0" err="1" smtClean="0">
                <a:solidFill>
                  <a:srgbClr val="C00000"/>
                </a:solidFill>
              </a:rPr>
              <a:t>b</a:t>
            </a:r>
            <a:r>
              <a:rPr lang="ru-RU" sz="4800" dirty="0" smtClean="0">
                <a:solidFill>
                  <a:srgbClr val="C00000"/>
                </a:solidFill>
              </a:rPr>
              <a:t>, с, ....</a:t>
            </a:r>
            <a:endParaRPr lang="en-US" sz="4800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dirty="0" smtClean="0"/>
              <a:t>Если элемент а принадлежит множеству А, то пишут:</a:t>
            </a:r>
            <a:r>
              <a:rPr lang="en-US" sz="3200" dirty="0" smtClean="0"/>
              <a:t>  </a:t>
            </a:r>
            <a:r>
              <a:rPr lang="ru-RU" sz="3200" dirty="0" smtClean="0"/>
              <a:t>        </a:t>
            </a:r>
            <a:r>
              <a:rPr lang="en-US" sz="3200" dirty="0" smtClean="0"/>
              <a:t> </a:t>
            </a:r>
            <a:r>
              <a:rPr lang="ru-RU" sz="3600" dirty="0" smtClean="0"/>
              <a:t>;</a:t>
            </a:r>
            <a:endParaRPr lang="en-US" sz="3600" dirty="0" smtClean="0"/>
          </a:p>
          <a:p>
            <a:pPr algn="ctr"/>
            <a:endParaRPr lang="en-US" sz="4000" dirty="0" smtClean="0"/>
          </a:p>
          <a:p>
            <a:pPr algn="ctr"/>
            <a:endParaRPr lang="en-US" sz="4000" dirty="0" smtClean="0"/>
          </a:p>
          <a:p>
            <a:pPr algn="ctr"/>
            <a:endParaRPr lang="en-US" sz="4000" dirty="0" smtClean="0"/>
          </a:p>
          <a:p>
            <a:endParaRPr lang="ru-RU" sz="4000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-30000"/>
          </a:blip>
          <a:srcRect/>
          <a:stretch>
            <a:fillRect/>
          </a:stretch>
        </p:blipFill>
        <p:spPr bwMode="auto">
          <a:xfrm>
            <a:off x="5397503" y="4851408"/>
            <a:ext cx="1250165" cy="71438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-30000"/>
          </a:blip>
          <a:srcRect/>
          <a:stretch>
            <a:fillRect/>
          </a:stretch>
        </p:blipFill>
        <p:spPr bwMode="auto">
          <a:xfrm>
            <a:off x="6111882" y="6494481"/>
            <a:ext cx="1285884" cy="73479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82528" y="5994415"/>
            <a:ext cx="9898097" cy="1008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  Если элемент а не принадлежит множеству А,</a:t>
            </a:r>
            <a:endParaRPr lang="en-US" sz="3200" dirty="0" smtClean="0"/>
          </a:p>
          <a:p>
            <a:pPr algn="ctr"/>
            <a:r>
              <a:rPr lang="ru-RU" sz="3200" dirty="0" smtClean="0"/>
              <a:t> то пишут:</a:t>
            </a:r>
            <a:r>
              <a:rPr lang="en-US" sz="3200" dirty="0" smtClean="0"/>
              <a:t> </a:t>
            </a:r>
            <a:endParaRPr lang="ru-RU" sz="32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6469072" y="6637357"/>
            <a:ext cx="642942" cy="3571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207937"/>
            <a:ext cx="10080625" cy="676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Множества</a:t>
            </a:r>
          </a:p>
          <a:p>
            <a:pPr algn="ctr"/>
            <a:endParaRPr lang="ru-RU" dirty="0" smtClean="0"/>
          </a:p>
          <a:p>
            <a:pPr algn="ctr"/>
            <a:r>
              <a:rPr lang="ru-RU" sz="4000" dirty="0" smtClean="0"/>
              <a:t>конечные            бесконечные</a:t>
            </a:r>
          </a:p>
          <a:p>
            <a:pPr algn="ctr"/>
            <a:endParaRPr lang="ru-RU" sz="4000" dirty="0" smtClean="0"/>
          </a:p>
          <a:p>
            <a:pPr algn="ctr"/>
            <a:endParaRPr lang="ru-RU" sz="4000" dirty="0" smtClean="0"/>
          </a:p>
          <a:p>
            <a:pPr algn="ctr"/>
            <a:endParaRPr lang="ru-RU" sz="4000" dirty="0" smtClean="0"/>
          </a:p>
          <a:p>
            <a:pPr algn="ctr"/>
            <a:endParaRPr lang="ru-RU" sz="4000" dirty="0" smtClean="0"/>
          </a:p>
          <a:p>
            <a:r>
              <a:rPr lang="en-US" sz="4000" dirty="0" smtClean="0"/>
              <a:t>    card A=34</a:t>
            </a:r>
            <a:endParaRPr lang="ru-RU" sz="4000" dirty="0" smtClean="0"/>
          </a:p>
          <a:p>
            <a:pPr algn="r"/>
            <a:endParaRPr lang="ru-RU" sz="4000" dirty="0" smtClean="0"/>
          </a:p>
          <a:p>
            <a:pPr algn="r"/>
            <a:endParaRPr lang="en-US" sz="4000" dirty="0" smtClean="0"/>
          </a:p>
          <a:p>
            <a:pPr algn="r"/>
            <a:r>
              <a:rPr lang="ru-RU" sz="4000" dirty="0" smtClean="0"/>
              <a:t>Множество живущих на луне</a:t>
            </a:r>
          </a:p>
          <a:p>
            <a:pPr algn="ctr"/>
            <a:r>
              <a:rPr lang="ru-RU" sz="4000" dirty="0" smtClean="0"/>
              <a:t>         пустое множество      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10800000" flipV="1">
            <a:off x="2682858" y="922317"/>
            <a:ext cx="1928826" cy="2857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611684" y="922317"/>
            <a:ext cx="1857388" cy="2857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3188" y="1922449"/>
            <a:ext cx="3714776" cy="2494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842" y="5351473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Овал 15"/>
          <p:cNvSpPr/>
          <p:nvPr/>
        </p:nvSpPr>
        <p:spPr>
          <a:xfrm>
            <a:off x="8183584" y="6423043"/>
            <a:ext cx="785818" cy="7858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8076427" y="6315886"/>
            <a:ext cx="1000132" cy="9286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280" y="1851011"/>
            <a:ext cx="4071966" cy="218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580</TotalTime>
  <Words>448</Words>
  <PresentationFormat>Произвольный</PresentationFormat>
  <Paragraphs>92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Слайд 1</vt:lpstr>
      <vt:lpstr>Придумай название для предметов и животных, собранных вместе:</vt:lpstr>
      <vt:lpstr>В математике, когда какие-нибудь объекты собираются вместе, говорят одно и тоже слово – множество.</vt:lpstr>
      <vt:lpstr>Множество- совокупность объектов, обладающих определенным свойством, объединенных в единое целое. </vt:lpstr>
      <vt:lpstr>Предметы или живые существа, входящие в множество, называют элементами этого множества.</vt:lpstr>
      <vt:lpstr>Слайд 6</vt:lpstr>
      <vt:lpstr>Назовите элементы множества геометрических фигур, составляющих большой квадрат.</vt:lpstr>
      <vt:lpstr>Слайд 8</vt:lpstr>
      <vt:lpstr>Слайд 9</vt:lpstr>
      <vt:lpstr>Слайд 10</vt:lpstr>
      <vt:lpstr>ВИДЫ МНОЖЕСТВ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70</cp:revision>
  <cp:lastPrinted>1601-01-01T00:00:00Z</cp:lastPrinted>
  <dcterms:created xsi:type="dcterms:W3CDTF">2011-02-01T10:06:27Z</dcterms:created>
  <dcterms:modified xsi:type="dcterms:W3CDTF">2015-09-05T17:04:23Z</dcterms:modified>
</cp:coreProperties>
</file>