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06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63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68338"/>
            <a:ext cx="4560888" cy="34432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E0B8D53-457D-46AD-B61D-38EC4E038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0BE61AC-A052-4097-BCDD-149717CD8A15}" type="slidenum">
              <a:rPr lang="en-GB" smtClean="0">
                <a:ea typeface="DejaVu Sans" charset="0"/>
              </a:rPr>
              <a:pPr/>
              <a:t>1</a:t>
            </a:fld>
            <a:endParaRPr lang="en-GB" smtClean="0">
              <a:ea typeface="DejaVu Sans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5908C19-04B8-4A13-8310-536F54E494DD}" type="slidenum">
              <a:rPr lang="en-GB" smtClean="0">
                <a:ea typeface="DejaVu Sans" charset="0"/>
              </a:rPr>
              <a:pPr/>
              <a:t>10</a:t>
            </a:fld>
            <a:endParaRPr lang="en-GB" smtClean="0">
              <a:ea typeface="DejaVu Sans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ADC3D51-FC81-4CB4-B689-AD7BAAA4363B}" type="slidenum">
              <a:rPr lang="en-GB" smtClean="0">
                <a:ea typeface="DejaVu Sans" charset="0"/>
              </a:rPr>
              <a:pPr/>
              <a:t>11</a:t>
            </a:fld>
            <a:endParaRPr lang="en-GB" smtClean="0">
              <a:ea typeface="DejaVu Sans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74688"/>
            <a:ext cx="4568825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38CA06-38F4-4728-AE30-5AA0850C0D67}" type="slidenum">
              <a:rPr lang="en-GB" smtClean="0">
                <a:ea typeface="DejaVu Sans" charset="0"/>
              </a:rPr>
              <a:pPr/>
              <a:t>12</a:t>
            </a:fld>
            <a:endParaRPr lang="en-GB" smtClean="0">
              <a:ea typeface="DejaVu Sans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C16094A-B18A-48FD-BB60-51CCA85CDE8A}" type="slidenum">
              <a:rPr lang="en-GB" smtClean="0">
                <a:ea typeface="DejaVu Sans" charset="0"/>
              </a:rPr>
              <a:pPr/>
              <a:t>13</a:t>
            </a:fld>
            <a:endParaRPr lang="en-GB" smtClean="0">
              <a:ea typeface="DejaVu Sans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2DA9D0F-4C1C-4C7C-88F1-AEC4E79BF4A3}" type="slidenum">
              <a:rPr lang="en-GB" smtClean="0">
                <a:ea typeface="DejaVu Sans" charset="0"/>
              </a:rPr>
              <a:pPr/>
              <a:t>14</a:t>
            </a:fld>
            <a:endParaRPr lang="en-GB" smtClean="0">
              <a:ea typeface="DejaVu Sans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69925"/>
            <a:ext cx="4564063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ACDDA3C-21E0-4D61-B8C0-0DB85CDC6DE8}" type="slidenum">
              <a:rPr lang="en-GB" smtClean="0">
                <a:ea typeface="DejaVu Sans" charset="0"/>
              </a:rPr>
              <a:pPr/>
              <a:t>15</a:t>
            </a:fld>
            <a:endParaRPr lang="en-GB" smtClean="0">
              <a:ea typeface="DejaVu Sans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EFEC9E4-DF66-43EF-BEC7-6B16DD724F1A}" type="slidenum">
              <a:rPr lang="en-GB" smtClean="0">
                <a:ea typeface="DejaVu Sans" charset="0"/>
              </a:rPr>
              <a:pPr/>
              <a:t>16</a:t>
            </a:fld>
            <a:endParaRPr lang="en-GB" smtClean="0">
              <a:ea typeface="DejaVu Sans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A9872C2-266C-4140-AA24-565FC5D5CA8F}" type="slidenum">
              <a:rPr lang="en-GB" smtClean="0">
                <a:ea typeface="DejaVu Sans" charset="0"/>
              </a:rPr>
              <a:pPr/>
              <a:t>17</a:t>
            </a:fld>
            <a:endParaRPr lang="en-GB" smtClean="0">
              <a:ea typeface="DejaVu Sans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83C74D-7ADE-4769-9D34-9D8BF3B9149D}" type="slidenum">
              <a:rPr lang="en-GB" smtClean="0">
                <a:ea typeface="DejaVu Sans" charset="0"/>
              </a:rPr>
              <a:pPr/>
              <a:t>18</a:t>
            </a:fld>
            <a:endParaRPr lang="en-GB" smtClean="0">
              <a:ea typeface="DejaVu Sans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45F16E0-8451-4D9F-8E16-9F02733E94A5}" type="slidenum">
              <a:rPr lang="en-GB" smtClean="0">
                <a:ea typeface="DejaVu Sans" charset="0"/>
              </a:rPr>
              <a:pPr/>
              <a:t>19</a:t>
            </a:fld>
            <a:endParaRPr lang="en-GB" smtClean="0">
              <a:ea typeface="DejaVu Sans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E5422E-0BE2-4CAC-942B-1867C6C8E8E3}" type="slidenum">
              <a:rPr lang="en-GB" smtClean="0">
                <a:ea typeface="DejaVu Sans" charset="0"/>
              </a:rPr>
              <a:pPr/>
              <a:t>2</a:t>
            </a:fld>
            <a:endParaRPr lang="en-GB" smtClean="0">
              <a:ea typeface="DejaVu Sans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74688"/>
            <a:ext cx="4568825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B2C1D02-FA03-47E4-BCEF-750DADE95A4D}" type="slidenum">
              <a:rPr lang="en-GB" smtClean="0">
                <a:ea typeface="DejaVu Sans" charset="0"/>
              </a:rPr>
              <a:pPr/>
              <a:t>20</a:t>
            </a:fld>
            <a:endParaRPr lang="en-GB" smtClean="0">
              <a:ea typeface="DejaVu Sans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172D264-FA14-419D-94C8-25E2C3B1A858}" type="slidenum">
              <a:rPr lang="en-GB" smtClean="0">
                <a:ea typeface="DejaVu Sans" charset="0"/>
              </a:rPr>
              <a:pPr/>
              <a:t>21</a:t>
            </a:fld>
            <a:endParaRPr lang="en-GB" smtClean="0">
              <a:ea typeface="DejaVu Sans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DA57D62-9A67-42DC-9B0E-F75DC27EFAEE}" type="slidenum">
              <a:rPr lang="en-GB" smtClean="0">
                <a:ea typeface="DejaVu Sans" charset="0"/>
              </a:rPr>
              <a:pPr/>
              <a:t>3</a:t>
            </a:fld>
            <a:endParaRPr lang="en-GB" smtClean="0">
              <a:ea typeface="DejaVu Sans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B77E0C2-ABE5-4071-812F-7B86148592BB}" type="slidenum">
              <a:rPr lang="en-GB" smtClean="0">
                <a:ea typeface="DejaVu Sans" charset="0"/>
              </a:rPr>
              <a:pPr/>
              <a:t>4</a:t>
            </a:fld>
            <a:endParaRPr lang="en-GB" smtClean="0">
              <a:ea typeface="DejaVu Sans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C2834B4-B329-4D62-B019-6138ACEA63C2}" type="slidenum">
              <a:rPr lang="en-GB" smtClean="0">
                <a:ea typeface="DejaVu Sans" charset="0"/>
              </a:rPr>
              <a:pPr/>
              <a:t>5</a:t>
            </a:fld>
            <a:endParaRPr lang="en-GB" smtClean="0">
              <a:ea typeface="DejaVu Sans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69925"/>
            <a:ext cx="4564063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0063018-AC4C-402C-AD59-919623811891}" type="slidenum">
              <a:rPr lang="en-GB" smtClean="0">
                <a:ea typeface="DejaVu Sans" charset="0"/>
              </a:rPr>
              <a:pPr/>
              <a:t>6</a:t>
            </a:fld>
            <a:endParaRPr lang="en-GB" smtClean="0">
              <a:ea typeface="DejaVu Sans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EDDB62-CBCD-4701-8E9C-2F258FDCD381}" type="slidenum">
              <a:rPr lang="en-GB" smtClean="0">
                <a:ea typeface="DejaVu Sans" charset="0"/>
              </a:rPr>
              <a:pPr/>
              <a:t>7</a:t>
            </a:fld>
            <a:endParaRPr lang="en-GB" smtClean="0">
              <a:ea typeface="DejaVu Sans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0D61C7D-AC0E-463C-8997-576563D2C1C4}" type="slidenum">
              <a:rPr lang="en-GB" smtClean="0">
                <a:ea typeface="DejaVu Sans" charset="0"/>
              </a:rPr>
              <a:pPr/>
              <a:t>8</a:t>
            </a:fld>
            <a:endParaRPr lang="en-GB" smtClean="0">
              <a:ea typeface="DejaVu San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74688"/>
            <a:ext cx="4568825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EB1F00E-559B-4331-9288-6C5CEA028B77}" type="slidenum">
              <a:rPr lang="en-GB" smtClean="0">
                <a:ea typeface="DejaVu Sans" charset="0"/>
              </a:rPr>
              <a:pPr/>
              <a:t>9</a:t>
            </a:fld>
            <a:endParaRPr lang="en-GB" smtClean="0">
              <a:ea typeface="DejaVu Sans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6875" cy="4106863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1888-DEB9-4D38-8891-BC08244B4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A9F9-7AD8-4F39-8854-6AA73780B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463" y="-206375"/>
            <a:ext cx="2054225" cy="6321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206375"/>
            <a:ext cx="6011863" cy="6321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800FC-8221-4FF8-A499-AFE3EBFE8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18488" cy="2103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3163-281F-4961-9E43-FB6E9250F4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D9A4-B111-454B-9DE7-466DD045F9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7A8D-15D5-4356-BD7E-573FA02BC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8ABBF-00A1-4804-9F3D-020E515FE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A2DE-42E5-4D1B-B9D4-15681FC6D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EAD21-39C2-4124-9CF8-6E7A2F056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02FE-42D9-4C99-ABF7-F115878AB7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F1B7-8987-4845-905D-FE3340E26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0953-7BF3-4E18-AB23-841495F2C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6375"/>
            <a:ext cx="8218488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1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DejaVu Sans" charset="0"/>
              </a:defRPr>
            </a:lvl9pPr>
          </a:lstStyle>
          <a:p>
            <a:pPr eaLnBrk="1" hangingPunct="1">
              <a:defRPr/>
            </a:pPr>
            <a:endParaRPr lang="ru-RU" smtClean="0">
              <a:ea typeface="+mn-ea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B78E97E0-B882-4451-A6CC-31F542FDE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DejaVu Sans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31788" indent="-331788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DejaVu Sans" charset="0"/>
          <a:cs typeface="+mn-cs"/>
        </a:defRPr>
      </a:lvl1pPr>
      <a:lvl2pPr marL="731838" indent="-274638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DejaVu San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DejaVu San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DejaVu Sans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#&#1057;&#1090;&#1088;&#1072;&#1085;&#1080;&#1094;&#1072; 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34925"/>
            <a:ext cx="9144000" cy="216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 i="1">
                <a:solidFill>
                  <a:srgbClr val="A50021"/>
                </a:solidFill>
              </a:rPr>
              <a:t>Конфликт. </a:t>
            </a:r>
            <a:br>
              <a:rPr lang="en-GB" sz="4800" b="1" i="1">
                <a:solidFill>
                  <a:srgbClr val="A50021"/>
                </a:solidFill>
              </a:rPr>
            </a:br>
            <a:r>
              <a:rPr lang="en-GB" sz="4400" b="1" i="1">
                <a:solidFill>
                  <a:srgbClr val="A50021"/>
                </a:solidFill>
              </a:rPr>
              <a:t>Стили поведения в конфликте.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2286000"/>
            <a:ext cx="7140575" cy="434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smtClean="0">
                <a:solidFill>
                  <a:srgbClr val="B80047"/>
                </a:solidFill>
              </a:rPr>
              <a:t>Глиняный горшок</a:t>
            </a:r>
            <a:br>
              <a:rPr lang="en-GB" sz="4000" smtClean="0">
                <a:solidFill>
                  <a:srgbClr val="B80047"/>
                </a:solidFill>
              </a:rPr>
            </a:br>
            <a:r>
              <a:rPr lang="en-GB" sz="2800" smtClean="0">
                <a:solidFill>
                  <a:srgbClr val="B80047"/>
                </a:solidFill>
              </a:rPr>
              <a:t>(медленно разогревается)</a:t>
            </a:r>
            <a:r>
              <a:rPr lang="ar-SA" sz="2800" smtClean="0">
                <a:solidFill>
                  <a:srgbClr val="B80047"/>
                </a:solidFill>
              </a:rPr>
              <a:t>‏</a:t>
            </a:r>
            <a:endParaRPr lang="en-GB" sz="2800" smtClean="0">
              <a:solidFill>
                <a:srgbClr val="B80047"/>
              </a:solidFill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l="4222" t="3075" r="7071" b="12270"/>
          <a:stretch>
            <a:fillRect/>
          </a:stretch>
        </p:blipFill>
        <p:spPr bwMode="auto">
          <a:xfrm>
            <a:off x="1979613" y="2160588"/>
            <a:ext cx="48958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8575" y="179388"/>
            <a:ext cx="9115425" cy="141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280099"/>
                </a:solidFill>
              </a:rPr>
              <a:t>Волна </a:t>
            </a:r>
            <a:br>
              <a:rPr lang="en-GB" sz="4000" b="1">
                <a:solidFill>
                  <a:srgbClr val="280099"/>
                </a:solidFill>
              </a:rPr>
            </a:br>
            <a:r>
              <a:rPr lang="en-GB" sz="2800" b="1">
                <a:solidFill>
                  <a:srgbClr val="280099"/>
                </a:solidFill>
              </a:rPr>
              <a:t>(спорный вопрос кажется решенным, но позже поднимается снова)</a:t>
            </a:r>
            <a:r>
              <a:rPr lang="ar-SA" sz="2800" b="1">
                <a:solidFill>
                  <a:srgbClr val="280099"/>
                </a:solidFill>
              </a:rPr>
              <a:t>‏</a:t>
            </a:r>
            <a:endParaRPr lang="en-GB" sz="2800" b="1">
              <a:solidFill>
                <a:srgbClr val="280099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1800225"/>
            <a:ext cx="6254750" cy="485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55563"/>
            <a:ext cx="8642350" cy="1982787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smtClean="0">
                <a:solidFill>
                  <a:srgbClr val="663300"/>
                </a:solidFill>
              </a:rPr>
              <a:t>Собиратель  </a:t>
            </a:r>
            <a:br>
              <a:rPr lang="en-GB" sz="4000" b="1" smtClean="0">
                <a:solidFill>
                  <a:srgbClr val="663300"/>
                </a:solidFill>
              </a:rPr>
            </a:br>
            <a:r>
              <a:rPr lang="en-GB" sz="2800" b="1" smtClean="0">
                <a:solidFill>
                  <a:srgbClr val="663300"/>
                </a:solidFill>
              </a:rPr>
              <a:t>(до тех пор, пока не накопится достаточно, по его мнению, обид, не высказывает никакой реакции)</a:t>
            </a:r>
            <a:r>
              <a:rPr lang="ar-SA" sz="2800" b="1" smtClean="0">
                <a:solidFill>
                  <a:srgbClr val="663300"/>
                </a:solidFill>
              </a:rPr>
              <a:t>‏</a:t>
            </a:r>
            <a:endParaRPr lang="en-GB" sz="2800" b="1" smtClean="0">
              <a:solidFill>
                <a:srgbClr val="6633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176463"/>
            <a:ext cx="5080000" cy="4681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-612775"/>
            <a:ext cx="8229600" cy="25923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smtClean="0"/>
              <a:t/>
            </a:r>
            <a:br>
              <a:rPr lang="en-GB" sz="4000" smtClean="0"/>
            </a:br>
            <a:r>
              <a:rPr lang="en-GB" sz="4000" b="1" smtClean="0">
                <a:solidFill>
                  <a:srgbClr val="DC2300"/>
                </a:solidFill>
              </a:rPr>
              <a:t>Реактор </a:t>
            </a:r>
            <a:br>
              <a:rPr lang="en-GB" sz="4000" b="1" smtClean="0">
                <a:solidFill>
                  <a:srgbClr val="DC2300"/>
                </a:solidFill>
              </a:rPr>
            </a:br>
            <a:r>
              <a:rPr lang="en-GB" sz="2800" b="1" smtClean="0">
                <a:solidFill>
                  <a:srgbClr val="DC2300"/>
                </a:solidFill>
              </a:rPr>
              <a:t>(приходит к внезапным решениям и высказывает их, не думая о последствиях)</a:t>
            </a:r>
            <a:r>
              <a:rPr lang="ar-SA" sz="2800" b="1" smtClean="0">
                <a:solidFill>
                  <a:srgbClr val="DC2300"/>
                </a:solidFill>
              </a:rPr>
              <a:t>‏</a:t>
            </a:r>
            <a:endParaRPr lang="en-GB" sz="2800" b="1" smtClean="0">
              <a:solidFill>
                <a:srgbClr val="DC230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979613"/>
            <a:ext cx="6119812" cy="485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1663" cy="2014538"/>
          </a:xfrm>
        </p:spPr>
        <p:txBody>
          <a:bodyPr lIns="0" tIns="0" rIns="0" bIns="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smtClean="0">
                <a:solidFill>
                  <a:srgbClr val="FF3333"/>
                </a:solidFill>
              </a:rPr>
              <a:t>СТИЛИ ПОВЕДЕНИЯ В КОНФЛИКТЕ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339975"/>
            <a:ext cx="28194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1260475"/>
            <a:ext cx="9144000" cy="50292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86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8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800000"/>
                </a:solidFill>
              </a:rPr>
              <a:t>Стиль избегания – «черепаха»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4343400"/>
            <a:ext cx="8763000" cy="425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just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0000"/>
                </a:solidFill>
              </a:rPr>
              <a:t>  </a:t>
            </a:r>
          </a:p>
          <a:p>
            <a:pPr marL="331788" indent="-331788" algn="just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2060"/>
                </a:solidFill>
              </a:rPr>
              <a:t>  Человек не отстаивает свои права, не хочет вступать в сотрудничество для выработки решения проблемы, а просто уходит от разрешения конфликта.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 b="1">
              <a:solidFill>
                <a:srgbClr val="00206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2060"/>
                </a:solidFill>
              </a:rPr>
              <a:t> 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76375" y="2636838"/>
            <a:ext cx="6527800" cy="4221162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-171450"/>
            <a:ext cx="9144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3333CC"/>
                </a:solidFill>
              </a:rPr>
              <a:t>Стиль конкуренция – «акула»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-228600" y="933450"/>
            <a:ext cx="9372600" cy="464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800000"/>
                </a:solidFill>
              </a:rPr>
              <a:t>   </a:t>
            </a:r>
          </a:p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800000"/>
                </a:solidFill>
              </a:rPr>
              <a:t>  Ориентация только на свои интересы и игнорирование интересов своего партнёра, то есть стремление добиться своих интересов в ущерб другому</a:t>
            </a:r>
          </a:p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80000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 b="1">
              <a:solidFill>
                <a:srgbClr val="800000"/>
              </a:solidFill>
            </a:endParaRPr>
          </a:p>
          <a:p>
            <a:pPr marL="331788" indent="-331788" algn="just">
              <a:lnSpc>
                <a:spcPct val="90000"/>
              </a:lnSpc>
              <a:spcBef>
                <a:spcPts val="900"/>
              </a:spcBef>
              <a:buClr>
                <a:srgbClr val="009999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CCCCFF"/>
                </a:solidFill>
                <a:hlinkClick r:id="rId4"/>
              </a:rPr>
              <a:t>  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0000"/>
                </a:solidFill>
              </a:rPr>
              <a:t> 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1079500" y="900113"/>
            <a:ext cx="7086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190500"/>
            <a:ext cx="91440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19194D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19194D"/>
                </a:solidFill>
              </a:rPr>
              <a:t>Стиль приспособление – «медвежонок»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0" y="4319588"/>
            <a:ext cx="8999538" cy="253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just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002060"/>
                </a:solidFill>
              </a:rPr>
              <a:t> </a:t>
            </a:r>
            <a:r>
              <a:rPr lang="en-GB" sz="3000" b="1">
                <a:solidFill>
                  <a:srgbClr val="002060"/>
                </a:solidFill>
              </a:rPr>
              <a:t>Человек стремится уйти от конфликта, жертвует своими личными интересами в пользу интересов соперника, не пытаясь отстаивать собственные интересы.</a:t>
            </a:r>
          </a:p>
          <a:p>
            <a:pPr marL="331788" indent="-331788" algn="just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000" b="1">
                <a:solidFill>
                  <a:srgbClr val="002060"/>
                </a:solidFill>
              </a:rPr>
              <a:t> </a:t>
            </a: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206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4625975" y="2205038"/>
            <a:ext cx="3684588" cy="343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130175"/>
            <a:ext cx="91440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200">
                <a:solidFill>
                  <a:srgbClr val="3333CC"/>
                </a:solidFill>
              </a:rPr>
              <a:t>Стиль сотрудничество – «сова»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1219200"/>
            <a:ext cx="5105400" cy="574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8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32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200" b="1">
                <a:solidFill>
                  <a:srgbClr val="000000"/>
                </a:solidFill>
              </a:rPr>
              <a:t>   </a:t>
            </a:r>
            <a:r>
              <a:rPr lang="en-GB" sz="3600" b="1">
                <a:solidFill>
                  <a:srgbClr val="002060"/>
                </a:solidFill>
              </a:rPr>
              <a:t>Стиль позволяет выработать наиболее удовлетворяющие обе стороны решение в конфликтных ситуациях</a:t>
            </a:r>
          </a:p>
          <a:p>
            <a:pPr marL="331788" indent="-331788">
              <a:lnSpc>
                <a:spcPct val="90000"/>
              </a:lnSpc>
              <a:spcBef>
                <a:spcPts val="9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3600" b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4730750" y="2286000"/>
            <a:ext cx="441325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-179388" y="130175"/>
            <a:ext cx="9539288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33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4400">
                <a:solidFill>
                  <a:srgbClr val="FF3300"/>
                </a:solidFill>
              </a:rPr>
              <a:t>Стиль компромисс – «лиса»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-228600" y="1828800"/>
            <a:ext cx="4729163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 algn="ctr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700"/>
              </a:spcBef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0000"/>
                </a:solidFill>
              </a:rPr>
              <a:t>   </a:t>
            </a:r>
            <a:r>
              <a:rPr lang="en-GB" sz="2600" b="1">
                <a:solidFill>
                  <a:srgbClr val="002060"/>
                </a:solidFill>
              </a:rPr>
              <a:t>Человек озабочен и сохранением отношений, и разрешением конфликта, но не справедливым, а быстрым – никто ничего не теряет, но никто ничего не выигрывает</a:t>
            </a:r>
          </a:p>
          <a:p>
            <a:pPr marL="331788" indent="-331788" algn="just">
              <a:lnSpc>
                <a:spcPct val="90000"/>
              </a:lnSpc>
              <a:spcBef>
                <a:spcPts val="700"/>
              </a:spcBef>
              <a:buClr>
                <a:srgbClr val="002060"/>
              </a:buClr>
              <a:buFont typeface="Wingdings" charset="2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800" b="1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139700"/>
            <a:ext cx="9288463" cy="651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23000"/>
              </a:lnSpc>
              <a:buClr>
                <a:srgbClr val="CC33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CC3300"/>
                </a:solidFill>
                <a:latin typeface="Century Schoolbook L" pitchFamily="16" charset="0"/>
              </a:rPr>
              <a:t>Умный знает, как выйти из конфликта. Мудрый знает, как в него не попасть.                                                                 </a:t>
            </a:r>
            <a:r>
              <a:rPr lang="en-GB" b="1" i="1">
                <a:solidFill>
                  <a:srgbClr val="CC3300"/>
                </a:solidFill>
                <a:latin typeface="Century Schoolbook L" pitchFamily="16" charset="0"/>
              </a:rPr>
              <a:t>(Народная мудрость</a:t>
            </a:r>
            <a:r>
              <a:rPr lang="en-GB" b="1">
                <a:solidFill>
                  <a:srgbClr val="CC3300"/>
                </a:solidFill>
                <a:latin typeface="Century Schoolbook L" pitchFamily="16" charset="0"/>
              </a:rPr>
              <a:t>)</a:t>
            </a:r>
            <a:r>
              <a:rPr lang="ar-SA" b="1">
                <a:solidFill>
                  <a:srgbClr val="CC3300"/>
                </a:solidFill>
                <a:latin typeface="Century Schoolbook L" pitchFamily="16" charset="0"/>
              </a:rPr>
              <a:t>‏</a:t>
            </a:r>
            <a:endParaRPr lang="en-GB" b="1">
              <a:solidFill>
                <a:srgbClr val="CC3300"/>
              </a:solidFill>
              <a:latin typeface="Century Schoolbook L" pitchFamily="16" charset="0"/>
            </a:endParaRPr>
          </a:p>
          <a:p>
            <a:pPr>
              <a:lnSpc>
                <a:spcPct val="123000"/>
              </a:lnSpc>
              <a:buClr>
                <a:srgbClr val="00CC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CC00"/>
                </a:solidFill>
                <a:latin typeface="Century Schoolbook L" pitchFamily="16" charset="0"/>
              </a:rPr>
              <a:t>     Чем более спорят о предмете, тем более путаются: светоч истины меркнет, когда им сильно машут                                       (</a:t>
            </a:r>
            <a:r>
              <a:rPr lang="en-GB" b="1" i="1">
                <a:solidFill>
                  <a:srgbClr val="00CC00"/>
                </a:solidFill>
                <a:latin typeface="Century Schoolbook L" pitchFamily="16" charset="0"/>
              </a:rPr>
              <a:t>Пьер Буаст).</a:t>
            </a:r>
          </a:p>
          <a:p>
            <a:pPr>
              <a:lnSpc>
                <a:spcPct val="12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latin typeface="Century Schoolbook L" pitchFamily="16" charset="0"/>
              </a:rPr>
              <a:t>     Спорьте спокойно, ибо запальчивость превращает промах в крупную ошибку и правду в невежливость                                                  (</a:t>
            </a:r>
            <a:r>
              <a:rPr lang="en-GB" b="1" i="1">
                <a:solidFill>
                  <a:srgbClr val="000000"/>
                </a:solidFill>
                <a:latin typeface="Century Schoolbook L" pitchFamily="16" charset="0"/>
              </a:rPr>
              <a:t>Цицерон).</a:t>
            </a:r>
          </a:p>
          <a:p>
            <a:pPr>
              <a:lnSpc>
                <a:spcPct val="123000"/>
              </a:lnSpc>
              <a:buClr>
                <a:srgbClr val="FF33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3300"/>
                </a:solidFill>
                <a:latin typeface="Century Schoolbook L" pitchFamily="16" charset="0"/>
              </a:rPr>
              <a:t>     Как только мы почувствовали гнев во время спора, мы уже спорим не за истину, а за себя                                                             (</a:t>
            </a:r>
            <a:r>
              <a:rPr lang="en-GB" b="1" i="1">
                <a:solidFill>
                  <a:srgbClr val="FF3300"/>
                </a:solidFill>
                <a:latin typeface="Century Schoolbook L" pitchFamily="16" charset="0"/>
              </a:rPr>
              <a:t>Т. Карлейль).</a:t>
            </a:r>
          </a:p>
          <a:p>
            <a:pPr>
              <a:lnSpc>
                <a:spcPct val="123000"/>
              </a:lnSpc>
              <a:buClr>
                <a:srgbClr val="3333CC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3333CC"/>
                </a:solidFill>
                <a:latin typeface="Century Schoolbook L" pitchFamily="16" charset="0"/>
              </a:rPr>
              <a:t>     При споре не следует ни горячиться, ни унывать, ни затрагивать личность. Когда прения вырождаются в ссору, лучше умолкнуть: это не значит признать себя побежденным                               ( </a:t>
            </a:r>
            <a:r>
              <a:rPr lang="en-GB" b="1" i="1">
                <a:solidFill>
                  <a:srgbClr val="3333CC"/>
                </a:solidFill>
                <a:latin typeface="Century Schoolbook L" pitchFamily="16" charset="0"/>
              </a:rPr>
              <a:t>Л. Сади-Карно).</a:t>
            </a:r>
          </a:p>
          <a:p>
            <a:pPr>
              <a:lnSpc>
                <a:spcPct val="123000"/>
              </a:lnSpc>
              <a:buClr>
                <a:srgbClr val="FF00FF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00FF"/>
                </a:solidFill>
                <a:latin typeface="Century Schoolbook L" pitchFamily="16" charset="0"/>
              </a:rPr>
              <a:t>      Когда заметишь, что противник твой горячится, положи конец спору какой-нибудь шуткой                                                   (</a:t>
            </a:r>
            <a:r>
              <a:rPr lang="en-GB" b="1" i="1">
                <a:solidFill>
                  <a:srgbClr val="FF00FF"/>
                </a:solidFill>
                <a:latin typeface="Century Schoolbook L" pitchFamily="16" charset="0"/>
              </a:rPr>
              <a:t>Ф. Честерфильд).</a:t>
            </a:r>
          </a:p>
          <a:p>
            <a:pPr>
              <a:lnSpc>
                <a:spcPct val="12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800080"/>
                </a:solidFill>
                <a:latin typeface="Century Schoolbook L" pitchFamily="16" charset="0"/>
              </a:rPr>
              <a:t>       Великое искусство быть приятным в разговоре – это вести его так, чтобы другие были довольны собою                                     (</a:t>
            </a:r>
            <a:r>
              <a:rPr lang="en-GB" b="1" i="1">
                <a:solidFill>
                  <a:srgbClr val="000000"/>
                </a:solidFill>
                <a:latin typeface="Century Schoolbook L" pitchFamily="16" charset="0"/>
              </a:rPr>
              <a:t>Цицерон).</a:t>
            </a:r>
          </a:p>
          <a:p>
            <a:pPr>
              <a:lnSpc>
                <a:spcPct val="12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  <a:latin typeface="Century Schoolbook L" pitchFamily="16" charset="0"/>
              </a:rPr>
              <a:t>    </a:t>
            </a:r>
            <a:r>
              <a:rPr lang="en-GB" b="1">
                <a:solidFill>
                  <a:srgbClr val="FF0000"/>
                </a:solidFill>
                <a:latin typeface="Century Schoolbook L" pitchFamily="16" charset="0"/>
              </a:rPr>
              <a:t>Диалог – это усилия ума понять другого, а не выговорить своё.</a:t>
            </a:r>
          </a:p>
          <a:p>
            <a:pPr>
              <a:lnSpc>
                <a:spcPct val="9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</a:endParaRPr>
          </a:p>
          <a:p>
            <a:pPr>
              <a:lnSpc>
                <a:spcPct val="97000"/>
              </a:lnSpc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0" y="252413"/>
            <a:ext cx="91440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F0000"/>
              </a:buCl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1">
                <a:solidFill>
                  <a:srgbClr val="FF0000"/>
                </a:solidFill>
                <a:latin typeface="Times New Roman" pitchFamily="16" charset="0"/>
              </a:rPr>
              <a:t>Знакомство с правилами поведения для конфликтных людей, выполнение которых помогает не провоцировать конфликты.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578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600"/>
              </a:spcBef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en-GB" sz="240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Не стремитесь доминировать во что бы то ни стало.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Будьте принципиальны, но не боритесь ради принципа.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Помните, что прямолинейность хороша, но не всегда.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Критикуйте, но не критиканствуйте.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Чаще улыбайтесь.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Традиции хороши, но до определенного предела.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Во всем надо знать меру.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Сказать правду тоже надо уметь!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Будьте независимы, но не самонадеянны. </a:t>
            </a:r>
          </a:p>
          <a:p>
            <a:pPr marL="331788" indent="-331788">
              <a:lnSpc>
                <a:spcPct val="90000"/>
              </a:lnSpc>
              <a:spcBef>
                <a:spcPts val="600"/>
              </a:spcBef>
              <a:buClr>
                <a:srgbClr val="800000"/>
              </a:buClr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en-GB" sz="2200" b="1">
                <a:solidFill>
                  <a:srgbClr val="800000"/>
                </a:solidFill>
              </a:rPr>
              <a:t>Не превращайте настойчивость в назойливость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1"/>
          <p:cNvSpPr>
            <a:spLocks noChangeArrowheads="1" noChangeShapeType="1" noTextEdit="1"/>
          </p:cNvSpPr>
          <p:nvPr/>
        </p:nvSpPr>
        <p:spPr bwMode="auto">
          <a:xfrm>
            <a:off x="568325" y="1439863"/>
            <a:ext cx="7891463" cy="4267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A50021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60363"/>
            <a:ext cx="2163762" cy="262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6275" y="3943350"/>
            <a:ext cx="3063875" cy="253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0" y="2057400"/>
            <a:ext cx="9144000" cy="478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22263" algn="just">
              <a:spcBef>
                <a:spcPts val="1100"/>
              </a:spcBef>
              <a:buClr>
                <a:srgbClr val="A50021"/>
              </a:buClr>
              <a:buFont typeface="Times New Roman" pitchFamily="16" charset="0"/>
              <a:buNone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n-GB" sz="4000" b="1" u="sng">
                <a:solidFill>
                  <a:srgbClr val="A50021"/>
                </a:solidFill>
                <a:latin typeface="Times New Roman" pitchFamily="16" charset="0"/>
              </a:rPr>
              <a:t>Конфликт</a:t>
            </a:r>
            <a:r>
              <a:rPr lang="en-GB" sz="4000" b="1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GB" sz="4000">
                <a:solidFill>
                  <a:srgbClr val="A50021"/>
                </a:solidFill>
                <a:latin typeface="Times New Roman" pitchFamily="16" charset="0"/>
              </a:rPr>
              <a:t>– это столкновение отдельных людей или социальных групп, выражающих различные, а нередко и противоположные цели, интересы и взгляды.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"/>
            <a:ext cx="5588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-144463" y="-65088"/>
            <a:ext cx="9144001" cy="132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3333CC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i="1">
                <a:solidFill>
                  <a:srgbClr val="3333CC"/>
                </a:solidFill>
              </a:rPr>
              <a:t>Существуют четыре основных типа конфликта 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693738"/>
            <a:ext cx="9359900" cy="6423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 algn="just">
              <a:spcBef>
                <a:spcPts val="800"/>
              </a:spcBef>
              <a:buClr>
                <a:srgbClr val="A50021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3200">
                <a:solidFill>
                  <a:srgbClr val="A50021"/>
                </a:solidFill>
              </a:rPr>
              <a:t> </a:t>
            </a:r>
            <a:r>
              <a:rPr lang="en-GB" sz="3200" b="1">
                <a:solidFill>
                  <a:srgbClr val="A50021"/>
                </a:solidFill>
              </a:rPr>
              <a:t>Внутриличностный</a:t>
            </a:r>
            <a:r>
              <a:rPr lang="en-GB" sz="3200">
                <a:solidFill>
                  <a:srgbClr val="A50021"/>
                </a:solidFill>
              </a:rPr>
              <a:t> – тип конфликта, который возникает при несоответствии внутренних установок.</a:t>
            </a:r>
          </a:p>
          <a:p>
            <a:pPr marL="339725" indent="-339725" algn="just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3200" b="1">
                <a:solidFill>
                  <a:srgbClr val="A50021"/>
                </a:solidFill>
              </a:rPr>
              <a:t> Межличностный </a:t>
            </a:r>
            <a:r>
              <a:rPr lang="en-GB" sz="3200">
                <a:solidFill>
                  <a:srgbClr val="A50021"/>
                </a:solidFill>
              </a:rPr>
              <a:t> возникает между двумя людьми и в основе его могут быть разнообразные причины.</a:t>
            </a:r>
          </a:p>
          <a:p>
            <a:pPr marL="339725" indent="-339725" algn="just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3200" b="1">
                <a:solidFill>
                  <a:srgbClr val="A50021"/>
                </a:solidFill>
              </a:rPr>
              <a:t> </a:t>
            </a:r>
          </a:p>
          <a:p>
            <a:pPr marL="339725" indent="-339725" algn="just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3200" b="1">
                <a:solidFill>
                  <a:srgbClr val="A50021"/>
                </a:solidFill>
              </a:rPr>
              <a:t> Конфликт между личностью и группой.</a:t>
            </a:r>
          </a:p>
          <a:p>
            <a:pPr marL="339725" indent="-339725" algn="just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endParaRPr lang="en-GB" sz="3200" b="1">
              <a:solidFill>
                <a:srgbClr val="A50021"/>
              </a:solidFill>
            </a:endParaRPr>
          </a:p>
          <a:p>
            <a:pPr marL="339725" indent="-339725" algn="just">
              <a:spcBef>
                <a:spcPts val="6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3200" b="1">
                <a:solidFill>
                  <a:srgbClr val="A50021"/>
                </a:solidFill>
              </a:rPr>
              <a:t>     Межгрупповой.</a:t>
            </a:r>
          </a:p>
          <a:p>
            <a:pPr marL="339725" indent="-339725" algn="just">
              <a:spcBef>
                <a:spcPts val="800"/>
              </a:spcBef>
              <a:buClr>
                <a:srgbClr val="A50021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endParaRPr lang="en-GB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1663" cy="2014538"/>
          </a:xfrm>
        </p:spPr>
        <p:txBody>
          <a:bodyPr lIns="0" tIns="0" rIns="0" bIns="0"/>
          <a:lstStyle/>
          <a:p>
            <a: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solidFill>
                  <a:srgbClr val="B84747"/>
                </a:solidFill>
              </a:rPr>
              <a:t>Как Вы думаете всегда ли конфликт это плохо?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274888"/>
            <a:ext cx="4500562" cy="330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11163" y="-179388"/>
            <a:ext cx="82296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A50021"/>
                </a:solidFill>
              </a:rPr>
              <a:t>Функции конфликтов</a:t>
            </a:r>
            <a:r>
              <a:rPr lang="en-GB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990600"/>
            <a:ext cx="4343400" cy="489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1400">
                <a:solidFill>
                  <a:srgbClr val="000000"/>
                </a:solidFill>
              </a:rPr>
              <a:t>                   </a:t>
            </a:r>
            <a:r>
              <a:rPr lang="en-GB" sz="2800" b="1" i="1">
                <a:solidFill>
                  <a:srgbClr val="333399"/>
                </a:solidFill>
              </a:rPr>
              <a:t>Позитивные </a:t>
            </a:r>
          </a:p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33339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b="1" i="1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разрядка напряженности между конфликтующими сторонами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получение новой информации об оппоненте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сплочение коллектива организации при противоборстве с внешним врагом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стимулирование к изменениям и развитию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снятие синдрома покорности у подчиненных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диагностика возможностей оппонентов 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351338" y="682625"/>
            <a:ext cx="4468812" cy="617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700"/>
              </a:spcBef>
              <a:buClr>
                <a:srgbClr val="333399"/>
              </a:buCl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b="1" i="1">
                <a:solidFill>
                  <a:srgbClr val="333399"/>
                </a:solidFill>
              </a:rPr>
              <a:t>         Негативные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большие эмоциональные, материальные затраты на участие в конфликте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увольнение сотрудников, снижение дисциплины, ухудшение социально-психологического климата в коллективе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представление о побежденных группах, как о врагах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чрезмерное увлечение процессом конфликтного взаимодействия в ущерб работе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после завершения конфликта - уменьшение степени сотрудничества между частью сотрудников</a:t>
            </a:r>
            <a:endParaRPr lang="ru-RU" sz="2000">
              <a:solidFill>
                <a:srgbClr val="333399"/>
              </a:solidFill>
            </a:endParaRP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Font typeface="Arial" charset="0"/>
              <a:buBlip>
                <a:blip r:embed="rId3"/>
              </a:buBlip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>
                <a:solidFill>
                  <a:srgbClr val="333399"/>
                </a:solidFill>
              </a:rPr>
              <a:t>сложное восстановление деловых отношений (“шлейф конфликта”).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0"/>
            <a:ext cx="684212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414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>
                <a:solidFill>
                  <a:srgbClr val="A50021"/>
                </a:solidFill>
              </a:rPr>
              <a:t>РАЗРЕШЕНИЕ КОНФЛИКТА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1524000"/>
            <a:ext cx="48006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700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>
              <a:solidFill>
                <a:srgbClr val="000000"/>
              </a:solidFill>
            </a:endParaRPr>
          </a:p>
          <a:p>
            <a:pPr marL="339725" indent="-339725">
              <a:spcBef>
                <a:spcPts val="700"/>
              </a:spcBef>
              <a:buFont typeface="Times New Roman" pitchFamily="1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en-GB" sz="240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               </a:t>
            </a:r>
            <a:r>
              <a:rPr lang="en-GB" sz="2800" i="1">
                <a:solidFill>
                  <a:srgbClr val="3333CC"/>
                </a:solidFill>
                <a:latin typeface="Times New Roman" pitchFamily="16" charset="0"/>
                <a:cs typeface="Times New Roman" pitchFamily="16" charset="0"/>
              </a:rPr>
              <a:t>Конструктивное</a:t>
            </a:r>
            <a:r>
              <a:rPr lang="en-GB" sz="2800" i="1" u="sng">
                <a:solidFill>
                  <a:srgbClr val="3333CC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339725" indent="-339725">
              <a:spcBef>
                <a:spcPts val="700"/>
              </a:spcBef>
              <a:buClr>
                <a:srgbClr val="3333CC"/>
              </a:buClr>
              <a:buFont typeface="Times New Roman" pitchFamily="16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en-GB" sz="2800" i="1" u="sng">
              <a:solidFill>
                <a:srgbClr val="3333CC"/>
              </a:solidFill>
              <a:latin typeface="Times New Roman" pitchFamily="16" charset="0"/>
              <a:cs typeface="Times New Roman" pitchFamily="16" charset="0"/>
            </a:endParaRPr>
          </a:p>
          <a:p>
            <a:pPr marL="339725" indent="-339725">
              <a:buClr>
                <a:srgbClr val="333399"/>
              </a:buClr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b="1">
                <a:solidFill>
                  <a:srgbClr val="333399"/>
                </a:solidFill>
                <a:latin typeface="Times New Roman" pitchFamily="16" charset="0"/>
                <a:cs typeface="Times New Roman" pitchFamily="16" charset="0"/>
              </a:rPr>
              <a:t>Юмор </a:t>
            </a:r>
          </a:p>
          <a:p>
            <a:pPr marL="339725" indent="-339725" eaLnBrk="0" hangingPunct="0">
              <a:buClr>
                <a:srgbClr val="333399"/>
              </a:buClr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b="1">
                <a:solidFill>
                  <a:srgbClr val="333399"/>
                </a:solidFill>
                <a:latin typeface="Times New Roman" pitchFamily="16" charset="0"/>
                <a:cs typeface="Times New Roman" pitchFamily="16" charset="0"/>
              </a:rPr>
              <a:t>Уступка </a:t>
            </a:r>
          </a:p>
          <a:p>
            <a:pPr marL="339725" indent="-339725" eaLnBrk="0" hangingPunct="0">
              <a:buClr>
                <a:srgbClr val="333399"/>
              </a:buClr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b="1">
                <a:solidFill>
                  <a:srgbClr val="333399"/>
                </a:solidFill>
                <a:latin typeface="Times New Roman" pitchFamily="16" charset="0"/>
                <a:cs typeface="Times New Roman" pitchFamily="16" charset="0"/>
              </a:rPr>
              <a:t>Компромисс </a:t>
            </a:r>
          </a:p>
          <a:p>
            <a:pPr marL="339725" indent="-339725" eaLnBrk="0" hangingPunct="0">
              <a:buClr>
                <a:srgbClr val="333399"/>
              </a:buClr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b="1">
                <a:solidFill>
                  <a:srgbClr val="333399"/>
                </a:solidFill>
                <a:latin typeface="Times New Roman" pitchFamily="16" charset="0"/>
                <a:cs typeface="Times New Roman" pitchFamily="16" charset="0"/>
              </a:rPr>
              <a:t>Сотрудничество </a:t>
            </a:r>
          </a:p>
          <a:p>
            <a:pPr marL="339725" indent="-339725" eaLnBrk="0" hangingPunct="0">
              <a:buClr>
                <a:srgbClr val="333399"/>
              </a:buClr>
              <a:buFont typeface="Times New Roman" pitchFamily="16" charset="0"/>
              <a:buChar char="•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800" b="1">
                <a:solidFill>
                  <a:srgbClr val="333399"/>
                </a:solidFill>
                <a:latin typeface="Times New Roman" pitchFamily="16" charset="0"/>
                <a:cs typeface="Times New Roman" pitchFamily="16" charset="0"/>
              </a:rPr>
              <a:t>Осознание позиций сторон </a:t>
            </a:r>
            <a:r>
              <a:rPr lang="en-GB" sz="2800" b="1">
                <a:solidFill>
                  <a:srgbClr val="333399"/>
                </a:solidFill>
                <a:latin typeface="Times New Roman" pitchFamily="16" charset="0"/>
              </a:rPr>
              <a:t> </a:t>
            </a: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4876800" y="747713"/>
            <a:ext cx="4113213" cy="4968875"/>
            <a:chOff x="3072" y="471"/>
            <a:chExt cx="2591" cy="3130"/>
          </a:xfrm>
        </p:grpSpPr>
        <p:sp>
          <p:nvSpPr>
            <p:cNvPr id="8199" name="Rectangle 4"/>
            <p:cNvSpPr>
              <a:spLocks noChangeArrowheads="1"/>
            </p:cNvSpPr>
            <p:nvPr/>
          </p:nvSpPr>
          <p:spPr bwMode="auto">
            <a:xfrm>
              <a:off x="3072" y="471"/>
              <a:ext cx="2592" cy="8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339725" indent="-339725">
                <a:buFont typeface="Times New Roman" pitchFamily="16" charset="0"/>
                <a:buNone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</a:pPr>
              <a:endParaRPr lang="en-GB" sz="2800">
                <a:solidFill>
                  <a:srgbClr val="000000"/>
                </a:solidFill>
                <a:latin typeface="Times New Roman" pitchFamily="16" charset="0"/>
              </a:endParaRPr>
            </a:p>
            <a:p>
              <a:pPr marL="339725" indent="-339725">
                <a:buClr>
                  <a:srgbClr val="3333CC"/>
                </a:buClr>
                <a:buFont typeface="Times New Roman" pitchFamily="16" charset="0"/>
                <a:buNone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</a:pPr>
              <a:r>
                <a:rPr lang="en-GB" sz="2800" i="1">
                  <a:solidFill>
                    <a:srgbClr val="3333CC"/>
                  </a:solidFill>
                  <a:latin typeface="Times New Roman" pitchFamily="16" charset="0"/>
                </a:rPr>
                <a:t> Деструктивное</a:t>
              </a:r>
            </a:p>
            <a:p>
              <a:pPr marL="339725" indent="-339725">
                <a:buClr>
                  <a:srgbClr val="3333CC"/>
                </a:buClr>
                <a:buFont typeface="Times New Roman" pitchFamily="16" charset="0"/>
                <a:buNone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</a:pPr>
              <a:endParaRPr lang="en-GB" sz="2800" i="1">
                <a:solidFill>
                  <a:srgbClr val="3333CC"/>
                </a:solidFill>
                <a:latin typeface="Times New Roman" pitchFamily="16" charset="0"/>
              </a:endParaRPr>
            </a:p>
          </p:txBody>
        </p:sp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3072" y="1335"/>
              <a:ext cx="2592" cy="22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530225" indent="-530225">
                <a:buClr>
                  <a:srgbClr val="333399"/>
                </a:buClr>
                <a:buFont typeface="Arial" charset="0"/>
                <a:buBlip>
                  <a:blip r:embed="rId3"/>
                </a:buBlip>
                <a:tabLst>
                  <a:tab pos="530225" algn="l"/>
                  <a:tab pos="977900" algn="l"/>
                  <a:tab pos="1427163" algn="l"/>
                  <a:tab pos="1876425" algn="l"/>
                  <a:tab pos="2325688" algn="l"/>
                  <a:tab pos="2774950" algn="l"/>
                  <a:tab pos="3224213" algn="l"/>
                  <a:tab pos="3673475" algn="l"/>
                  <a:tab pos="4122738" algn="l"/>
                  <a:tab pos="4572000" algn="l"/>
                  <a:tab pos="5021263" algn="l"/>
                  <a:tab pos="5470525" algn="l"/>
                  <a:tab pos="5919788" algn="l"/>
                  <a:tab pos="6369050" algn="l"/>
                  <a:tab pos="6818313" algn="l"/>
                  <a:tab pos="7267575" algn="l"/>
                  <a:tab pos="7716838" algn="l"/>
                  <a:tab pos="8166100" algn="l"/>
                  <a:tab pos="8615363" algn="l"/>
                  <a:tab pos="9064625" algn="l"/>
                  <a:tab pos="9513888" algn="l"/>
                </a:tabLst>
              </a:pPr>
              <a:r>
                <a:rPr lang="en-GB" sz="2800" b="1">
                  <a:solidFill>
                    <a:srgbClr val="333399"/>
                  </a:solidFill>
                  <a:latin typeface="Times New Roman" pitchFamily="16" charset="0"/>
                </a:rPr>
                <a:t>Угрозы, насилие </a:t>
              </a:r>
            </a:p>
            <a:p>
              <a:pPr marL="530225" indent="-530225">
                <a:buClr>
                  <a:srgbClr val="333399"/>
                </a:buClr>
                <a:buFont typeface="Arial" charset="0"/>
                <a:buBlip>
                  <a:blip r:embed="rId3"/>
                </a:buBlip>
                <a:tabLst>
                  <a:tab pos="530225" algn="l"/>
                  <a:tab pos="977900" algn="l"/>
                  <a:tab pos="1427163" algn="l"/>
                  <a:tab pos="1876425" algn="l"/>
                  <a:tab pos="2325688" algn="l"/>
                  <a:tab pos="2774950" algn="l"/>
                  <a:tab pos="3224213" algn="l"/>
                  <a:tab pos="3673475" algn="l"/>
                  <a:tab pos="4122738" algn="l"/>
                  <a:tab pos="4572000" algn="l"/>
                  <a:tab pos="5021263" algn="l"/>
                  <a:tab pos="5470525" algn="l"/>
                  <a:tab pos="5919788" algn="l"/>
                  <a:tab pos="6369050" algn="l"/>
                  <a:tab pos="6818313" algn="l"/>
                  <a:tab pos="7267575" algn="l"/>
                  <a:tab pos="7716838" algn="l"/>
                  <a:tab pos="8166100" algn="l"/>
                  <a:tab pos="8615363" algn="l"/>
                  <a:tab pos="9064625" algn="l"/>
                  <a:tab pos="9513888" algn="l"/>
                </a:tabLst>
              </a:pPr>
              <a:r>
                <a:rPr lang="en-GB" sz="2800" b="1">
                  <a:solidFill>
                    <a:srgbClr val="333399"/>
                  </a:solidFill>
                  <a:latin typeface="Times New Roman" pitchFamily="16" charset="0"/>
                </a:rPr>
                <a:t>Грубость, унижение</a:t>
              </a:r>
              <a:endParaRPr lang="ru-RU" sz="2800" b="1">
                <a:solidFill>
                  <a:srgbClr val="333399"/>
                </a:solidFill>
                <a:latin typeface="Times New Roman" pitchFamily="16" charset="0"/>
              </a:endParaRPr>
            </a:p>
            <a:p>
              <a:pPr marL="530225" indent="-530225">
                <a:buClr>
                  <a:srgbClr val="333399"/>
                </a:buClr>
                <a:buFont typeface="Arial" charset="0"/>
                <a:buBlip>
                  <a:blip r:embed="rId3"/>
                </a:buBlip>
                <a:tabLst>
                  <a:tab pos="530225" algn="l"/>
                  <a:tab pos="977900" algn="l"/>
                  <a:tab pos="1427163" algn="l"/>
                  <a:tab pos="1876425" algn="l"/>
                  <a:tab pos="2325688" algn="l"/>
                  <a:tab pos="2774950" algn="l"/>
                  <a:tab pos="3224213" algn="l"/>
                  <a:tab pos="3673475" algn="l"/>
                  <a:tab pos="4122738" algn="l"/>
                  <a:tab pos="4572000" algn="l"/>
                  <a:tab pos="5021263" algn="l"/>
                  <a:tab pos="5470525" algn="l"/>
                  <a:tab pos="5919788" algn="l"/>
                  <a:tab pos="6369050" algn="l"/>
                  <a:tab pos="6818313" algn="l"/>
                  <a:tab pos="7267575" algn="l"/>
                  <a:tab pos="7716838" algn="l"/>
                  <a:tab pos="8166100" algn="l"/>
                  <a:tab pos="8615363" algn="l"/>
                  <a:tab pos="9064625" algn="l"/>
                  <a:tab pos="9513888" algn="l"/>
                </a:tabLst>
              </a:pPr>
              <a:r>
                <a:rPr lang="en-GB" sz="2800" b="1">
                  <a:solidFill>
                    <a:srgbClr val="333399"/>
                  </a:solidFill>
                  <a:latin typeface="Times New Roman" pitchFamily="16" charset="0"/>
                </a:rPr>
                <a:t>Переход на личности </a:t>
              </a:r>
            </a:p>
            <a:p>
              <a:pPr marL="530225" indent="-530225">
                <a:buClr>
                  <a:srgbClr val="333399"/>
                </a:buClr>
                <a:buFont typeface="Arial" charset="0"/>
                <a:buBlip>
                  <a:blip r:embed="rId3"/>
                </a:buBlip>
                <a:tabLst>
                  <a:tab pos="530225" algn="l"/>
                  <a:tab pos="977900" algn="l"/>
                  <a:tab pos="1427163" algn="l"/>
                  <a:tab pos="1876425" algn="l"/>
                  <a:tab pos="2325688" algn="l"/>
                  <a:tab pos="2774950" algn="l"/>
                  <a:tab pos="3224213" algn="l"/>
                  <a:tab pos="3673475" algn="l"/>
                  <a:tab pos="4122738" algn="l"/>
                  <a:tab pos="4572000" algn="l"/>
                  <a:tab pos="5021263" algn="l"/>
                  <a:tab pos="5470525" algn="l"/>
                  <a:tab pos="5919788" algn="l"/>
                  <a:tab pos="6369050" algn="l"/>
                  <a:tab pos="6818313" algn="l"/>
                  <a:tab pos="7267575" algn="l"/>
                  <a:tab pos="7716838" algn="l"/>
                  <a:tab pos="8166100" algn="l"/>
                  <a:tab pos="8615363" algn="l"/>
                  <a:tab pos="9064625" algn="l"/>
                  <a:tab pos="9513888" algn="l"/>
                </a:tabLst>
              </a:pPr>
              <a:r>
                <a:rPr lang="en-GB" sz="2800" b="1">
                  <a:solidFill>
                    <a:srgbClr val="333399"/>
                  </a:solidFill>
                  <a:latin typeface="Times New Roman" pitchFamily="16" charset="0"/>
                </a:rPr>
                <a:t>Уход от решения проблемы </a:t>
              </a:r>
            </a:p>
            <a:p>
              <a:pPr marL="530225" indent="-530225">
                <a:buClr>
                  <a:srgbClr val="333399"/>
                </a:buClr>
                <a:buFont typeface="Arial" charset="0"/>
                <a:buBlip>
                  <a:blip r:embed="rId3"/>
                </a:buBlip>
                <a:tabLst>
                  <a:tab pos="530225" algn="l"/>
                  <a:tab pos="977900" algn="l"/>
                  <a:tab pos="1427163" algn="l"/>
                  <a:tab pos="1876425" algn="l"/>
                  <a:tab pos="2325688" algn="l"/>
                  <a:tab pos="2774950" algn="l"/>
                  <a:tab pos="3224213" algn="l"/>
                  <a:tab pos="3673475" algn="l"/>
                  <a:tab pos="4122738" algn="l"/>
                  <a:tab pos="4572000" algn="l"/>
                  <a:tab pos="5021263" algn="l"/>
                  <a:tab pos="5470525" algn="l"/>
                  <a:tab pos="5919788" algn="l"/>
                  <a:tab pos="6369050" algn="l"/>
                  <a:tab pos="6818313" algn="l"/>
                  <a:tab pos="7267575" algn="l"/>
                  <a:tab pos="7716838" algn="l"/>
                  <a:tab pos="8166100" algn="l"/>
                  <a:tab pos="8615363" algn="l"/>
                  <a:tab pos="9064625" algn="l"/>
                  <a:tab pos="9513888" algn="l"/>
                </a:tabLst>
              </a:pPr>
              <a:r>
                <a:rPr lang="en-GB" sz="2800" b="1">
                  <a:solidFill>
                    <a:srgbClr val="333399"/>
                  </a:solidFill>
                  <a:latin typeface="Times New Roman" pitchFamily="16" charset="0"/>
                </a:rPr>
                <a:t>Разрыв отношений </a:t>
              </a:r>
            </a:p>
          </p:txBody>
        </p:sp>
      </p:grp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9413" y="990600"/>
            <a:ext cx="1144587" cy="231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720725"/>
            <a:ext cx="14192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79388" y="661988"/>
            <a:ext cx="8445500" cy="221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8000"/>
              </a:lnSpc>
              <a:buSzPct val="45000"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800" b="1">
                <a:solidFill>
                  <a:srgbClr val="B84700"/>
                </a:solidFill>
                <a:latin typeface="DejaVu Sans" charset="0"/>
              </a:rPr>
              <a:t>Временные модели</a:t>
            </a:r>
            <a:br>
              <a:rPr lang="en-GB" sz="4800" b="1">
                <a:solidFill>
                  <a:srgbClr val="B84700"/>
                </a:solidFill>
                <a:latin typeface="DejaVu Sans" charset="0"/>
              </a:rPr>
            </a:br>
            <a:r>
              <a:rPr lang="en-GB" sz="4800" b="1">
                <a:solidFill>
                  <a:srgbClr val="B84700"/>
                </a:solidFill>
                <a:latin typeface="DejaVu Sans" charset="0"/>
              </a:rPr>
              <a:t/>
            </a:r>
            <a:br>
              <a:rPr lang="en-GB" sz="4800" b="1">
                <a:solidFill>
                  <a:srgbClr val="B84700"/>
                </a:solidFill>
                <a:latin typeface="DejaVu Sans" charset="0"/>
              </a:rPr>
            </a:br>
            <a:r>
              <a:rPr lang="en-GB" sz="4800" b="1">
                <a:solidFill>
                  <a:srgbClr val="B84700"/>
                </a:solidFill>
                <a:latin typeface="DejaVu Sans" charset="0"/>
              </a:rPr>
              <a:t> конфликтных реакций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2879725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61950"/>
            <a:ext cx="91440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smtClean="0">
                <a:solidFill>
                  <a:srgbClr val="B80047"/>
                </a:solidFill>
              </a:rPr>
              <a:t>Вулкан</a:t>
            </a:r>
            <a:br>
              <a:rPr lang="en-GB" sz="4000" b="1" smtClean="0">
                <a:solidFill>
                  <a:srgbClr val="B80047"/>
                </a:solidFill>
              </a:rPr>
            </a:br>
            <a:r>
              <a:rPr lang="en-GB" sz="4000" b="1" smtClean="0">
                <a:solidFill>
                  <a:srgbClr val="B80047"/>
                </a:solidFill>
              </a:rPr>
              <a:t> (непредсказуемые вспышки)</a:t>
            </a:r>
            <a:r>
              <a:rPr lang="ar-SA" sz="4000" b="1" smtClean="0">
                <a:solidFill>
                  <a:srgbClr val="B80047"/>
                </a:solidFill>
              </a:rPr>
              <a:t>‏</a:t>
            </a:r>
            <a:endParaRPr lang="en-GB" sz="4000" b="1" smtClean="0">
              <a:solidFill>
                <a:srgbClr val="B80047"/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2519363"/>
            <a:ext cx="62738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643</Words>
  <PresentationFormat>Экран (4:3)</PresentationFormat>
  <Paragraphs>117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DejaVu Sans</vt:lpstr>
      <vt:lpstr>Times New Roman</vt:lpstr>
      <vt:lpstr>Century Schoolbook L</vt:lpstr>
      <vt:lpstr>Wingdings</vt:lpstr>
      <vt:lpstr>Тема Office</vt:lpstr>
      <vt:lpstr>Слайд 1</vt:lpstr>
      <vt:lpstr>Слайд 2</vt:lpstr>
      <vt:lpstr>Слайд 3</vt:lpstr>
      <vt:lpstr>Слайд 4</vt:lpstr>
      <vt:lpstr>Как Вы думаете всегда ли конфликт это плохо?</vt:lpstr>
      <vt:lpstr>Слайд 6</vt:lpstr>
      <vt:lpstr>Слайд 7</vt:lpstr>
      <vt:lpstr>Слайд 8</vt:lpstr>
      <vt:lpstr>Вулкан  (непредсказуемые вспышки)‏</vt:lpstr>
      <vt:lpstr>Глиняный горшок (медленно разогревается)‏</vt:lpstr>
      <vt:lpstr>Слайд 11</vt:lpstr>
      <vt:lpstr>Собиратель   (до тех пор, пока не накопится достаточно, по его мнению, обид, не высказывает никакой реакции)‏</vt:lpstr>
      <vt:lpstr> Реактор  (приходит к внезапным решениям и высказывает их, не думая о последствиях)‏</vt:lpstr>
      <vt:lpstr>СТИЛИ ПОВЕДЕНИЯ В КОНФЛИКТЕ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</dc:creator>
  <cp:lastModifiedBy>Людмила</cp:lastModifiedBy>
  <cp:revision>2</cp:revision>
  <dcterms:modified xsi:type="dcterms:W3CDTF">2019-01-26T22:28:17Z</dcterms:modified>
</cp:coreProperties>
</file>