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18"/>
  </p:notesMasterIdLst>
  <p:sldIdLst>
    <p:sldId id="274" r:id="rId2"/>
    <p:sldId id="276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 snapToGrid="0">
      <p:cViewPr varScale="1">
        <p:scale>
          <a:sx n="32" d="100"/>
          <a:sy n="32" d="100"/>
        </p:scale>
        <p:origin x="91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0411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9132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0003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8428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8656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3105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2801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1662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8200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7568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559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151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6687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3817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bin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audio" Target="../media/audio1.wav"/><Relationship Id="rId5" Type="http://schemas.openxmlformats.org/officeDocument/2006/relationships/image" Target="../media/image4.png"/><Relationship Id="rId10" Type="http://schemas.openxmlformats.org/officeDocument/2006/relationships/image" Target="../media/image14.jp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audio" Target="../media/audio1.wav"/><Relationship Id="rId5" Type="http://schemas.openxmlformats.org/officeDocument/2006/relationships/image" Target="../media/image5.png"/><Relationship Id="rId10" Type="http://schemas.openxmlformats.org/officeDocument/2006/relationships/image" Target="../media/image15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../media/audio1.wav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audio" Target="../media/audio1.wav"/><Relationship Id="rId5" Type="http://schemas.openxmlformats.org/officeDocument/2006/relationships/image" Target="../media/image5.png"/><Relationship Id="rId10" Type="http://schemas.openxmlformats.org/officeDocument/2006/relationships/image" Target="../media/image17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10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audio" Target="../media/audio1.wav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bin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audio" Target="../media/audio1.wav"/><Relationship Id="rId5" Type="http://schemas.openxmlformats.org/officeDocument/2006/relationships/image" Target="../media/image4.png"/><Relationship Id="rId10" Type="http://schemas.openxmlformats.org/officeDocument/2006/relationships/image" Target="../media/image11.jpe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bin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audio" Target="../media/audio1.wav"/><Relationship Id="rId5" Type="http://schemas.openxmlformats.org/officeDocument/2006/relationships/image" Target="../media/image4.png"/><Relationship Id="rId10" Type="http://schemas.openxmlformats.org/officeDocument/2006/relationships/image" Target="../media/image12.jpe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bin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audio" Target="../media/audio1.wav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Ученица </a:t>
            </a:r>
            <a:r>
              <a:rPr lang="ru-RU" sz="6000" dirty="0">
                <a:latin typeface="Corbel" panose="020B0503020204020204" pitchFamily="34" charset="0"/>
              </a:rPr>
              <a:t>3 класса Анна Шипилова прислала на конкурс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социальных </a:t>
            </a:r>
            <a:r>
              <a:rPr lang="ru-RU" sz="6000" dirty="0">
                <a:latin typeface="Corbel" panose="020B0503020204020204" pitchFamily="34" charset="0"/>
              </a:rPr>
              <a:t>плакатов рисунок зверька с надписью: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«</a:t>
            </a:r>
            <a:r>
              <a:rPr lang="ru-RU" sz="6000" dirty="0">
                <a:latin typeface="Corbel" panose="020B0503020204020204" pitchFamily="34" charset="0"/>
              </a:rPr>
              <a:t>Я – не ОНА! Я живой!». </a:t>
            </a:r>
            <a:r>
              <a:rPr lang="ru-RU" sz="6000" b="1" dirty="0">
                <a:latin typeface="Corbel" panose="020B0503020204020204" pitchFamily="34" charset="0"/>
              </a:rPr>
              <a:t>Мы не знаем, проходил ли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конкурс </a:t>
            </a:r>
            <a:r>
              <a:rPr lang="ru-RU" sz="6000" b="1" dirty="0">
                <a:latin typeface="Corbel" panose="020B0503020204020204" pitchFamily="34" charset="0"/>
              </a:rPr>
              <a:t>зимой, но просим написать, что такое </a:t>
            </a:r>
            <a:r>
              <a:rPr lang="ru-RU" sz="6000" b="1" dirty="0" smtClean="0">
                <a:latin typeface="Corbel" panose="020B0503020204020204" pitchFamily="34" charset="0"/>
              </a:rPr>
              <a:t>ОНА.</a:t>
            </a:r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endParaRPr lang="ru-RU" sz="3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Anna </a:t>
            </a:r>
            <a:r>
              <a:rPr lang="en-US" sz="6000" dirty="0" err="1">
                <a:latin typeface="Corbel" panose="020B0503020204020204" pitchFamily="34" charset="0"/>
              </a:rPr>
              <a:t>Șipilova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elevă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clasa</a:t>
            </a:r>
            <a:r>
              <a:rPr lang="en-US" sz="6000" dirty="0">
                <a:latin typeface="Corbel" panose="020B0503020204020204" pitchFamily="34" charset="0"/>
              </a:rPr>
              <a:t> a </a:t>
            </a:r>
            <a:r>
              <a:rPr lang="en-US" sz="6000" dirty="0" err="1">
                <a:latin typeface="Corbel" panose="020B0503020204020204" pitchFamily="34" charset="0"/>
              </a:rPr>
              <a:t>treia</a:t>
            </a:r>
            <a:r>
              <a:rPr lang="en-US" sz="6000" dirty="0">
                <a:latin typeface="Corbel" panose="020B0503020204020204" pitchFamily="34" charset="0"/>
              </a:rPr>
              <a:t>, a </a:t>
            </a:r>
            <a:r>
              <a:rPr lang="en-US" sz="6000" dirty="0" err="1">
                <a:latin typeface="Corbel" panose="020B0503020204020204" pitchFamily="34" charset="0"/>
              </a:rPr>
              <a:t>participat</a:t>
            </a:r>
            <a:r>
              <a:rPr lang="en-US" sz="6000" dirty="0">
                <a:latin typeface="Corbel" panose="020B0503020204020204" pitchFamily="34" charset="0"/>
              </a:rPr>
              <a:t> la </a:t>
            </a:r>
            <a:r>
              <a:rPr lang="en-US" sz="6000" dirty="0" err="1">
                <a:latin typeface="Corbel" panose="020B0503020204020204" pitchFamily="34" charset="0"/>
              </a:rPr>
              <a:t>concursul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posterelor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sociale</a:t>
            </a:r>
            <a:r>
              <a:rPr lang="en-US" sz="6000" dirty="0">
                <a:latin typeface="Corbel" panose="020B0503020204020204" pitchFamily="34" charset="0"/>
              </a:rPr>
              <a:t> cu un </a:t>
            </a:r>
            <a:r>
              <a:rPr lang="en-US" sz="6000" dirty="0" err="1">
                <a:latin typeface="Corbel" panose="020B0503020204020204" pitchFamily="34" charset="0"/>
              </a:rPr>
              <a:t>desen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pe</a:t>
            </a:r>
            <a:r>
              <a:rPr lang="en-US" sz="6000" dirty="0">
                <a:latin typeface="Corbel" panose="020B0503020204020204" pitchFamily="34" charset="0"/>
              </a:rPr>
              <a:t> care era un </a:t>
            </a:r>
            <a:r>
              <a:rPr lang="en-US" sz="6000" dirty="0" err="1">
                <a:latin typeface="Corbel" panose="020B0503020204020204" pitchFamily="34" charset="0"/>
              </a:rPr>
              <a:t>animăluț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însoțit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de </a:t>
            </a:r>
            <a:r>
              <a:rPr lang="en-US" sz="6000" dirty="0" err="1">
                <a:latin typeface="Corbel" panose="020B0503020204020204" pitchFamily="34" charset="0"/>
              </a:rPr>
              <a:t>inscripția</a:t>
            </a:r>
            <a:r>
              <a:rPr lang="en-US" sz="6000" dirty="0">
                <a:latin typeface="Corbel" panose="020B0503020204020204" pitchFamily="34" charset="0"/>
              </a:rPr>
              <a:t> ”Nu </a:t>
            </a:r>
            <a:r>
              <a:rPr lang="en-US" sz="6000" dirty="0" err="1">
                <a:latin typeface="Corbel" panose="020B0503020204020204" pitchFamily="34" charset="0"/>
              </a:rPr>
              <a:t>sunt</a:t>
            </a:r>
            <a:r>
              <a:rPr lang="en-US" sz="6000" dirty="0">
                <a:latin typeface="Corbel" panose="020B0503020204020204" pitchFamily="34" charset="0"/>
              </a:rPr>
              <a:t> ALFA! </a:t>
            </a:r>
            <a:r>
              <a:rPr lang="en-US" sz="6000" dirty="0" err="1">
                <a:latin typeface="Corbel" panose="020B0503020204020204" pitchFamily="34" charset="0"/>
              </a:rPr>
              <a:t>Sunt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viu</a:t>
            </a:r>
            <a:r>
              <a:rPr lang="en-US" sz="6000" dirty="0">
                <a:latin typeface="Corbel" panose="020B0503020204020204" pitchFamily="34" charset="0"/>
              </a:rPr>
              <a:t>!”.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Ce </a:t>
            </a:r>
            <a:r>
              <a:rPr lang="en-US" sz="6000" b="1" dirty="0">
                <a:latin typeface="Corbel" panose="020B0503020204020204" pitchFamily="34" charset="0"/>
              </a:rPr>
              <a:t>a </a:t>
            </a:r>
            <a:r>
              <a:rPr lang="en-US" sz="6000" b="1" dirty="0" err="1">
                <a:latin typeface="Corbel" panose="020B0503020204020204" pitchFamily="34" charset="0"/>
              </a:rPr>
              <a:t>fost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înlocuit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prin</a:t>
            </a:r>
            <a:r>
              <a:rPr lang="en-US" sz="6000" b="1" dirty="0">
                <a:latin typeface="Corbel" panose="020B0503020204020204" pitchFamily="34" charset="0"/>
              </a:rPr>
              <a:t> ALFA?</a:t>
            </a:r>
            <a:endParaRPr lang="ru-RU" sz="6000" b="1" dirty="0">
              <a:latin typeface="Corbel" panose="020B05030202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1137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49" y="3849024"/>
            <a:ext cx="10205358" cy="3935714"/>
          </a:xfrm>
          <a:prstGeom prst="rect">
            <a:avLst/>
          </a:prstGeom>
        </p:spPr>
      </p:pic>
      <p:pic>
        <p:nvPicPr>
          <p:cNvPr id="129" name="Рисунок 1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880208"/>
            <a:ext cx="9854926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3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Шуба </a:t>
            </a:r>
            <a:r>
              <a:rPr lang="en-US" sz="83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/ </a:t>
            </a:r>
          </a:p>
          <a:p>
            <a:pPr algn="ctr"/>
            <a:r>
              <a:rPr lang="x-none" sz="83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Haină</a:t>
            </a:r>
            <a:endParaRPr lang="ru-RU" sz="83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361" y="1786863"/>
            <a:ext cx="5782732" cy="772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9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В </a:t>
            </a:r>
            <a:r>
              <a:rPr lang="ru-RU" sz="5200" dirty="0">
                <a:latin typeface="Corbel" panose="020B0503020204020204" pitchFamily="34" charset="0"/>
              </a:rPr>
              <a:t>первое издание 1963 года попали 211 видов и подвидов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млекопитающих </a:t>
            </a:r>
            <a:r>
              <a:rPr lang="ru-RU" sz="5200" dirty="0">
                <a:latin typeface="Corbel" panose="020B0503020204020204" pitchFamily="34" charset="0"/>
              </a:rPr>
              <a:t>и 312 видов и подвидов птиц. К сожалению,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список </a:t>
            </a:r>
            <a:r>
              <a:rPr lang="ru-RU" sz="5200" dirty="0">
                <a:latin typeface="Corbel" panose="020B0503020204020204" pitchFamily="34" charset="0"/>
              </a:rPr>
              <a:t>продолжает увеличиваться: в 1972 году 528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млекопитающих</a:t>
            </a:r>
            <a:r>
              <a:rPr lang="ru-RU" sz="5200" dirty="0">
                <a:latin typeface="Corbel" panose="020B0503020204020204" pitchFamily="34" charset="0"/>
              </a:rPr>
              <a:t>, 619 птиц и 153 вида и подвида рептилий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и амфибий </a:t>
            </a:r>
            <a:r>
              <a:rPr lang="ru-RU" sz="5200" dirty="0">
                <a:latin typeface="Corbel" panose="020B0503020204020204" pitchFamily="34" charset="0"/>
              </a:rPr>
              <a:t>попали… </a:t>
            </a:r>
            <a:r>
              <a:rPr lang="ru-RU" sz="5200" b="1" dirty="0" smtClean="0">
                <a:latin typeface="Corbel" panose="020B0503020204020204" pitchFamily="34" charset="0"/>
              </a:rPr>
              <a:t>Куда?</a:t>
            </a:r>
            <a:endParaRPr lang="x-none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În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prima </a:t>
            </a:r>
            <a:r>
              <a:rPr lang="en-US" sz="5200" dirty="0" err="1">
                <a:latin typeface="Corbel" panose="020B0503020204020204" pitchFamily="34" charset="0"/>
              </a:rPr>
              <a:t>ediție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>
                <a:latin typeface="Corbel" panose="020B0503020204020204" pitchFamily="34" charset="0"/>
              </a:rPr>
              <a:t>cea</a:t>
            </a:r>
            <a:r>
              <a:rPr lang="en-US" sz="5200" dirty="0">
                <a:latin typeface="Corbel" panose="020B0503020204020204" pitchFamily="34" charset="0"/>
              </a:rPr>
              <a:t> din </a:t>
            </a:r>
            <a:r>
              <a:rPr lang="ro-MD" sz="5200" dirty="0" smtClean="0">
                <a:latin typeface="Corbel" panose="020B0503020204020204" pitchFamily="34" charset="0"/>
              </a:rPr>
              <a:t>anul </a:t>
            </a:r>
            <a:r>
              <a:rPr lang="en-US" sz="5200" dirty="0" smtClean="0">
                <a:latin typeface="Corbel" panose="020B0503020204020204" pitchFamily="34" charset="0"/>
              </a:rPr>
              <a:t>1963</a:t>
            </a:r>
            <a:r>
              <a:rPr lang="en-US" sz="5200" dirty="0">
                <a:latin typeface="Corbel" panose="020B0503020204020204" pitchFamily="34" charset="0"/>
              </a:rPr>
              <a:t>, au </a:t>
            </a:r>
            <a:r>
              <a:rPr lang="en-US" sz="5200" dirty="0" err="1">
                <a:latin typeface="Corbel" panose="020B0503020204020204" pitchFamily="34" charset="0"/>
              </a:rPr>
              <a:t>fost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incluse</a:t>
            </a:r>
            <a:r>
              <a:rPr lang="en-US" sz="5200" dirty="0">
                <a:latin typeface="Corbel" panose="020B0503020204020204" pitchFamily="34" charset="0"/>
              </a:rPr>
              <a:t> 211 </a:t>
            </a:r>
            <a:r>
              <a:rPr lang="en-US" sz="5200" dirty="0" err="1">
                <a:latin typeface="Corbel" panose="020B0503020204020204" pitchFamily="34" charset="0"/>
              </a:rPr>
              <a:t>specii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subspecii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de </a:t>
            </a:r>
            <a:r>
              <a:rPr lang="en-US" sz="5200" dirty="0" err="1" smtClean="0">
                <a:latin typeface="Corbel" panose="020B0503020204020204" pitchFamily="34" charset="0"/>
              </a:rPr>
              <a:t>mamifere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312 </a:t>
            </a:r>
            <a:r>
              <a:rPr lang="en-US" sz="5200" dirty="0" err="1">
                <a:latin typeface="Corbel" panose="020B0503020204020204" pitchFamily="34" charset="0"/>
              </a:rPr>
              <a:t>specii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subspecii</a:t>
            </a:r>
            <a:r>
              <a:rPr lang="en-US" sz="5200" dirty="0">
                <a:latin typeface="Corbel" panose="020B0503020204020204" pitchFamily="34" charset="0"/>
              </a:rPr>
              <a:t> de </a:t>
            </a:r>
            <a:r>
              <a:rPr lang="en-US" sz="5200" dirty="0" err="1">
                <a:latin typeface="Corbel" panose="020B0503020204020204" pitchFamily="34" charset="0"/>
              </a:rPr>
              <a:t>păsări</a:t>
            </a:r>
            <a:r>
              <a:rPr lang="en-US" sz="5200" dirty="0">
                <a:latin typeface="Corbel" panose="020B0503020204020204" pitchFamily="34" charset="0"/>
              </a:rPr>
              <a:t>. Din </a:t>
            </a:r>
            <a:r>
              <a:rPr lang="en-US" sz="5200" dirty="0" err="1">
                <a:latin typeface="Corbel" panose="020B0503020204020204" pitchFamily="34" charset="0"/>
              </a:rPr>
              <a:t>păcate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lista</a:t>
            </a:r>
            <a:r>
              <a:rPr lang="en-US" sz="5200" dirty="0">
                <a:latin typeface="Corbel" panose="020B0503020204020204" pitchFamily="34" charset="0"/>
              </a:rPr>
              <a:t> a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crescut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deja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ro-MD" sz="5200" dirty="0" smtClean="0">
                <a:latin typeface="Corbel" panose="020B0503020204020204" pitchFamily="34" charset="0"/>
              </a:rPr>
              <a:t>anul </a:t>
            </a:r>
            <a:r>
              <a:rPr lang="en-US" sz="5200" dirty="0" smtClean="0">
                <a:latin typeface="Corbel" panose="020B0503020204020204" pitchFamily="34" charset="0"/>
              </a:rPr>
              <a:t>1972 </a:t>
            </a:r>
            <a:r>
              <a:rPr lang="en-US" sz="5200" dirty="0" err="1">
                <a:latin typeface="Corbel" panose="020B0503020204020204" pitchFamily="34" charset="0"/>
              </a:rPr>
              <a:t>conținea</a:t>
            </a:r>
            <a:r>
              <a:rPr lang="en-US" sz="5200" dirty="0">
                <a:latin typeface="Corbel" panose="020B0503020204020204" pitchFamily="34" charset="0"/>
              </a:rPr>
              <a:t> 528 </a:t>
            </a:r>
            <a:r>
              <a:rPr lang="en-US" sz="5200" dirty="0" err="1">
                <a:latin typeface="Corbel" panose="020B0503020204020204" pitchFamily="34" charset="0"/>
              </a:rPr>
              <a:t>mamifere</a:t>
            </a:r>
            <a:r>
              <a:rPr lang="en-US" sz="5200" dirty="0">
                <a:latin typeface="Corbel" panose="020B0503020204020204" pitchFamily="34" charset="0"/>
              </a:rPr>
              <a:t>, 619 </a:t>
            </a:r>
            <a:r>
              <a:rPr lang="en-US" sz="5200" dirty="0" err="1">
                <a:latin typeface="Corbel" panose="020B0503020204020204" pitchFamily="34" charset="0"/>
              </a:rPr>
              <a:t>păsări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153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specii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și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subspecii</a:t>
            </a:r>
            <a:r>
              <a:rPr lang="en-US" sz="5200" dirty="0">
                <a:latin typeface="Corbel" panose="020B0503020204020204" pitchFamily="34" charset="0"/>
              </a:rPr>
              <a:t> de reptile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amfibiene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b="1" dirty="0" err="1">
                <a:latin typeface="Corbel" panose="020B0503020204020204" pitchFamily="34" charset="0"/>
              </a:rPr>
              <a:t>Despre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ce</a:t>
            </a:r>
            <a:r>
              <a:rPr lang="en-US" sz="5200" b="1" dirty="0">
                <a:latin typeface="Corbel" panose="020B0503020204020204" pitchFamily="34" charset="0"/>
              </a:rPr>
              <a:t> carte </a:t>
            </a:r>
            <a:r>
              <a:rPr lang="en-US" sz="5200" b="1" dirty="0" smtClean="0">
                <a:latin typeface="Corbel" panose="020B0503020204020204" pitchFamily="34" charset="0"/>
              </a:rPr>
              <a:t>e</a:t>
            </a:r>
            <a:r>
              <a:rPr lang="ro-MD" sz="5200" b="1" dirty="0" smtClean="0">
                <a:latin typeface="Corbel" panose="020B0503020204020204" pitchFamily="34" charset="0"/>
              </a:rPr>
              <a:t>ste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vorba</a:t>
            </a:r>
            <a:r>
              <a:rPr lang="en-US" sz="5200" b="1" dirty="0">
                <a:latin typeface="Corbel" panose="020B0503020204020204" pitchFamily="34" charset="0"/>
              </a:rPr>
              <a:t>?</a:t>
            </a:r>
            <a:endParaRPr lang="ru-RU" sz="5200" b="1" dirty="0">
              <a:latin typeface="Corbel" panose="020B05030202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4574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49" y="3849024"/>
            <a:ext cx="10205358" cy="3935714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880208"/>
            <a:ext cx="9854926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fontAlgn="base"/>
            <a:r>
              <a:rPr lang="x-none" sz="5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	</a:t>
            </a:r>
            <a:r>
              <a:rPr lang="ru-RU" sz="5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Красная книга</a:t>
            </a:r>
            <a:r>
              <a:rPr lang="x-none" sz="5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ru-RU" sz="5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МСОП</a:t>
            </a:r>
            <a:r>
              <a:rPr lang="x-none" sz="5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/ 		</a:t>
            </a:r>
            <a:r>
              <a:rPr lang="it-IT" sz="5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Cartea roșie</a:t>
            </a:r>
            <a:r>
              <a:rPr lang="x-none" sz="5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it-IT" sz="5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a </a:t>
            </a:r>
            <a:r>
              <a:rPr lang="it-IT" sz="5200" b="1" dirty="0">
                <a:solidFill>
                  <a:schemeClr val="bg1"/>
                </a:solidFill>
                <a:latin typeface="Corbel" panose="020B0503020204020204" pitchFamily="34" charset="0"/>
              </a:rPr>
              <a:t>Uniunii</a:t>
            </a:r>
            <a:r>
              <a:rPr lang="ro-RO" sz="52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endParaRPr lang="ro-RO" sz="5200" b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fontAlgn="base"/>
            <a:r>
              <a:rPr lang="ro-RO" sz="5200" b="1" dirty="0">
                <a:solidFill>
                  <a:schemeClr val="bg1"/>
                </a:solidFill>
                <a:latin typeface="Corbel" panose="020B0503020204020204" pitchFamily="34" charset="0"/>
              </a:rPr>
              <a:t>	</a:t>
            </a:r>
            <a:r>
              <a:rPr lang="ro-RO" sz="5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</a:t>
            </a:r>
            <a:r>
              <a:rPr lang="it-IT" sz="5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internaționale pentru </a:t>
            </a:r>
            <a:r>
              <a:rPr lang="x-none" sz="5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		</a:t>
            </a:r>
            <a:r>
              <a:rPr lang="it-IT" sz="5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conservarea</a:t>
            </a:r>
            <a:r>
              <a:rPr lang="x-none" sz="5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it-IT" sz="5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naturii</a:t>
            </a:r>
            <a:endParaRPr lang="en-US" sz="52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23" y="1492497"/>
            <a:ext cx="5932217" cy="864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2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15" name="Picture 4" descr="https://lh5.googleusercontent.com/fWhSt8pxuM7nEBAgqVLUHaE8ZtB2exlK4vvwRg38EhOZbfcrKCIIiPfEUB5d46hDrIWAtrKqV-zhTLYQip-ImVbOM4KPFmSkfrd9Q3HnMiebahF_UkRoi3NfLWuBg9lKdhMRXO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290" y="1238096"/>
            <a:ext cx="9398861" cy="893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07648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800" dirty="0" smtClean="0">
                <a:latin typeface="Corbel" panose="020B0503020204020204" pitchFamily="34" charset="0"/>
              </a:rPr>
              <a:t>Это </a:t>
            </a:r>
            <a:r>
              <a:rPr lang="ru-RU" sz="6800" dirty="0">
                <a:latin typeface="Corbel" panose="020B0503020204020204" pitchFamily="34" charset="0"/>
              </a:rPr>
              <a:t>одна и та же собака, </a:t>
            </a:r>
            <a:endParaRPr lang="x-none" sz="6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800" dirty="0" smtClean="0">
                <a:latin typeface="Corbel" panose="020B0503020204020204" pitchFamily="34" charset="0"/>
              </a:rPr>
              <a:t>и </a:t>
            </a:r>
            <a:r>
              <a:rPr lang="ru-RU" sz="6800" dirty="0">
                <a:latin typeface="Corbel" panose="020B0503020204020204" pitchFamily="34" charset="0"/>
              </a:rPr>
              <a:t>одна и та же кошка. </a:t>
            </a:r>
            <a:endParaRPr lang="x-none" sz="6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800" dirty="0" smtClean="0">
                <a:latin typeface="Corbel" panose="020B0503020204020204" pitchFamily="34" charset="0"/>
              </a:rPr>
              <a:t>Разница </a:t>
            </a:r>
            <a:r>
              <a:rPr lang="ru-RU" sz="6800" dirty="0">
                <a:latin typeface="Corbel" panose="020B0503020204020204" pitchFamily="34" charset="0"/>
              </a:rPr>
              <a:t>лишь… </a:t>
            </a:r>
            <a:r>
              <a:rPr lang="ru-RU" sz="6800" b="1" dirty="0">
                <a:latin typeface="Corbel" panose="020B0503020204020204" pitchFamily="34" charset="0"/>
              </a:rPr>
              <a:t>В ком?</a:t>
            </a:r>
            <a:r>
              <a:rPr lang="ru-RU" sz="6800" dirty="0">
                <a:latin typeface="Corbel" panose="020B0503020204020204" pitchFamily="34" charset="0"/>
              </a:rPr>
              <a:t> </a:t>
            </a:r>
            <a:r>
              <a:rPr lang="en-US" sz="6800" dirty="0" smtClean="0">
                <a:latin typeface="Corbel" panose="020B0503020204020204" pitchFamily="34" charset="0"/>
              </a:rPr>
              <a:t/>
            </a:r>
            <a:br>
              <a:rPr lang="en-US" sz="6800" dirty="0" smtClean="0">
                <a:latin typeface="Corbel" panose="020B0503020204020204" pitchFamily="34" charset="0"/>
              </a:rPr>
            </a:br>
            <a:endParaRPr lang="x-none" sz="3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800" dirty="0" err="1" smtClean="0">
                <a:latin typeface="Corbel" panose="020B0503020204020204" pitchFamily="34" charset="0"/>
              </a:rPr>
              <a:t>În</a:t>
            </a:r>
            <a:r>
              <a:rPr lang="en-US" sz="6800" dirty="0" smtClean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imagini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ro-MD" sz="6800" dirty="0" smtClean="0">
                <a:latin typeface="Corbel" panose="020B0503020204020204" pitchFamily="34" charset="0"/>
              </a:rPr>
              <a:t>sunt</a:t>
            </a:r>
            <a:r>
              <a:rPr lang="en-US" sz="6800" dirty="0" smtClean="0">
                <a:latin typeface="Corbel" panose="020B0503020204020204" pitchFamily="34" charset="0"/>
              </a:rPr>
              <a:t> </a:t>
            </a:r>
            <a:endParaRPr lang="x-none" sz="68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800" dirty="0" err="1">
                <a:latin typeface="Corbel" panose="020B0503020204020204" pitchFamily="34" charset="0"/>
              </a:rPr>
              <a:t>r</a:t>
            </a:r>
            <a:r>
              <a:rPr lang="en-US" sz="6800" dirty="0" err="1" smtClean="0">
                <a:latin typeface="Corbel" panose="020B0503020204020204" pitchFamily="34" charset="0"/>
              </a:rPr>
              <a:t>eprezenta</a:t>
            </a:r>
            <a:r>
              <a:rPr lang="ro-MD" sz="6800" dirty="0" smtClean="0">
                <a:latin typeface="Corbel" panose="020B0503020204020204" pitchFamily="34" charset="0"/>
              </a:rPr>
              <a:t>ți</a:t>
            </a:r>
            <a:r>
              <a:rPr lang="en-US" sz="6800" dirty="0" smtClean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același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câine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endParaRPr lang="x-none" sz="6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800" dirty="0" err="1" smtClean="0">
                <a:latin typeface="Corbel" panose="020B0503020204020204" pitchFamily="34" charset="0"/>
              </a:rPr>
              <a:t>și</a:t>
            </a:r>
            <a:r>
              <a:rPr lang="en-US" sz="6800" dirty="0" smtClean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aceeași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pisică</a:t>
            </a:r>
            <a:r>
              <a:rPr lang="en-US" sz="6800" dirty="0">
                <a:latin typeface="Corbel" panose="020B0503020204020204" pitchFamily="34" charset="0"/>
              </a:rPr>
              <a:t>. </a:t>
            </a:r>
            <a:r>
              <a:rPr lang="en-US" sz="6800" dirty="0" err="1">
                <a:latin typeface="Corbel" panose="020B0503020204020204" pitchFamily="34" charset="0"/>
              </a:rPr>
              <a:t>Diferența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endParaRPr lang="x-none" sz="6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800" dirty="0" err="1" smtClean="0">
                <a:latin typeface="Corbel" panose="020B0503020204020204" pitchFamily="34" charset="0"/>
              </a:rPr>
              <a:t>este</a:t>
            </a:r>
            <a:r>
              <a:rPr lang="en-US" sz="6800" dirty="0" smtClean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doar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în</a:t>
            </a:r>
            <a:r>
              <a:rPr lang="en-US" sz="6800" dirty="0">
                <a:latin typeface="Corbel" panose="020B0503020204020204" pitchFamily="34" charset="0"/>
              </a:rPr>
              <a:t>… </a:t>
            </a:r>
            <a:r>
              <a:rPr lang="en-US" sz="6800" b="1" dirty="0">
                <a:latin typeface="Corbel" panose="020B0503020204020204" pitchFamily="34" charset="0"/>
              </a:rPr>
              <a:t>Cine?</a:t>
            </a:r>
            <a:endParaRPr lang="ru-RU" sz="6800" b="1" dirty="0">
              <a:latin typeface="Corbel" panose="020B0503020204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7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8830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49" y="3849024"/>
            <a:ext cx="10205358" cy="3935714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880208"/>
            <a:ext cx="9854926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3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Хозяине</a:t>
            </a:r>
            <a:r>
              <a:rPr lang="x-none" sz="83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/ </a:t>
            </a:r>
          </a:p>
          <a:p>
            <a:pPr algn="ctr"/>
            <a:r>
              <a:rPr lang="ro-MD" sz="8300" b="1" smtClean="0">
                <a:solidFill>
                  <a:schemeClr val="bg1"/>
                </a:solidFill>
                <a:latin typeface="Corbel" panose="020B0503020204020204" pitchFamily="34" charset="0"/>
              </a:rPr>
              <a:t>Stăpân</a:t>
            </a:r>
            <a:endParaRPr lang="ru-RU" sz="83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Picture 6" descr="Домашний питомец, домашние животные: кошки, собаки, птицы, кролики, улитки,  пауки, тараканы - содержание и разведение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3" y="2515476"/>
            <a:ext cx="9366566" cy="702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6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2241"/>
            <a:ext cx="20138389" cy="12677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00" y="1267311"/>
            <a:ext cx="16221300" cy="8921715"/>
          </a:xfrm>
          <a:prstGeom prst="rect">
            <a:avLst/>
          </a:prstGeom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614579" y="0"/>
            <a:ext cx="18874943" cy="11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ro-MO" sz="7200" b="1" dirty="0" smtClean="0">
                <a:latin typeface="Corbel" panose="020B0503020204020204" pitchFamily="34" charset="0"/>
              </a:rPr>
              <a:t>BRAVO</a:t>
            </a:r>
            <a:r>
              <a:rPr lang="ru-RU" sz="7200" b="1" dirty="0" smtClean="0">
                <a:latin typeface="Corbel" panose="020B0503020204020204" pitchFamily="34" charset="0"/>
              </a:rPr>
              <a:t> !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73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787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5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5500" b="1" dirty="0">
                <a:latin typeface="Corbel" panose="020B0503020204020204" pitchFamily="34" charset="0"/>
              </a:rPr>
              <a:t>слова, в которых мы оставили только </a:t>
            </a:r>
            <a:r>
              <a:rPr lang="ru-RU" sz="5500" b="1" dirty="0" smtClean="0">
                <a:latin typeface="Corbel" panose="020B0503020204020204" pitchFamily="34" charset="0"/>
              </a:rPr>
              <a:t>гласные.</a:t>
            </a:r>
            <a:endParaRPr lang="x-none" sz="5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о </a:t>
            </a:r>
            <a:r>
              <a:rPr lang="ru-RU" sz="5500" dirty="0">
                <a:latin typeface="Corbel" panose="020B0503020204020204" pitchFamily="34" charset="0"/>
              </a:rPr>
              <a:t>и – Самый быстрый </a:t>
            </a:r>
            <a:r>
              <a:rPr lang="ru-RU" sz="5500" dirty="0" smtClean="0">
                <a:latin typeface="Corbel" panose="020B0503020204020204" pitchFamily="34" charset="0"/>
              </a:rPr>
              <a:t>ёж.</a:t>
            </a:r>
            <a:endParaRPr lang="x-none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у </a:t>
            </a:r>
            <a:r>
              <a:rPr lang="ru-RU" sz="5500" dirty="0">
                <a:latin typeface="Corbel" panose="020B0503020204020204" pitchFamily="34" charset="0"/>
              </a:rPr>
              <a:t>ы я – Идеальное место для размещения солнечных батарей. </a:t>
            </a:r>
            <a:endParaRPr lang="x-none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а </a:t>
            </a:r>
            <a:r>
              <a:rPr lang="ru-RU" sz="5500" dirty="0">
                <a:latin typeface="Corbel" panose="020B0503020204020204" pitchFamily="34" charset="0"/>
              </a:rPr>
              <a:t>о е – Кто незаконно отлавливает или убивает животных? </a:t>
            </a:r>
            <a:endParaRPr lang="x-none" sz="5500" dirty="0">
              <a:latin typeface="Corbel" panose="020B0503020204020204" pitchFamily="34" charset="0"/>
            </a:endParaRPr>
          </a:p>
          <a:p>
            <a:pPr fontAlgn="base"/>
            <a:endParaRPr lang="x-none" sz="5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5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5500" b="1" dirty="0" smtClean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cuvintele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în</a:t>
            </a:r>
            <a:r>
              <a:rPr lang="en-US" sz="5500" b="1" dirty="0">
                <a:latin typeface="Corbel" panose="020B0503020204020204" pitchFamily="34" charset="0"/>
              </a:rPr>
              <a:t> care au </a:t>
            </a:r>
            <a:r>
              <a:rPr lang="en-US" sz="5500" b="1" dirty="0" err="1">
                <a:latin typeface="Corbel" panose="020B0503020204020204" pitchFamily="34" charset="0"/>
              </a:rPr>
              <a:t>fost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omise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toate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consoanele</a:t>
            </a:r>
            <a:r>
              <a:rPr lang="en-US" sz="5500" b="1" dirty="0">
                <a:latin typeface="Corbel" panose="020B0503020204020204" pitchFamily="34" charset="0"/>
              </a:rPr>
              <a:t>. </a:t>
            </a:r>
            <a:endParaRPr lang="x-none" sz="5500" dirty="0">
              <a:latin typeface="Corbel" panose="020B0503020204020204" pitchFamily="34" charset="0"/>
            </a:endParaRPr>
          </a:p>
          <a:p>
            <a:pPr fontAlgn="base"/>
            <a:r>
              <a:rPr lang="en-US" sz="5500" dirty="0" smtClean="0">
                <a:latin typeface="Corbel" panose="020B0503020204020204" pitchFamily="34" charset="0"/>
              </a:rPr>
              <a:t>o </a:t>
            </a:r>
            <a:r>
              <a:rPr lang="en-US" sz="5500" dirty="0" err="1">
                <a:latin typeface="Corbel" panose="020B0503020204020204" pitchFamily="34" charset="0"/>
              </a:rPr>
              <a:t>i</a:t>
            </a:r>
            <a:r>
              <a:rPr lang="en-US" sz="5500" dirty="0">
                <a:latin typeface="Corbel" panose="020B0503020204020204" pitchFamily="34" charset="0"/>
              </a:rPr>
              <a:t> – </a:t>
            </a:r>
            <a:r>
              <a:rPr lang="en-US" sz="5500" dirty="0" err="1">
                <a:latin typeface="Corbel" panose="020B0503020204020204" pitchFamily="34" charset="0"/>
              </a:rPr>
              <a:t>Cel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mai</a:t>
            </a:r>
            <a:r>
              <a:rPr lang="en-US" sz="5500" dirty="0">
                <a:latin typeface="Corbel" panose="020B0503020204020204" pitchFamily="34" charset="0"/>
              </a:rPr>
              <a:t> rapid </a:t>
            </a:r>
            <a:r>
              <a:rPr lang="en-US" sz="5500" dirty="0" err="1" smtClean="0">
                <a:latin typeface="Corbel" panose="020B0503020204020204" pitchFamily="34" charset="0"/>
              </a:rPr>
              <a:t>arici</a:t>
            </a:r>
            <a:r>
              <a:rPr lang="en-US" sz="5500" dirty="0" smtClean="0">
                <a:latin typeface="Corbel" panose="020B0503020204020204" pitchFamily="34" charset="0"/>
              </a:rPr>
              <a:t>.</a:t>
            </a:r>
            <a:endParaRPr lang="x-none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500" dirty="0" smtClean="0">
                <a:latin typeface="Corbel" panose="020B0503020204020204" pitchFamily="34" charset="0"/>
              </a:rPr>
              <a:t>u </a:t>
            </a:r>
            <a:r>
              <a:rPr lang="en-US" sz="5500" dirty="0" err="1" smtClean="0">
                <a:latin typeface="Corbel" panose="020B0503020204020204" pitchFamily="34" charset="0"/>
              </a:rPr>
              <a:t>i</a:t>
            </a:r>
            <a:r>
              <a:rPr lang="x-none" sz="5500" dirty="0" smtClean="0">
                <a:latin typeface="Corbel" panose="020B0503020204020204" pitchFamily="34" charset="0"/>
              </a:rPr>
              <a:t> </a:t>
            </a:r>
            <a:r>
              <a:rPr lang="en-US" sz="5500" dirty="0" smtClean="0">
                <a:latin typeface="Corbel" panose="020B0503020204020204" pitchFamily="34" charset="0"/>
              </a:rPr>
              <a:t>u </a:t>
            </a:r>
            <a:r>
              <a:rPr lang="en-US" sz="5500" dirty="0">
                <a:latin typeface="Corbel" panose="020B0503020204020204" pitchFamily="34" charset="0"/>
              </a:rPr>
              <a:t>– </a:t>
            </a:r>
            <a:r>
              <a:rPr lang="en-US" sz="5500" dirty="0" err="1">
                <a:latin typeface="Corbel" panose="020B0503020204020204" pitchFamily="34" charset="0"/>
              </a:rPr>
              <a:t>Loc</a:t>
            </a:r>
            <a:r>
              <a:rPr lang="en-US" sz="5500" dirty="0">
                <a:latin typeface="Corbel" panose="020B0503020204020204" pitchFamily="34" charset="0"/>
              </a:rPr>
              <a:t> ideal </a:t>
            </a:r>
            <a:r>
              <a:rPr lang="en-US" sz="5500" dirty="0" err="1">
                <a:latin typeface="Corbel" panose="020B0503020204020204" pitchFamily="34" charset="0"/>
              </a:rPr>
              <a:t>pentru</a:t>
            </a:r>
            <a:r>
              <a:rPr lang="en-US" sz="5500" dirty="0">
                <a:latin typeface="Corbel" panose="020B0503020204020204" pitchFamily="34" charset="0"/>
              </a:rPr>
              <a:t> a </a:t>
            </a:r>
            <a:r>
              <a:rPr lang="en-US" sz="5500" dirty="0" err="1">
                <a:latin typeface="Corbel" panose="020B0503020204020204" pitchFamily="34" charset="0"/>
              </a:rPr>
              <a:t>amplasa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bateriile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solare</a:t>
            </a:r>
            <a:r>
              <a:rPr lang="en-US" sz="5500" dirty="0">
                <a:latin typeface="Corbel" panose="020B0503020204020204" pitchFamily="34" charset="0"/>
              </a:rPr>
              <a:t>. </a:t>
            </a:r>
            <a:endParaRPr lang="x-none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500" dirty="0" smtClean="0">
                <a:latin typeface="Corbel" panose="020B0503020204020204" pitchFamily="34" charset="0"/>
              </a:rPr>
              <a:t>a </a:t>
            </a:r>
            <a:r>
              <a:rPr lang="en-US" sz="5500" dirty="0">
                <a:latin typeface="Corbel" panose="020B0503020204020204" pitchFamily="34" charset="0"/>
              </a:rPr>
              <a:t>o </a:t>
            </a:r>
            <a:r>
              <a:rPr lang="en-US" sz="5500" dirty="0" err="1" smtClean="0">
                <a:latin typeface="Corbel" panose="020B0503020204020204" pitchFamily="34" charset="0"/>
              </a:rPr>
              <a:t>i</a:t>
            </a:r>
            <a:r>
              <a:rPr lang="x-none" sz="5500" dirty="0" smtClean="0">
                <a:latin typeface="Corbel" panose="020B0503020204020204" pitchFamily="34" charset="0"/>
              </a:rPr>
              <a:t> </a:t>
            </a:r>
            <a:r>
              <a:rPr lang="en-US" sz="5500" dirty="0" smtClean="0">
                <a:latin typeface="Corbel" panose="020B0503020204020204" pitchFamily="34" charset="0"/>
              </a:rPr>
              <a:t>e </a:t>
            </a:r>
            <a:r>
              <a:rPr lang="en-US" sz="5500" dirty="0">
                <a:latin typeface="Corbel" panose="020B0503020204020204" pitchFamily="34" charset="0"/>
              </a:rPr>
              <a:t>– </a:t>
            </a:r>
            <a:r>
              <a:rPr lang="en-US" sz="5500" dirty="0" err="1">
                <a:latin typeface="Corbel" panose="020B0503020204020204" pitchFamily="34" charset="0"/>
              </a:rPr>
              <a:t>Cel</a:t>
            </a:r>
            <a:r>
              <a:rPr lang="en-US" sz="5500" dirty="0">
                <a:latin typeface="Corbel" panose="020B0503020204020204" pitchFamily="34" charset="0"/>
              </a:rPr>
              <a:t> care </a:t>
            </a:r>
            <a:r>
              <a:rPr lang="en-US" sz="5500" dirty="0" err="1">
                <a:latin typeface="Corbel" panose="020B0503020204020204" pitchFamily="34" charset="0"/>
              </a:rPr>
              <a:t>vânează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sau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pescuiește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ilegal</a:t>
            </a:r>
            <a:r>
              <a:rPr lang="en-US" sz="5500" dirty="0">
                <a:latin typeface="Corbel" panose="020B0503020204020204" pitchFamily="34" charset="0"/>
              </a:rPr>
              <a:t>, </a:t>
            </a:r>
            <a:r>
              <a:rPr lang="en-US" sz="5500" dirty="0" err="1">
                <a:latin typeface="Corbel" panose="020B0503020204020204" pitchFamily="34" charset="0"/>
              </a:rPr>
              <a:t>fără</a:t>
            </a:r>
            <a:r>
              <a:rPr lang="en-US" sz="5500" dirty="0">
                <a:latin typeface="Corbel" panose="020B0503020204020204" pitchFamily="34" charset="0"/>
              </a:rPr>
              <a:t> a </a:t>
            </a:r>
            <a:r>
              <a:rPr lang="en-US" sz="5500" dirty="0" err="1">
                <a:latin typeface="Corbel" panose="020B0503020204020204" pitchFamily="34" charset="0"/>
              </a:rPr>
              <a:t>avea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permis</a:t>
            </a:r>
            <a:r>
              <a:rPr lang="en-US" sz="5500" dirty="0">
                <a:latin typeface="Corbel" panose="020B0503020204020204" pitchFamily="34" charset="0"/>
              </a:rPr>
              <a:t>. </a:t>
            </a:r>
            <a:endParaRPr lang="ru-RU" sz="5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7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9" name="Google Shape;253;p20"/>
          <p:cNvSpPr txBox="1"/>
          <p:nvPr/>
        </p:nvSpPr>
        <p:spPr>
          <a:xfrm>
            <a:off x="212989" y="10511686"/>
            <a:ext cx="1044049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RO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8376293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1</a:t>
            </a:r>
            <a:r>
              <a:rPr lang="ro-RO" sz="6000" i="0" u="none" strike="noStrike" cap="none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ОТВЕТ</a:t>
            </a:r>
            <a:r>
              <a:rPr lang="en-US" sz="4400" dirty="0" smtClean="0">
                <a:solidFill>
                  <a:srgbClr val="002E6D"/>
                </a:solidFill>
              </a:rPr>
              <a:t>/</a:t>
            </a:r>
            <a:r>
              <a:rPr lang="ro-RO" sz="4400" dirty="0" smtClean="0">
                <a:solidFill>
                  <a:srgbClr val="002E6D"/>
                </a:solidFill>
              </a:rPr>
              <a:t>RĂSPUNSUL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49" y="3849024"/>
            <a:ext cx="10205358" cy="3935714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0" y="3843962"/>
            <a:ext cx="9806837" cy="394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r>
              <a:rPr lang="ru-RU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  </a:t>
            </a:r>
            <a:r>
              <a:rPr lang="ru-RU" sz="45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Соник</a:t>
            </a:r>
            <a:r>
              <a:rPr lang="en-US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/ Sonic</a:t>
            </a:r>
            <a:r>
              <a:rPr lang="x-none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– 1 </a:t>
            </a:r>
            <a:r>
              <a:rPr lang="ru-RU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балл</a:t>
            </a:r>
            <a:r>
              <a:rPr lang="x-none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/punct.</a:t>
            </a:r>
            <a:r>
              <a:rPr lang="ru-RU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/>
            </a:r>
            <a:br>
              <a:rPr lang="ru-RU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ru-RU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  Пустыня</a:t>
            </a:r>
            <a:r>
              <a:rPr lang="en-US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/ </a:t>
            </a:r>
            <a:r>
              <a:rPr lang="en-US" sz="45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Pustiu</a:t>
            </a:r>
            <a:r>
              <a:rPr lang="x-none" sz="4500" b="1" dirty="0">
                <a:solidFill>
                  <a:schemeClr val="bg1"/>
                </a:solidFill>
                <a:latin typeface="Corbel" panose="020B0503020204020204" pitchFamily="34" charset="0"/>
              </a:rPr>
              <a:t> – 1 </a:t>
            </a:r>
            <a:r>
              <a:rPr lang="ru-RU" sz="4500" b="1" dirty="0">
                <a:solidFill>
                  <a:schemeClr val="bg1"/>
                </a:solidFill>
                <a:latin typeface="Corbel" panose="020B0503020204020204" pitchFamily="34" charset="0"/>
              </a:rPr>
              <a:t>балл</a:t>
            </a:r>
            <a:r>
              <a:rPr lang="x-none" sz="4500" b="1" dirty="0">
                <a:solidFill>
                  <a:schemeClr val="bg1"/>
                </a:solidFill>
                <a:latin typeface="Corbel" panose="020B0503020204020204" pitchFamily="34" charset="0"/>
              </a:rPr>
              <a:t>/punct.</a:t>
            </a:r>
            <a:r>
              <a:rPr lang="ru-RU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/>
            </a:r>
            <a:br>
              <a:rPr lang="ru-RU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ru-RU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Браконьер</a:t>
            </a:r>
            <a:r>
              <a:rPr lang="en-US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/ </a:t>
            </a:r>
            <a:r>
              <a:rPr lang="en-US" sz="45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Braconier</a:t>
            </a:r>
            <a:r>
              <a:rPr lang="x-none" sz="45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endParaRPr lang="ru-RU" sz="4500" b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ru-RU" sz="4500" b="1" dirty="0">
                <a:solidFill>
                  <a:schemeClr val="bg1"/>
                </a:solidFill>
                <a:latin typeface="Corbel" panose="020B0503020204020204" pitchFamily="34" charset="0"/>
              </a:rPr>
              <a:t>	</a:t>
            </a:r>
            <a:r>
              <a:rPr lang="ru-RU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</a:t>
            </a:r>
            <a:r>
              <a:rPr lang="x-none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– </a:t>
            </a:r>
            <a:r>
              <a:rPr lang="x-none" sz="4500" b="1" dirty="0">
                <a:solidFill>
                  <a:schemeClr val="bg1"/>
                </a:solidFill>
                <a:latin typeface="Corbel" panose="020B0503020204020204" pitchFamily="34" charset="0"/>
              </a:rPr>
              <a:t>1 </a:t>
            </a:r>
            <a:r>
              <a:rPr lang="ru-RU" sz="4500" b="1" dirty="0">
                <a:solidFill>
                  <a:schemeClr val="bg1"/>
                </a:solidFill>
                <a:latin typeface="Corbel" panose="020B0503020204020204" pitchFamily="34" charset="0"/>
              </a:rPr>
              <a:t>балл</a:t>
            </a:r>
            <a:r>
              <a:rPr lang="x-none" sz="4500" b="1" dirty="0">
                <a:solidFill>
                  <a:schemeClr val="bg1"/>
                </a:solidFill>
                <a:latin typeface="Corbel" panose="020B0503020204020204" pitchFamily="34" charset="0"/>
              </a:rPr>
              <a:t>/punct.</a:t>
            </a:r>
            <a:endParaRPr lang="ru-RU" sz="45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6" name="Google Shape;253;p20"/>
          <p:cNvSpPr txBox="1"/>
          <p:nvPr/>
        </p:nvSpPr>
        <p:spPr>
          <a:xfrm>
            <a:off x="212989" y="10511686"/>
            <a:ext cx="1044049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RO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Picture 4" descr="Малыш Соник из Японии покорил Интернет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99" y="2960914"/>
            <a:ext cx="9420740" cy="529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97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8225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 Волков </a:t>
            </a:r>
            <a:r>
              <a:rPr lang="ru-RU" sz="7200" b="1" dirty="0">
                <a:latin typeface="Corbel" panose="020B0503020204020204" pitchFamily="34" charset="0"/>
              </a:rPr>
              <a:t>или зайцев называют «санитарами леса»?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/>
            </a:r>
            <a:br>
              <a:rPr lang="en-US" sz="7200" b="1" dirty="0" smtClean="0">
                <a:latin typeface="Corbel" panose="020B0503020204020204" pitchFamily="34" charset="0"/>
              </a:rPr>
            </a:br>
            <a:r>
              <a:rPr lang="fi-FI" sz="7200" b="1" dirty="0">
                <a:latin typeface="Corbel" panose="020B0503020204020204" pitchFamily="34" charset="0"/>
              </a:rPr>
              <a:t>Lupii sau iepurii sunt numiți sanitari ai pădurii?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7571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49" y="3849024"/>
            <a:ext cx="10205358" cy="3935714"/>
          </a:xfrm>
          <a:prstGeom prst="rect">
            <a:avLst/>
          </a:prstGeom>
        </p:spPr>
      </p:pic>
      <p:pic>
        <p:nvPicPr>
          <p:cNvPr id="129" name="Рисунок 1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29851" y="3849024"/>
            <a:ext cx="9863988" cy="3935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3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Волков</a:t>
            </a:r>
            <a:r>
              <a:rPr lang="en-US" sz="83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/ </a:t>
            </a:r>
            <a:endParaRPr lang="ru-RU" sz="8300" b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83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Lupii</a:t>
            </a:r>
            <a:endParaRPr lang="ru-RU" sz="83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Picture 4" descr="Обои волки, хищники, санитары, осень картинки на рабочий стол, раздел  животные - скачать | Animai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66" y="2797645"/>
            <a:ext cx="9431480" cy="601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18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Верите </a:t>
            </a:r>
            <a:r>
              <a:rPr lang="ru-RU" sz="7200" b="1" dirty="0">
                <a:latin typeface="Corbel" panose="020B0503020204020204" pitchFamily="34" charset="0"/>
              </a:rPr>
              <a:t>ли вы, что в лесах обитают около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15 </a:t>
            </a:r>
            <a:r>
              <a:rPr lang="ru-RU" sz="7200" b="1" dirty="0">
                <a:latin typeface="Corbel" panose="020B0503020204020204" pitchFamily="34" charset="0"/>
              </a:rPr>
              <a:t>процентов наземных животных, растений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 </a:t>
            </a:r>
            <a:r>
              <a:rPr lang="ru-RU" sz="7200" b="1" dirty="0">
                <a:latin typeface="Corbel" panose="020B0503020204020204" pitchFamily="34" charset="0"/>
              </a:rPr>
              <a:t>насекомых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en-US" sz="7200" b="1" dirty="0" smtClean="0">
                <a:latin typeface="Corbel" panose="020B0503020204020204" pitchFamily="34" charset="0"/>
              </a:rPr>
              <a:t/>
            </a:r>
            <a:br>
              <a:rPr lang="en-US" sz="7200" b="1" dirty="0" smtClean="0">
                <a:latin typeface="Corbel" panose="020B0503020204020204" pitchFamily="34" charset="0"/>
              </a:rPr>
            </a:b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pădurile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găzduiesc</a:t>
            </a:r>
            <a:r>
              <a:rPr lang="en-US" sz="7200" b="1" dirty="0">
                <a:latin typeface="Corbel" panose="020B0503020204020204" pitchFamily="34" charset="0"/>
              </a:rPr>
              <a:t> circa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15</a:t>
            </a:r>
            <a:r>
              <a:rPr lang="en-US" sz="7200" b="1" dirty="0">
                <a:latin typeface="Corbel" panose="020B0503020204020204" pitchFamily="34" charset="0"/>
              </a:rPr>
              <a:t>% din </a:t>
            </a:r>
            <a:r>
              <a:rPr lang="en-US" sz="7200" b="1" dirty="0" err="1">
                <a:latin typeface="Corbel" panose="020B0503020204020204" pitchFamily="34" charset="0"/>
              </a:rPr>
              <a:t>toate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animale</a:t>
            </a:r>
            <a:r>
              <a:rPr lang="en-US" sz="7200" b="1" dirty="0">
                <a:latin typeface="Corbel" panose="020B0503020204020204" pitchFamily="34" charset="0"/>
              </a:rPr>
              <a:t>, </a:t>
            </a:r>
            <a:r>
              <a:rPr lang="en-US" sz="7200" b="1" dirty="0" err="1">
                <a:latin typeface="Corbel" panose="020B0503020204020204" pitchFamily="34" charset="0"/>
              </a:rPr>
              <a:t>plante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și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insecte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6201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49" y="3849024"/>
            <a:ext cx="10205358" cy="3935714"/>
          </a:xfrm>
          <a:prstGeom prst="rect">
            <a:avLst/>
          </a:prstGeom>
        </p:spPr>
      </p:pic>
      <p:pic>
        <p:nvPicPr>
          <p:cNvPr id="129" name="Рисунок 1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880208"/>
            <a:ext cx="9854926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300" b="1" dirty="0" smtClean="0">
                <a:solidFill>
                  <a:schemeClr val="bg1"/>
                </a:solidFill>
                <a:latin typeface="Corbel" pitchFamily="34" charset="0"/>
              </a:rPr>
              <a:t>Ложь</a:t>
            </a:r>
            <a:r>
              <a:rPr lang="en-US" sz="8300" b="1" dirty="0" smtClean="0">
                <a:solidFill>
                  <a:schemeClr val="bg1"/>
                </a:solidFill>
                <a:latin typeface="Corbel" pitchFamily="34" charset="0"/>
              </a:rPr>
              <a:t> / </a:t>
            </a:r>
            <a:endParaRPr lang="ru-RU" sz="8300" b="1" dirty="0" smtClean="0">
              <a:solidFill>
                <a:schemeClr val="bg1"/>
              </a:solidFill>
              <a:latin typeface="Corbel" pitchFamily="34" charset="0"/>
            </a:endParaRPr>
          </a:p>
          <a:p>
            <a:pPr algn="ctr"/>
            <a:r>
              <a:rPr lang="en-US" sz="8300" b="1" dirty="0" err="1" smtClean="0">
                <a:solidFill>
                  <a:schemeClr val="bg1"/>
                </a:solidFill>
                <a:latin typeface="Corbel" pitchFamily="34" charset="0"/>
              </a:rPr>
              <a:t>Fals</a:t>
            </a:r>
            <a:endParaRPr lang="ru-RU" sz="83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Picture 2" descr="Лес-бесценный дар природы — Газета «Алатырские вести»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3" y="2875033"/>
            <a:ext cx="9289504" cy="619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77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 </a:t>
            </a:r>
            <a:r>
              <a:rPr lang="ru-RU" sz="5400" dirty="0">
                <a:latin typeface="Corbel" panose="020B0503020204020204" pitchFamily="34" charset="0"/>
              </a:rPr>
              <a:t>титрах фильма 2005 года сказано, что при его создании ни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один </a:t>
            </a:r>
            <a:r>
              <a:rPr lang="ru-RU" sz="5400" dirty="0">
                <a:latin typeface="Corbel" panose="020B0503020204020204" pitchFamily="34" charset="0"/>
              </a:rPr>
              <a:t>дракон не пострадал. Хотя пострадать мог не столько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дракон</a:t>
            </a:r>
            <a:r>
              <a:rPr lang="ru-RU" sz="5400" dirty="0">
                <a:latin typeface="Corbel" panose="020B0503020204020204" pitchFamily="34" charset="0"/>
              </a:rPr>
              <a:t>, сколько главный персонаж, которому во время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турнира было </a:t>
            </a:r>
            <a:r>
              <a:rPr lang="ru-RU" sz="5400" dirty="0">
                <a:latin typeface="Corbel" panose="020B0503020204020204" pitchFamily="34" charset="0"/>
              </a:rPr>
              <a:t>всего 14 лет.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Назовите </a:t>
            </a:r>
            <a:r>
              <a:rPr lang="ru-RU" sz="5400" b="1" dirty="0">
                <a:latin typeface="Corbel" panose="020B0503020204020204" pitchFamily="34" charset="0"/>
              </a:rPr>
              <a:t>персонажа и сыгравшего его </a:t>
            </a:r>
            <a:r>
              <a:rPr lang="ru-RU" sz="5400" b="1" dirty="0" smtClean="0">
                <a:latin typeface="Corbel" panose="020B0503020204020204" pitchFamily="34" charset="0"/>
              </a:rPr>
              <a:t>актёра.</a:t>
            </a:r>
            <a:endParaRPr lang="ru-RU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La </a:t>
            </a:r>
            <a:r>
              <a:rPr lang="en-US" sz="5400" dirty="0" err="1">
                <a:latin typeface="Corbel" panose="020B0503020204020204" pitchFamily="34" charset="0"/>
              </a:rPr>
              <a:t>finalul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filmului</a:t>
            </a:r>
            <a:r>
              <a:rPr lang="en-US" sz="5400" dirty="0">
                <a:latin typeface="Corbel" panose="020B0503020204020204" pitchFamily="34" charset="0"/>
              </a:rPr>
              <a:t> din 2005 se </a:t>
            </a:r>
            <a:r>
              <a:rPr lang="en-US" sz="5400" dirty="0" err="1">
                <a:latin typeface="Corbel" panose="020B0503020204020204" pitchFamily="34" charset="0"/>
              </a:rPr>
              <a:t>afirmă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nici</a:t>
            </a:r>
            <a:r>
              <a:rPr lang="en-US" sz="5400" dirty="0">
                <a:latin typeface="Corbel" panose="020B0503020204020204" pitchFamily="34" charset="0"/>
              </a:rPr>
              <a:t> un dragon nu a </a:t>
            </a:r>
            <a:r>
              <a:rPr lang="en-US" sz="5400" dirty="0" err="1">
                <a:latin typeface="Corbel" panose="020B0503020204020204" pitchFamily="34" charset="0"/>
              </a:rPr>
              <a:t>avut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suferit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Deși</a:t>
            </a:r>
            <a:r>
              <a:rPr lang="en-US" sz="5400" dirty="0">
                <a:latin typeface="Corbel" panose="020B0503020204020204" pitchFamily="34" charset="0"/>
              </a:rPr>
              <a:t> nu </a:t>
            </a:r>
            <a:r>
              <a:rPr lang="en-US" sz="5400" dirty="0" err="1">
                <a:latin typeface="Corbel" panose="020B0503020204020204" pitchFamily="34" charset="0"/>
              </a:rPr>
              <a:t>doar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dragonul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ar</a:t>
            </a:r>
            <a:r>
              <a:rPr lang="en-US" sz="5400" dirty="0">
                <a:latin typeface="Corbel" panose="020B0503020204020204" pitchFamily="34" charset="0"/>
              </a:rPr>
              <a:t> fi </a:t>
            </a:r>
            <a:r>
              <a:rPr lang="en-US" sz="5400" dirty="0" err="1">
                <a:latin typeface="Corbel" panose="020B0503020204020204" pitchFamily="34" charset="0"/>
              </a:rPr>
              <a:t>putut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suferi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ro-MD" sz="5400" dirty="0" smtClean="0">
                <a:latin typeface="Corbel" panose="020B0503020204020204" pitchFamily="34" charset="0"/>
              </a:rPr>
              <a:t>dar și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eroul</a:t>
            </a:r>
            <a:r>
              <a:rPr lang="en-US" sz="5400" dirty="0">
                <a:latin typeface="Corbel" panose="020B0503020204020204" pitchFamily="34" charset="0"/>
              </a:rPr>
              <a:t> principal,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care </a:t>
            </a:r>
            <a:r>
              <a:rPr lang="en-US" sz="5400" dirty="0" err="1">
                <a:latin typeface="Corbel" panose="020B0503020204020204" pitchFamily="34" charset="0"/>
              </a:rPr>
              <a:t>atunci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avea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doar</a:t>
            </a:r>
            <a:r>
              <a:rPr lang="en-US" sz="5400" dirty="0">
                <a:latin typeface="Corbel" panose="020B0503020204020204" pitchFamily="34" charset="0"/>
              </a:rPr>
              <a:t> 14 </a:t>
            </a:r>
            <a:r>
              <a:rPr lang="en-US" sz="5400" dirty="0" err="1">
                <a:latin typeface="Corbel" panose="020B0503020204020204" pitchFamily="34" charset="0"/>
              </a:rPr>
              <a:t>ani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 err="1">
                <a:latin typeface="Corbel" panose="020B0503020204020204" pitchFamily="34" charset="0"/>
              </a:rPr>
              <a:t>Numiți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personajul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și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actorul</a:t>
            </a:r>
            <a:r>
              <a:rPr lang="en-US" sz="5400" b="1" dirty="0">
                <a:latin typeface="Corbel" panose="020B0503020204020204" pitchFamily="34" charset="0"/>
              </a:rPr>
              <a:t> care </a:t>
            </a:r>
            <a:endParaRPr lang="ru-RU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smtClean="0">
                <a:latin typeface="Corbel" panose="020B0503020204020204" pitchFamily="34" charset="0"/>
              </a:rPr>
              <a:t>l-a </a:t>
            </a:r>
            <a:r>
              <a:rPr lang="en-US" sz="5400" b="1" dirty="0" err="1" smtClean="0">
                <a:latin typeface="Corbel" panose="020B0503020204020204" pitchFamily="34" charset="0"/>
              </a:rPr>
              <a:t>interpretat</a:t>
            </a:r>
            <a:r>
              <a:rPr lang="ro-MD" sz="5400" b="1" dirty="0">
                <a:latin typeface="Corbel" panose="020B0503020204020204" pitchFamily="34" charset="0"/>
              </a:rPr>
              <a:t>!</a:t>
            </a:r>
            <a:endParaRPr lang="ru-RU" sz="5400" b="1" dirty="0">
              <a:latin typeface="Corbel" panose="020B05030202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8" name="Google Shape;253;p20"/>
          <p:cNvSpPr txBox="1"/>
          <p:nvPr/>
        </p:nvSpPr>
        <p:spPr>
          <a:xfrm>
            <a:off x="212989" y="10511686"/>
            <a:ext cx="10469525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RO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155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49" y="3849024"/>
            <a:ext cx="10205358" cy="3935714"/>
          </a:xfrm>
          <a:prstGeom prst="rect">
            <a:avLst/>
          </a:prstGeom>
        </p:spPr>
      </p:pic>
      <p:pic>
        <p:nvPicPr>
          <p:cNvPr id="129" name="Рисунок 1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48899" y="3849025"/>
            <a:ext cx="9844939" cy="3935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r>
              <a:rPr lang="ru-RU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    	Гарри Поттер</a:t>
            </a:r>
            <a:r>
              <a:rPr lang="en-US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/ Harry Potter</a:t>
            </a:r>
            <a:r>
              <a:rPr lang="x-none" sz="45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endParaRPr lang="ru-RU" sz="4500" b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ru-RU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	</a:t>
            </a:r>
            <a:r>
              <a:rPr lang="x-none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– </a:t>
            </a:r>
            <a:r>
              <a:rPr lang="x-none" sz="4500" b="1" dirty="0">
                <a:solidFill>
                  <a:schemeClr val="bg1"/>
                </a:solidFill>
                <a:latin typeface="Corbel" panose="020B0503020204020204" pitchFamily="34" charset="0"/>
              </a:rPr>
              <a:t>1 </a:t>
            </a:r>
            <a:r>
              <a:rPr lang="ru-RU" sz="4500" b="1" dirty="0">
                <a:solidFill>
                  <a:schemeClr val="bg1"/>
                </a:solidFill>
                <a:latin typeface="Corbel" panose="020B0503020204020204" pitchFamily="34" charset="0"/>
              </a:rPr>
              <a:t>балл</a:t>
            </a:r>
            <a:r>
              <a:rPr lang="x-none" sz="4500" b="1" dirty="0">
                <a:solidFill>
                  <a:schemeClr val="bg1"/>
                </a:solidFill>
                <a:latin typeface="Corbel" panose="020B0503020204020204" pitchFamily="34" charset="0"/>
              </a:rPr>
              <a:t>/punct.</a:t>
            </a:r>
            <a:r>
              <a:rPr lang="ru-RU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/>
            </a:r>
            <a:br>
              <a:rPr lang="ru-RU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ru-RU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</a:t>
            </a:r>
            <a:r>
              <a:rPr lang="ru-RU" sz="45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Дэниел</a:t>
            </a:r>
            <a:r>
              <a:rPr lang="ru-RU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ru-RU" sz="45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Рэдклифф</a:t>
            </a:r>
            <a:r>
              <a:rPr lang="en-US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/ </a:t>
            </a:r>
            <a:endParaRPr lang="ru-RU" sz="4500" b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ru-RU" sz="4500" b="1" dirty="0">
                <a:solidFill>
                  <a:schemeClr val="bg1"/>
                </a:solidFill>
                <a:latin typeface="Corbel" panose="020B0503020204020204" pitchFamily="34" charset="0"/>
              </a:rPr>
              <a:t>	</a:t>
            </a:r>
            <a:r>
              <a:rPr lang="ru-RU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</a:t>
            </a:r>
            <a:r>
              <a:rPr lang="en-US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Daniel Radcliffe</a:t>
            </a:r>
            <a:endParaRPr lang="ru-RU" sz="4500" b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ru-RU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</a:t>
            </a:r>
            <a:r>
              <a:rPr lang="x-none" sz="45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– </a:t>
            </a:r>
            <a:r>
              <a:rPr lang="x-none" sz="4500" b="1" dirty="0">
                <a:solidFill>
                  <a:schemeClr val="bg1"/>
                </a:solidFill>
                <a:latin typeface="Corbel" panose="020B0503020204020204" pitchFamily="34" charset="0"/>
              </a:rPr>
              <a:t>1 </a:t>
            </a:r>
            <a:r>
              <a:rPr lang="ru-RU" sz="4500" b="1" dirty="0">
                <a:solidFill>
                  <a:schemeClr val="bg1"/>
                </a:solidFill>
                <a:latin typeface="Corbel" panose="020B0503020204020204" pitchFamily="34" charset="0"/>
              </a:rPr>
              <a:t>балл</a:t>
            </a:r>
            <a:r>
              <a:rPr lang="x-none" sz="4500" b="1" dirty="0">
                <a:solidFill>
                  <a:schemeClr val="bg1"/>
                </a:solidFill>
                <a:latin typeface="Corbel" panose="020B0503020204020204" pitchFamily="34" charset="0"/>
              </a:rPr>
              <a:t>/punct.</a:t>
            </a:r>
            <a:endParaRPr lang="ru-RU" sz="45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10469525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RO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Picture 4" descr="Гарри Поттеру исполнилось 39 лет: биография и интересные факты | BURO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858" y="2327922"/>
            <a:ext cx="5600515" cy="748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03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3068</TotalTime>
  <Words>492</Words>
  <Application>Microsoft Office PowerPoint</Application>
  <PresentationFormat>Произвольный</PresentationFormat>
  <Paragraphs>95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Corbel</vt:lpstr>
      <vt:lpstr>Trebuchet MS</vt:lpstr>
      <vt:lpstr>Verdana</vt:lpstr>
      <vt:lpstr>Office Theme</vt:lpstr>
      <vt:lpstr>Презентация PowerPoint</vt:lpstr>
      <vt:lpstr>Презентация PowerPoint</vt:lpstr>
      <vt:lpstr>1  ОТВЕТ/RĂSPUNSUL</vt:lpstr>
      <vt:lpstr>Презентация PowerPoint</vt:lpstr>
      <vt:lpstr>2   ОТВЕТ</vt:lpstr>
      <vt:lpstr>Презентация PowerPoint</vt:lpstr>
      <vt:lpstr>3   ОТВЕТ</vt:lpstr>
      <vt:lpstr>Презентация PowerPoint</vt:lpstr>
      <vt:lpstr>4   ОТВЕТ</vt:lpstr>
      <vt:lpstr>Презентация PowerPoint</vt:lpstr>
      <vt:lpstr>5   ОТВЕТ</vt:lpstr>
      <vt:lpstr>Презентация PowerPoint</vt:lpstr>
      <vt:lpstr>6   ОТВЕТ</vt:lpstr>
      <vt:lpstr>Презентация PowerPoint</vt:lpstr>
      <vt:lpstr>7   ОТВЕТ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420</cp:revision>
  <dcterms:modified xsi:type="dcterms:W3CDTF">2021-01-13T12:09:35Z</dcterms:modified>
</cp:coreProperties>
</file>