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48" r:id="rId3"/>
    <p:sldId id="276" r:id="rId4"/>
    <p:sldId id="340" r:id="rId5"/>
    <p:sldId id="329" r:id="rId6"/>
    <p:sldId id="341" r:id="rId7"/>
    <p:sldId id="331" r:id="rId8"/>
    <p:sldId id="342" r:id="rId9"/>
    <p:sldId id="333" r:id="rId10"/>
    <p:sldId id="343" r:id="rId11"/>
    <p:sldId id="335" r:id="rId12"/>
    <p:sldId id="344" r:id="rId13"/>
    <p:sldId id="337" r:id="rId14"/>
    <p:sldId id="345" r:id="rId15"/>
    <p:sldId id="339" r:id="rId16"/>
    <p:sldId id="346" r:id="rId17"/>
    <p:sldId id="347" r:id="rId18"/>
    <p:sldId id="349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97" autoAdjust="0"/>
    <p:restoredTop sz="94660"/>
  </p:normalViewPr>
  <p:slideViewPr>
    <p:cSldViewPr snapToGrid="0">
      <p:cViewPr varScale="1">
        <p:scale>
          <a:sx n="53" d="100"/>
          <a:sy n="53" d="100"/>
        </p:scale>
        <p:origin x="523" y="8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8364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37981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3521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6702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3050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4817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61809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1894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2314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355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7237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712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570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38366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021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13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35186" cy="1146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dirty="0">
                <a:latin typeface="Corbel" panose="020B0503020204020204" pitchFamily="34" charset="0"/>
              </a:rPr>
              <a:t>В рамках проекта «Школа надежды», чтобы обеспечить </a:t>
            </a:r>
            <a:r>
              <a:rPr lang="ru-RU" sz="4800" dirty="0" smtClean="0">
                <a:latin typeface="Corbel" panose="020B0503020204020204" pitchFamily="34" charset="0"/>
              </a:rPr>
              <a:t>право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каждого </a:t>
            </a:r>
            <a:r>
              <a:rPr lang="ru-RU" sz="4800" dirty="0">
                <a:latin typeface="Corbel" panose="020B0503020204020204" pitchFamily="34" charset="0"/>
              </a:rPr>
              <a:t>ребёнка на образование, открыли учебный центр для детей,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живущих </a:t>
            </a:r>
            <a:r>
              <a:rPr lang="ru-RU" sz="4800" dirty="0">
                <a:latin typeface="Corbel" panose="020B0503020204020204" pitchFamily="34" charset="0"/>
              </a:rPr>
              <a:t>за чертой бедности. В статье об этом сказано, что </a:t>
            </a:r>
            <a:r>
              <a:rPr lang="ru-RU" sz="4800" dirty="0" smtClean="0">
                <a:latin typeface="Corbel" panose="020B0503020204020204" pitchFamily="34" charset="0"/>
              </a:rPr>
              <a:t>намного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эффективней </a:t>
            </a:r>
            <a:r>
              <a:rPr lang="ru-RU" sz="4800" dirty="0">
                <a:latin typeface="Corbel" panose="020B0503020204020204" pitchFamily="34" charset="0"/>
              </a:rPr>
              <a:t>давать нуждающимся не только «рыбу», но и… </a:t>
            </a:r>
            <a:r>
              <a:rPr lang="ru-RU" sz="4800" b="1" dirty="0" smtClean="0">
                <a:latin typeface="Corbel" panose="020B0503020204020204" pitchFamily="34" charset="0"/>
              </a:rPr>
              <a:t>Что?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În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cadrul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proiectului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Școala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Speranței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pentru</a:t>
            </a:r>
            <a:r>
              <a:rPr lang="en-US" sz="4800" dirty="0">
                <a:latin typeface="Corbel" panose="020B0503020204020204" pitchFamily="34" charset="0"/>
              </a:rPr>
              <a:t> a </a:t>
            </a:r>
            <a:r>
              <a:rPr lang="en-US" sz="4800" dirty="0" err="1">
                <a:latin typeface="Corbel" panose="020B0503020204020204" pitchFamily="34" charset="0"/>
              </a:rPr>
              <a:t>asigura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dreptul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fiecărui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copil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la </a:t>
            </a:r>
            <a:r>
              <a:rPr lang="en-US" sz="4800" dirty="0" err="1">
                <a:latin typeface="Corbel" panose="020B0503020204020204" pitchFamily="34" charset="0"/>
              </a:rPr>
              <a:t>educație</a:t>
            </a:r>
            <a:r>
              <a:rPr lang="en-US" sz="4800" dirty="0">
                <a:latin typeface="Corbel" panose="020B0503020204020204" pitchFamily="34" charset="0"/>
              </a:rPr>
              <a:t>, a </a:t>
            </a:r>
            <a:r>
              <a:rPr lang="en-US" sz="4800" dirty="0" err="1">
                <a:latin typeface="Corbel" panose="020B0503020204020204" pitchFamily="34" charset="0"/>
              </a:rPr>
              <a:t>fost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deschis</a:t>
            </a:r>
            <a:r>
              <a:rPr lang="en-US" sz="4800" dirty="0">
                <a:latin typeface="Corbel" panose="020B0503020204020204" pitchFamily="34" charset="0"/>
              </a:rPr>
              <a:t> un </a:t>
            </a:r>
            <a:r>
              <a:rPr lang="en-US" sz="4800" dirty="0" err="1">
                <a:latin typeface="Corbel" panose="020B0503020204020204" pitchFamily="34" charset="0"/>
              </a:rPr>
              <a:t>centru</a:t>
            </a:r>
            <a:r>
              <a:rPr lang="en-US" sz="4800" dirty="0">
                <a:latin typeface="Corbel" panose="020B0503020204020204" pitchFamily="34" charset="0"/>
              </a:rPr>
              <a:t> de </a:t>
            </a:r>
            <a:r>
              <a:rPr lang="en-US" sz="4800" dirty="0" err="1">
                <a:latin typeface="Corbel" panose="020B0503020204020204" pitchFamily="34" charset="0"/>
              </a:rPr>
              <a:t>pregătire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pentru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copiii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smtClean="0">
                <a:latin typeface="Corbel" panose="020B0503020204020204" pitchFamily="34" charset="0"/>
              </a:rPr>
              <a:t>care</a:t>
            </a: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trăiesc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sub </a:t>
            </a:r>
            <a:r>
              <a:rPr lang="en-US" sz="4800" dirty="0" err="1">
                <a:latin typeface="Corbel" panose="020B0503020204020204" pitchFamily="34" charset="0"/>
              </a:rPr>
              <a:t>pragul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sărăciei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dirty="0" err="1">
                <a:latin typeface="Corbel" panose="020B0503020204020204" pitchFamily="34" charset="0"/>
              </a:rPr>
              <a:t>Într</a:t>
            </a:r>
            <a:r>
              <a:rPr lang="en-US" sz="4800" dirty="0">
                <a:latin typeface="Corbel" panose="020B0503020204020204" pitchFamily="34" charset="0"/>
              </a:rPr>
              <a:t>-un </a:t>
            </a:r>
            <a:r>
              <a:rPr lang="en-US" sz="4800" dirty="0" err="1">
                <a:latin typeface="Corbel" panose="020B0503020204020204" pitchFamily="34" charset="0"/>
              </a:rPr>
              <a:t>articol</a:t>
            </a:r>
            <a:r>
              <a:rPr lang="en-US" sz="4800" dirty="0">
                <a:latin typeface="Corbel" panose="020B0503020204020204" pitchFamily="34" charset="0"/>
              </a:rPr>
              <a:t> se </a:t>
            </a:r>
            <a:r>
              <a:rPr lang="en-US" sz="4800" dirty="0" err="1">
                <a:latin typeface="Corbel" panose="020B0503020204020204" pitchFamily="34" charset="0"/>
              </a:rPr>
              <a:t>afirmă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celor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ce</a:t>
            </a:r>
            <a:r>
              <a:rPr lang="en-US" sz="4800" dirty="0">
                <a:latin typeface="Corbel" panose="020B0503020204020204" pitchFamily="34" charset="0"/>
              </a:rPr>
              <a:t> au </a:t>
            </a:r>
            <a:r>
              <a:rPr lang="en-US" sz="4800" dirty="0" err="1" smtClean="0">
                <a:latin typeface="Corbel" panose="020B0503020204020204" pitchFamily="34" charset="0"/>
              </a:rPr>
              <a:t>nevoie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este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mult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mai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eficient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să</a:t>
            </a:r>
            <a:r>
              <a:rPr lang="en-US" sz="4800" dirty="0">
                <a:latin typeface="Corbel" panose="020B0503020204020204" pitchFamily="34" charset="0"/>
              </a:rPr>
              <a:t> le </a:t>
            </a:r>
            <a:r>
              <a:rPr lang="en-US" sz="4800" dirty="0" err="1">
                <a:latin typeface="Corbel" panose="020B0503020204020204" pitchFamily="34" charset="0"/>
              </a:rPr>
              <a:t>oferim</a:t>
            </a:r>
            <a:r>
              <a:rPr lang="en-US" sz="4800" dirty="0">
                <a:latin typeface="Corbel" panose="020B0503020204020204" pitchFamily="34" charset="0"/>
              </a:rPr>
              <a:t> nu </a:t>
            </a:r>
            <a:r>
              <a:rPr lang="en-US" sz="4800" dirty="0" err="1">
                <a:latin typeface="Corbel" panose="020B0503020204020204" pitchFamily="34" charset="0"/>
              </a:rPr>
              <a:t>doar</a:t>
            </a:r>
            <a:r>
              <a:rPr lang="en-US" sz="4800" dirty="0">
                <a:latin typeface="Corbel" panose="020B0503020204020204" pitchFamily="34" charset="0"/>
              </a:rPr>
              <a:t> ”</a:t>
            </a:r>
            <a:r>
              <a:rPr lang="en-US" sz="4800" dirty="0" err="1">
                <a:latin typeface="Corbel" panose="020B0503020204020204" pitchFamily="34" charset="0"/>
              </a:rPr>
              <a:t>pește</a:t>
            </a:r>
            <a:r>
              <a:rPr lang="en-US" sz="4800" dirty="0">
                <a:latin typeface="Corbel" panose="020B0503020204020204" pitchFamily="34" charset="0"/>
              </a:rPr>
              <a:t>”, ci </a:t>
            </a:r>
            <a:r>
              <a:rPr lang="en-US" sz="4800" dirty="0" err="1">
                <a:latin typeface="Corbel" panose="020B0503020204020204" pitchFamily="34" charset="0"/>
              </a:rPr>
              <a:t>și</a:t>
            </a:r>
            <a:r>
              <a:rPr lang="en-US" sz="4800" dirty="0">
                <a:latin typeface="Corbel" panose="020B0503020204020204" pitchFamily="34" charset="0"/>
              </a:rPr>
              <a:t>… </a:t>
            </a:r>
            <a:r>
              <a:rPr lang="en-US" sz="4800" b="1" dirty="0">
                <a:latin typeface="Corbel" panose="020B0503020204020204" pitchFamily="34" charset="0"/>
              </a:rPr>
              <a:t>Ce? </a:t>
            </a:r>
            <a:endParaRPr lang="ru-RU" sz="4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86879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>
                <a:latin typeface="Corbel" panose="020B0503020204020204" pitchFamily="34" charset="0"/>
              </a:rPr>
              <a:t>В социальном ролике решили показать, как </a:t>
            </a:r>
            <a:r>
              <a:rPr lang="ru-RU" sz="5400" dirty="0" smtClean="0">
                <a:latin typeface="Corbel" panose="020B0503020204020204" pitchFamily="34" charset="0"/>
              </a:rPr>
              <a:t>одевались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бедные </a:t>
            </a:r>
            <a:r>
              <a:rPr lang="ru-RU" sz="5400" dirty="0">
                <a:latin typeface="Corbel" panose="020B0503020204020204" pitchFamily="34" charset="0"/>
              </a:rPr>
              <a:t>на протяжении предыдущих 100 лет. </a:t>
            </a:r>
            <a:r>
              <a:rPr lang="ru-RU" sz="5400" dirty="0" smtClean="0">
                <a:latin typeface="Corbel" panose="020B0503020204020204" pitchFamily="34" charset="0"/>
              </a:rPr>
              <a:t>Для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демонстрации </a:t>
            </a:r>
            <a:r>
              <a:rPr lang="ru-RU" sz="5400" dirty="0">
                <a:latin typeface="Corbel" panose="020B0503020204020204" pitchFamily="34" charset="0"/>
              </a:rPr>
              <a:t>внешнего вида нищего 1926 года показали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человека </a:t>
            </a:r>
            <a:r>
              <a:rPr lang="ru-RU" sz="5400" dirty="0">
                <a:latin typeface="Corbel" panose="020B0503020204020204" pitchFamily="34" charset="0"/>
              </a:rPr>
              <a:t>в одежде, но без ...</a:t>
            </a:r>
            <a:r>
              <a:rPr lang="ru-RU" sz="5400" b="1" dirty="0">
                <a:latin typeface="Corbel" panose="020B0503020204020204" pitchFamily="34" charset="0"/>
              </a:rPr>
              <a:t>Чего? 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Într</a:t>
            </a:r>
            <a:r>
              <a:rPr lang="en-US" sz="5400" dirty="0" smtClean="0">
                <a:latin typeface="Corbel" panose="020B0503020204020204" pitchFamily="34" charset="0"/>
              </a:rPr>
              <a:t>-un </a:t>
            </a:r>
            <a:r>
              <a:rPr lang="en-US" sz="5400" dirty="0">
                <a:latin typeface="Corbel" panose="020B0503020204020204" pitchFamily="34" charset="0"/>
              </a:rPr>
              <a:t>video cu </a:t>
            </a:r>
            <a:r>
              <a:rPr lang="en-US" sz="5400" dirty="0" err="1">
                <a:latin typeface="Corbel" panose="020B0503020204020204" pitchFamily="34" charset="0"/>
              </a:rPr>
              <a:t>tematică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socială</a:t>
            </a:r>
            <a:r>
              <a:rPr lang="en-US" sz="5400" dirty="0">
                <a:latin typeface="Corbel" panose="020B0503020204020204" pitchFamily="34" charset="0"/>
              </a:rPr>
              <a:t> e </a:t>
            </a:r>
            <a:r>
              <a:rPr lang="en-US" sz="5400" dirty="0" err="1">
                <a:latin typeface="Corbel" panose="020B0503020204020204" pitchFamily="34" charset="0"/>
              </a:rPr>
              <a:t>arătat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felul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care se </a:t>
            </a:r>
            <a:r>
              <a:rPr lang="en-US" sz="5400" dirty="0" err="1" smtClean="0">
                <a:latin typeface="Corbel" panose="020B0503020204020204" pitchFamily="34" charset="0"/>
              </a:rPr>
              <a:t>îmbrăcau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nevoiașii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parcursul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ultimilor</a:t>
            </a:r>
            <a:r>
              <a:rPr lang="en-US" sz="5400" dirty="0">
                <a:latin typeface="Corbel" panose="020B0503020204020204" pitchFamily="34" charset="0"/>
              </a:rPr>
              <a:t> 100 de </a:t>
            </a:r>
            <a:r>
              <a:rPr lang="en-US" sz="5400" dirty="0" err="1">
                <a:latin typeface="Corbel" panose="020B0503020204020204" pitchFamily="34" charset="0"/>
              </a:rPr>
              <a:t>ani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dirty="0" err="1">
                <a:latin typeface="Corbel" panose="020B0503020204020204" pitchFamily="34" charset="0"/>
              </a:rPr>
              <a:t>Pentru</a:t>
            </a:r>
            <a:r>
              <a:rPr lang="en-US" sz="5400" dirty="0">
                <a:latin typeface="Corbel" panose="020B0503020204020204" pitchFamily="34" charset="0"/>
              </a:rPr>
              <a:t> a </a:t>
            </a:r>
            <a:r>
              <a:rPr lang="en-US" sz="5400" dirty="0" err="1" smtClean="0">
                <a:latin typeface="Corbel" panose="020B0503020204020204" pitchFamily="34" charset="0"/>
              </a:rPr>
              <a:t>arăta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unnevoiaș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din 1926, </a:t>
            </a:r>
            <a:r>
              <a:rPr lang="en-US" sz="5400" dirty="0" err="1">
                <a:latin typeface="Corbel" panose="020B0503020204020204" pitchFamily="34" charset="0"/>
              </a:rPr>
              <a:t>actorul</a:t>
            </a:r>
            <a:r>
              <a:rPr lang="en-US" sz="5400" dirty="0">
                <a:latin typeface="Corbel" panose="020B0503020204020204" pitchFamily="34" charset="0"/>
              </a:rPr>
              <a:t> a </a:t>
            </a:r>
            <a:r>
              <a:rPr lang="en-US" sz="5400" dirty="0" err="1">
                <a:latin typeface="Corbel" panose="020B0503020204020204" pitchFamily="34" charset="0"/>
              </a:rPr>
              <a:t>fost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îmbrăcat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haine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însă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smtClean="0">
                <a:latin typeface="Corbel" panose="020B0503020204020204" pitchFamily="34" charset="0"/>
              </a:rPr>
              <a:t>nu</a:t>
            </a: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avea</a:t>
            </a:r>
            <a:r>
              <a:rPr lang="en-US" sz="5400" dirty="0">
                <a:latin typeface="Corbel" panose="020B0503020204020204" pitchFamily="34" charset="0"/>
              </a:rPr>
              <a:t>… </a:t>
            </a:r>
            <a:r>
              <a:rPr lang="en-US" sz="5400" b="1" dirty="0">
                <a:latin typeface="Corbel" panose="020B0503020204020204" pitchFamily="34" charset="0"/>
              </a:rPr>
              <a:t>Ce?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03020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>
                <a:latin typeface="Corbel" panose="020B0503020204020204" pitchFamily="34" charset="0"/>
              </a:rPr>
              <a:t>В социальном ролике решили показать, как </a:t>
            </a:r>
            <a:r>
              <a:rPr lang="ru-RU" sz="5400" dirty="0" smtClean="0">
                <a:latin typeface="Corbel" panose="020B0503020204020204" pitchFamily="34" charset="0"/>
              </a:rPr>
              <a:t>одевались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бедные </a:t>
            </a:r>
            <a:r>
              <a:rPr lang="ru-RU" sz="5400" dirty="0">
                <a:latin typeface="Corbel" panose="020B0503020204020204" pitchFamily="34" charset="0"/>
              </a:rPr>
              <a:t>на протяжении предыдущих 100 лет. </a:t>
            </a:r>
            <a:r>
              <a:rPr lang="ru-RU" sz="5400" dirty="0" smtClean="0">
                <a:latin typeface="Corbel" panose="020B0503020204020204" pitchFamily="34" charset="0"/>
              </a:rPr>
              <a:t>Для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демонстрации </a:t>
            </a:r>
            <a:r>
              <a:rPr lang="ru-RU" sz="5400" dirty="0">
                <a:latin typeface="Corbel" panose="020B0503020204020204" pitchFamily="34" charset="0"/>
              </a:rPr>
              <a:t>внешнего вида нищего 1926 года показали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человека </a:t>
            </a:r>
            <a:r>
              <a:rPr lang="ru-RU" sz="5400" dirty="0">
                <a:latin typeface="Corbel" panose="020B0503020204020204" pitchFamily="34" charset="0"/>
              </a:rPr>
              <a:t>в одежде, но без ...</a:t>
            </a:r>
            <a:r>
              <a:rPr lang="ru-RU" sz="5400" b="1" dirty="0">
                <a:latin typeface="Corbel" panose="020B0503020204020204" pitchFamily="34" charset="0"/>
              </a:rPr>
              <a:t>Чего? 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Într</a:t>
            </a:r>
            <a:r>
              <a:rPr lang="en-US" sz="5400" dirty="0" smtClean="0">
                <a:latin typeface="Corbel" panose="020B0503020204020204" pitchFamily="34" charset="0"/>
              </a:rPr>
              <a:t>-un </a:t>
            </a:r>
            <a:r>
              <a:rPr lang="en-US" sz="5400" dirty="0">
                <a:latin typeface="Corbel" panose="020B0503020204020204" pitchFamily="34" charset="0"/>
              </a:rPr>
              <a:t>video cu </a:t>
            </a:r>
            <a:r>
              <a:rPr lang="en-US" sz="5400" dirty="0" err="1">
                <a:latin typeface="Corbel" panose="020B0503020204020204" pitchFamily="34" charset="0"/>
              </a:rPr>
              <a:t>tematică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socială</a:t>
            </a:r>
            <a:r>
              <a:rPr lang="en-US" sz="5400" dirty="0">
                <a:latin typeface="Corbel" panose="020B0503020204020204" pitchFamily="34" charset="0"/>
              </a:rPr>
              <a:t> e </a:t>
            </a:r>
            <a:r>
              <a:rPr lang="en-US" sz="5400" dirty="0" err="1">
                <a:latin typeface="Corbel" panose="020B0503020204020204" pitchFamily="34" charset="0"/>
              </a:rPr>
              <a:t>arătat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felul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care se </a:t>
            </a:r>
            <a:r>
              <a:rPr lang="en-US" sz="5400" dirty="0" err="1" smtClean="0">
                <a:latin typeface="Corbel" panose="020B0503020204020204" pitchFamily="34" charset="0"/>
              </a:rPr>
              <a:t>îmbrăcau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nevoiașii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parcursul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ultimilor</a:t>
            </a:r>
            <a:r>
              <a:rPr lang="en-US" sz="5400" dirty="0">
                <a:latin typeface="Corbel" panose="020B0503020204020204" pitchFamily="34" charset="0"/>
              </a:rPr>
              <a:t> 100 de </a:t>
            </a:r>
            <a:r>
              <a:rPr lang="en-US" sz="5400" dirty="0" err="1">
                <a:latin typeface="Corbel" panose="020B0503020204020204" pitchFamily="34" charset="0"/>
              </a:rPr>
              <a:t>ani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dirty="0" err="1">
                <a:latin typeface="Corbel" panose="020B0503020204020204" pitchFamily="34" charset="0"/>
              </a:rPr>
              <a:t>Pentru</a:t>
            </a:r>
            <a:r>
              <a:rPr lang="en-US" sz="5400" dirty="0">
                <a:latin typeface="Corbel" panose="020B0503020204020204" pitchFamily="34" charset="0"/>
              </a:rPr>
              <a:t> a </a:t>
            </a:r>
            <a:r>
              <a:rPr lang="en-US" sz="5400" dirty="0" err="1" smtClean="0">
                <a:latin typeface="Corbel" panose="020B0503020204020204" pitchFamily="34" charset="0"/>
              </a:rPr>
              <a:t>arăta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unnevoiaș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din 1926, </a:t>
            </a:r>
            <a:r>
              <a:rPr lang="en-US" sz="5400" dirty="0" err="1">
                <a:latin typeface="Corbel" panose="020B0503020204020204" pitchFamily="34" charset="0"/>
              </a:rPr>
              <a:t>actorul</a:t>
            </a:r>
            <a:r>
              <a:rPr lang="en-US" sz="5400" dirty="0">
                <a:latin typeface="Corbel" panose="020B0503020204020204" pitchFamily="34" charset="0"/>
              </a:rPr>
              <a:t> a </a:t>
            </a:r>
            <a:r>
              <a:rPr lang="en-US" sz="5400" dirty="0" err="1">
                <a:latin typeface="Corbel" panose="020B0503020204020204" pitchFamily="34" charset="0"/>
              </a:rPr>
              <a:t>fost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îmbrăcat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haine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însă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smtClean="0">
                <a:latin typeface="Corbel" panose="020B0503020204020204" pitchFamily="34" charset="0"/>
              </a:rPr>
              <a:t>nu</a:t>
            </a: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avea</a:t>
            </a:r>
            <a:r>
              <a:rPr lang="en-US" sz="5400" dirty="0">
                <a:latin typeface="Corbel" panose="020B0503020204020204" pitchFamily="34" charset="0"/>
              </a:rPr>
              <a:t>… </a:t>
            </a:r>
            <a:r>
              <a:rPr lang="en-US" sz="5400" b="1" dirty="0">
                <a:latin typeface="Corbel" panose="020B0503020204020204" pitchFamily="34" charset="0"/>
              </a:rPr>
              <a:t>Ce?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6147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17 октября отмечают Международный день борьбы </a:t>
            </a:r>
            <a:r>
              <a:rPr lang="ru-RU" sz="6000" dirty="0" smtClean="0">
                <a:latin typeface="Corbel" panose="020B0503020204020204" pitchFamily="34" charset="0"/>
              </a:rPr>
              <a:t>за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ликвидацию </a:t>
            </a:r>
            <a:r>
              <a:rPr lang="ru-RU" sz="6000" dirty="0">
                <a:latin typeface="Corbel" panose="020B0503020204020204" pitchFamily="34" charset="0"/>
              </a:rPr>
              <a:t>нищеты. В 2006 году он прошёл </a:t>
            </a:r>
            <a:r>
              <a:rPr lang="ru-RU" sz="6000" dirty="0" smtClean="0">
                <a:latin typeface="Corbel" panose="020B0503020204020204" pitchFamily="34" charset="0"/>
              </a:rPr>
              <a:t>под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девизом </a:t>
            </a:r>
            <a:r>
              <a:rPr lang="ru-RU" sz="6000" dirty="0">
                <a:latin typeface="Corbel" panose="020B0503020204020204" pitchFamily="34" charset="0"/>
              </a:rPr>
              <a:t>«ТАКИМИ усилиями покончим с нищетой</a:t>
            </a:r>
            <a:r>
              <a:rPr lang="ru-RU" sz="6000" dirty="0" smtClean="0">
                <a:latin typeface="Corbel" panose="020B0503020204020204" pitchFamily="34" charset="0"/>
              </a:rPr>
              <a:t>».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Напишите </a:t>
            </a:r>
            <a:r>
              <a:rPr lang="ru-RU" sz="6000" b="1" dirty="0">
                <a:latin typeface="Corbel" panose="020B0503020204020204" pitchFamily="34" charset="0"/>
              </a:rPr>
              <a:t>заменённое </a:t>
            </a:r>
            <a:r>
              <a:rPr lang="ru-RU" sz="6000" b="1" dirty="0" smtClean="0">
                <a:latin typeface="Corbel" panose="020B0503020204020204" pitchFamily="34" charset="0"/>
              </a:rPr>
              <a:t>слово.</a:t>
            </a:r>
            <a:endParaRPr lang="en-US" sz="6000" b="1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Pe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17 </a:t>
            </a:r>
            <a:r>
              <a:rPr lang="en-US" sz="6000" dirty="0" err="1">
                <a:latin typeface="Corbel" panose="020B0503020204020204" pitchFamily="34" charset="0"/>
              </a:rPr>
              <a:t>octombrie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smtClean="0">
                <a:latin typeface="Corbel" panose="020B0503020204020204" pitchFamily="34" charset="0"/>
              </a:rPr>
              <a:t>e</a:t>
            </a:r>
            <a:r>
              <a:rPr lang="ro-MD" sz="6000" dirty="0" smtClean="0">
                <a:latin typeface="Corbel" panose="020B0503020204020204" pitchFamily="34" charset="0"/>
              </a:rPr>
              <a:t>ste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serbată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Ziua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Internațională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pentru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Eradicarea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Sărăciei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en-US" sz="6000" dirty="0" err="1">
                <a:latin typeface="Corbel" panose="020B0503020204020204" pitchFamily="34" charset="0"/>
              </a:rPr>
              <a:t>În</a:t>
            </a:r>
            <a:r>
              <a:rPr lang="en-US" sz="6000" dirty="0">
                <a:latin typeface="Corbel" panose="020B0503020204020204" pitchFamily="34" charset="0"/>
              </a:rPr>
              <a:t> 2006 </a:t>
            </a:r>
            <a:r>
              <a:rPr lang="en-US" sz="6000" dirty="0" err="1">
                <a:latin typeface="Corbel" panose="020B0503020204020204" pitchFamily="34" charset="0"/>
              </a:rPr>
              <a:t>aceasta</a:t>
            </a:r>
            <a:r>
              <a:rPr lang="en-US" sz="6000" dirty="0">
                <a:latin typeface="Corbel" panose="020B0503020204020204" pitchFamily="34" charset="0"/>
              </a:rPr>
              <a:t> s-a </a:t>
            </a:r>
            <a:r>
              <a:rPr lang="en-US" sz="6000" dirty="0" err="1">
                <a:latin typeface="Corbel" panose="020B0503020204020204" pitchFamily="34" charset="0"/>
              </a:rPr>
              <a:t>desfășurat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smtClean="0">
                <a:latin typeface="Corbel" panose="020B0503020204020204" pitchFamily="34" charset="0"/>
              </a:rPr>
              <a:t>sub</a:t>
            </a: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sloganul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”</a:t>
            </a:r>
            <a:r>
              <a:rPr lang="en-US" sz="6000" dirty="0" err="1">
                <a:latin typeface="Corbel" panose="020B0503020204020204" pitchFamily="34" charset="0"/>
              </a:rPr>
              <a:t>Vom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pune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capăt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sărăciei</a:t>
            </a:r>
            <a:r>
              <a:rPr lang="en-US" sz="6000" dirty="0">
                <a:latin typeface="Corbel" panose="020B0503020204020204" pitchFamily="34" charset="0"/>
              </a:rPr>
              <a:t> cu </a:t>
            </a:r>
            <a:r>
              <a:rPr lang="en-US" sz="6000" dirty="0" err="1">
                <a:latin typeface="Corbel" panose="020B0503020204020204" pitchFamily="34" charset="0"/>
              </a:rPr>
              <a:t>eforturi</a:t>
            </a:r>
            <a:r>
              <a:rPr lang="en-US" sz="6000" dirty="0">
                <a:latin typeface="Corbel" panose="020B0503020204020204" pitchFamily="34" charset="0"/>
              </a:rPr>
              <a:t> OMISIUNE</a:t>
            </a:r>
            <a:r>
              <a:rPr lang="en-US" sz="6000" dirty="0" smtClean="0">
                <a:latin typeface="Corbel" panose="020B0503020204020204" pitchFamily="34" charset="0"/>
              </a:rPr>
              <a:t>”.</a:t>
            </a:r>
          </a:p>
          <a:p>
            <a:pPr fontAlgn="base"/>
            <a:r>
              <a:rPr lang="en-US" sz="6000" b="1" dirty="0" err="1" smtClean="0">
                <a:latin typeface="Corbel" panose="020B0503020204020204" pitchFamily="34" charset="0"/>
              </a:rPr>
              <a:t>Numiți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>
                <a:latin typeface="Corbel" panose="020B0503020204020204" pitchFamily="34" charset="0"/>
              </a:rPr>
              <a:t>OMISIUNEA.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60819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17 октября отмечают Международный день борьбы </a:t>
            </a:r>
            <a:r>
              <a:rPr lang="ru-RU" sz="6000" dirty="0" smtClean="0">
                <a:latin typeface="Corbel" panose="020B0503020204020204" pitchFamily="34" charset="0"/>
              </a:rPr>
              <a:t>за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ликвидацию </a:t>
            </a:r>
            <a:r>
              <a:rPr lang="ru-RU" sz="6000" dirty="0">
                <a:latin typeface="Corbel" panose="020B0503020204020204" pitchFamily="34" charset="0"/>
              </a:rPr>
              <a:t>нищеты. В 2006 году он прошёл </a:t>
            </a:r>
            <a:r>
              <a:rPr lang="ru-RU" sz="6000" dirty="0" smtClean="0">
                <a:latin typeface="Corbel" panose="020B0503020204020204" pitchFamily="34" charset="0"/>
              </a:rPr>
              <a:t>под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девизом </a:t>
            </a:r>
            <a:r>
              <a:rPr lang="ru-RU" sz="6000" dirty="0">
                <a:latin typeface="Corbel" panose="020B0503020204020204" pitchFamily="34" charset="0"/>
              </a:rPr>
              <a:t>«ТАКИМИ усилиями покончим с нищетой</a:t>
            </a:r>
            <a:r>
              <a:rPr lang="ru-RU" sz="6000" dirty="0" smtClean="0">
                <a:latin typeface="Corbel" panose="020B0503020204020204" pitchFamily="34" charset="0"/>
              </a:rPr>
              <a:t>».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Напишите </a:t>
            </a:r>
            <a:r>
              <a:rPr lang="ru-RU" sz="6000" b="1" dirty="0">
                <a:latin typeface="Corbel" panose="020B0503020204020204" pitchFamily="34" charset="0"/>
              </a:rPr>
              <a:t>заменённое </a:t>
            </a:r>
            <a:r>
              <a:rPr lang="ru-RU" sz="6000" b="1" dirty="0" smtClean="0">
                <a:latin typeface="Corbel" panose="020B0503020204020204" pitchFamily="34" charset="0"/>
              </a:rPr>
              <a:t>слово.</a:t>
            </a:r>
            <a:endParaRPr lang="en-US" sz="6000" b="1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Pe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17 </a:t>
            </a:r>
            <a:r>
              <a:rPr lang="en-US" sz="6000" dirty="0" err="1">
                <a:latin typeface="Corbel" panose="020B0503020204020204" pitchFamily="34" charset="0"/>
              </a:rPr>
              <a:t>octombrie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smtClean="0">
                <a:latin typeface="Corbel" panose="020B0503020204020204" pitchFamily="34" charset="0"/>
              </a:rPr>
              <a:t>e</a:t>
            </a:r>
            <a:r>
              <a:rPr lang="ro-MD" sz="6000" smtClean="0">
                <a:latin typeface="Corbel" panose="020B0503020204020204" pitchFamily="34" charset="0"/>
              </a:rPr>
              <a:t>ste</a:t>
            </a:r>
            <a:r>
              <a:rPr lang="en-US" sz="600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serbată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Ziua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Internațională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pentru</a:t>
            </a:r>
            <a:endParaRPr lang="en-US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Eradicarea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Sărăciei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en-US" sz="6000" dirty="0" err="1">
                <a:latin typeface="Corbel" panose="020B0503020204020204" pitchFamily="34" charset="0"/>
              </a:rPr>
              <a:t>În</a:t>
            </a:r>
            <a:r>
              <a:rPr lang="en-US" sz="6000" dirty="0">
                <a:latin typeface="Corbel" panose="020B0503020204020204" pitchFamily="34" charset="0"/>
              </a:rPr>
              <a:t> 2006 </a:t>
            </a:r>
            <a:r>
              <a:rPr lang="en-US" sz="6000" dirty="0" err="1">
                <a:latin typeface="Corbel" panose="020B0503020204020204" pitchFamily="34" charset="0"/>
              </a:rPr>
              <a:t>aceasta</a:t>
            </a:r>
            <a:r>
              <a:rPr lang="en-US" sz="6000" dirty="0">
                <a:latin typeface="Corbel" panose="020B0503020204020204" pitchFamily="34" charset="0"/>
              </a:rPr>
              <a:t> s-a </a:t>
            </a:r>
            <a:r>
              <a:rPr lang="en-US" sz="6000" dirty="0" err="1">
                <a:latin typeface="Corbel" panose="020B0503020204020204" pitchFamily="34" charset="0"/>
              </a:rPr>
              <a:t>desfășurat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smtClean="0">
                <a:latin typeface="Corbel" panose="020B0503020204020204" pitchFamily="34" charset="0"/>
              </a:rPr>
              <a:t>sub</a:t>
            </a: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sloganul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”</a:t>
            </a:r>
            <a:r>
              <a:rPr lang="en-US" sz="6000" dirty="0" err="1">
                <a:latin typeface="Corbel" panose="020B0503020204020204" pitchFamily="34" charset="0"/>
              </a:rPr>
              <a:t>Vom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pune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capăt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sărăciei</a:t>
            </a:r>
            <a:r>
              <a:rPr lang="en-US" sz="6000" dirty="0">
                <a:latin typeface="Corbel" panose="020B0503020204020204" pitchFamily="34" charset="0"/>
              </a:rPr>
              <a:t> cu </a:t>
            </a:r>
            <a:r>
              <a:rPr lang="en-US" sz="6000" dirty="0" err="1">
                <a:latin typeface="Corbel" panose="020B0503020204020204" pitchFamily="34" charset="0"/>
              </a:rPr>
              <a:t>eforturi</a:t>
            </a:r>
            <a:r>
              <a:rPr lang="en-US" sz="6000" dirty="0">
                <a:latin typeface="Corbel" panose="020B0503020204020204" pitchFamily="34" charset="0"/>
              </a:rPr>
              <a:t> OMISIUNE</a:t>
            </a:r>
            <a:r>
              <a:rPr lang="en-US" sz="6000" dirty="0" smtClean="0">
                <a:latin typeface="Corbel" panose="020B0503020204020204" pitchFamily="34" charset="0"/>
              </a:rPr>
              <a:t>”.</a:t>
            </a:r>
          </a:p>
          <a:p>
            <a:pPr fontAlgn="base"/>
            <a:r>
              <a:rPr lang="en-US" sz="6000" b="1" dirty="0" err="1" smtClean="0">
                <a:latin typeface="Corbel" panose="020B0503020204020204" pitchFamily="34" charset="0"/>
              </a:rPr>
              <a:t>Numiți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>
                <a:latin typeface="Corbel" panose="020B0503020204020204" pitchFamily="34" charset="0"/>
              </a:rPr>
              <a:t>OMISIUNEA.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46892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400" dirty="0">
                <a:latin typeface="Corbel" panose="020B0503020204020204" pitchFamily="34" charset="0"/>
              </a:rPr>
              <a:t>В статье о коррупции говорится, что человек,</a:t>
            </a:r>
            <a:r>
              <a:rPr lang="ro-MD" sz="6400" dirty="0">
                <a:latin typeface="Corbel" panose="020B0503020204020204" pitchFamily="34" charset="0"/>
              </a:rPr>
              <a:t> </a:t>
            </a:r>
            <a:r>
              <a:rPr lang="ru-RU" sz="6400" dirty="0">
                <a:latin typeface="Corbel" panose="020B0503020204020204" pitchFamily="34" charset="0"/>
              </a:rPr>
              <a:t>который </a:t>
            </a:r>
            <a:endParaRPr lang="ro-MD" sz="6400" dirty="0">
              <a:latin typeface="Corbel" panose="020B0503020204020204" pitchFamily="34" charset="0"/>
            </a:endParaRPr>
          </a:p>
          <a:p>
            <a:pPr fontAlgn="base"/>
            <a:r>
              <a:rPr lang="ru-RU" sz="6400" dirty="0">
                <a:latin typeface="Corbel" panose="020B0503020204020204" pitchFamily="34" charset="0"/>
              </a:rPr>
              <a:t>уже находится в системе и привык брать</a:t>
            </a:r>
            <a:r>
              <a:rPr lang="ro-MD" sz="6400" dirty="0">
                <a:latin typeface="Corbel" panose="020B0503020204020204" pitchFamily="34" charset="0"/>
              </a:rPr>
              <a:t> </a:t>
            </a:r>
            <a:r>
              <a:rPr lang="ru-RU" sz="6400" dirty="0">
                <a:latin typeface="Corbel" panose="020B0503020204020204" pitchFamily="34" charset="0"/>
              </a:rPr>
              <a:t>взятки, </a:t>
            </a:r>
            <a:endParaRPr lang="ro-MD" sz="6400" dirty="0">
              <a:latin typeface="Corbel" panose="020B0503020204020204" pitchFamily="34" charset="0"/>
            </a:endParaRPr>
          </a:p>
          <a:p>
            <a:pPr fontAlgn="base"/>
            <a:r>
              <a:rPr lang="ru-RU" sz="6400" dirty="0">
                <a:latin typeface="Corbel" panose="020B0503020204020204" pitchFamily="34" charset="0"/>
              </a:rPr>
              <a:t>никогда не будет жить на… </a:t>
            </a:r>
            <a:r>
              <a:rPr lang="ru-RU" sz="6400" b="1" dirty="0">
                <a:latin typeface="Corbel" panose="020B0503020204020204" pitchFamily="34" charset="0"/>
              </a:rPr>
              <a:t>Что? </a:t>
            </a:r>
            <a:endParaRPr lang="en-US" sz="6400" b="1" dirty="0">
              <a:latin typeface="Corbel" panose="020B0503020204020204" pitchFamily="34" charset="0"/>
            </a:endParaRPr>
          </a:p>
          <a:p>
            <a:pPr fontAlgn="base"/>
            <a:endParaRPr lang="ro-MD" sz="6400" dirty="0">
              <a:latin typeface="Corbel" panose="020B0503020204020204" pitchFamily="34" charset="0"/>
            </a:endParaRPr>
          </a:p>
          <a:p>
            <a:pPr fontAlgn="base"/>
            <a:r>
              <a:rPr lang="en-US" sz="6400" dirty="0" err="1">
                <a:latin typeface="Corbel" panose="020B0503020204020204" pitchFamily="34" charset="0"/>
              </a:rPr>
              <a:t>Într</a:t>
            </a:r>
            <a:r>
              <a:rPr lang="en-US" sz="6400" dirty="0">
                <a:latin typeface="Corbel" panose="020B0503020204020204" pitchFamily="34" charset="0"/>
              </a:rPr>
              <a:t>-un </a:t>
            </a:r>
            <a:r>
              <a:rPr lang="en-US" sz="6400" dirty="0" err="1">
                <a:latin typeface="Corbel" panose="020B0503020204020204" pitchFamily="34" charset="0"/>
              </a:rPr>
              <a:t>articol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despre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corupție</a:t>
            </a:r>
            <a:r>
              <a:rPr lang="en-US" sz="6400" dirty="0">
                <a:latin typeface="Corbel" panose="020B0503020204020204" pitchFamily="34" charset="0"/>
              </a:rPr>
              <a:t> se </a:t>
            </a:r>
            <a:r>
              <a:rPr lang="en-US" sz="6400" dirty="0" err="1">
                <a:latin typeface="Corbel" panose="020B0503020204020204" pitchFamily="34" charset="0"/>
              </a:rPr>
              <a:t>afirmă</a:t>
            </a:r>
            <a:r>
              <a:rPr lang="en-US" sz="6400" dirty="0">
                <a:latin typeface="Corbel" panose="020B0503020204020204" pitchFamily="34" charset="0"/>
              </a:rPr>
              <a:t>, </a:t>
            </a:r>
            <a:r>
              <a:rPr lang="en-US" sz="6400" dirty="0" err="1">
                <a:latin typeface="Corbel" panose="020B0503020204020204" pitchFamily="34" charset="0"/>
              </a:rPr>
              <a:t>că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persoana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endParaRPr lang="ro-MD" sz="6400" dirty="0">
              <a:latin typeface="Corbel" panose="020B0503020204020204" pitchFamily="34" charset="0"/>
            </a:endParaRPr>
          </a:p>
          <a:p>
            <a:pPr fontAlgn="base"/>
            <a:r>
              <a:rPr lang="en-US" sz="6400" dirty="0">
                <a:latin typeface="Corbel" panose="020B0503020204020204" pitchFamily="34" charset="0"/>
              </a:rPr>
              <a:t>care </a:t>
            </a:r>
            <a:r>
              <a:rPr lang="en-US" sz="6400" dirty="0" err="1">
                <a:latin typeface="Corbel" panose="020B0503020204020204" pitchFamily="34" charset="0"/>
              </a:rPr>
              <a:t>este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deja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în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sistem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și</a:t>
            </a:r>
            <a:r>
              <a:rPr lang="en-US" sz="6400" dirty="0">
                <a:latin typeface="Corbel" panose="020B0503020204020204" pitchFamily="34" charset="0"/>
              </a:rPr>
              <a:t> e </a:t>
            </a:r>
            <a:r>
              <a:rPr lang="en-US" sz="6400" dirty="0" err="1">
                <a:latin typeface="Corbel" panose="020B0503020204020204" pitchFamily="34" charset="0"/>
              </a:rPr>
              <a:t>obișnuită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să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ia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mită</a:t>
            </a:r>
            <a:r>
              <a:rPr lang="en-US" sz="6400" dirty="0">
                <a:latin typeface="Corbel" panose="020B0503020204020204" pitchFamily="34" charset="0"/>
              </a:rPr>
              <a:t>, nu </a:t>
            </a:r>
            <a:r>
              <a:rPr lang="en-US" sz="6400" dirty="0" err="1">
                <a:latin typeface="Corbel" panose="020B0503020204020204" pitchFamily="34" charset="0"/>
              </a:rPr>
              <a:t>va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mai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endParaRPr lang="ro-MD" sz="6400" dirty="0">
              <a:latin typeface="Corbel" panose="020B0503020204020204" pitchFamily="34" charset="0"/>
            </a:endParaRPr>
          </a:p>
          <a:p>
            <a:pPr fontAlgn="base"/>
            <a:r>
              <a:rPr lang="en-US" sz="6400" dirty="0" err="1">
                <a:latin typeface="Corbel" panose="020B0503020204020204" pitchFamily="34" charset="0"/>
              </a:rPr>
              <a:t>putea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trăi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vreodată</a:t>
            </a:r>
            <a:r>
              <a:rPr lang="en-US" sz="6400" dirty="0">
                <a:latin typeface="Corbel" panose="020B0503020204020204" pitchFamily="34" charset="0"/>
              </a:rPr>
              <a:t> cu </a:t>
            </a:r>
            <a:r>
              <a:rPr lang="en-US" sz="6400" dirty="0" err="1">
                <a:latin typeface="Corbel" panose="020B0503020204020204" pitchFamily="34" charset="0"/>
              </a:rPr>
              <a:t>banii</a:t>
            </a:r>
            <a:r>
              <a:rPr lang="en-US" sz="6400" dirty="0">
                <a:latin typeface="Corbel" panose="020B0503020204020204" pitchFamily="34" charset="0"/>
              </a:rPr>
              <a:t> din</a:t>
            </a:r>
            <a:r>
              <a:rPr lang="ro-MD" sz="6400" dirty="0">
                <a:latin typeface="Corbel" panose="020B0503020204020204" pitchFamily="34" charset="0"/>
              </a:rPr>
              <a:t>tr-un</a:t>
            </a:r>
            <a:r>
              <a:rPr lang="en-US" sz="6400" dirty="0">
                <a:latin typeface="Corbel" panose="020B0503020204020204" pitchFamily="34" charset="0"/>
              </a:rPr>
              <a:t>… </a:t>
            </a:r>
            <a:r>
              <a:rPr lang="en-US" sz="6400" b="1" dirty="0">
                <a:latin typeface="Corbel" panose="020B0503020204020204" pitchFamily="34" charset="0"/>
              </a:rPr>
              <a:t>C</a:t>
            </a:r>
            <a:r>
              <a:rPr lang="ro-MD" sz="6400" b="1" dirty="0">
                <a:latin typeface="Corbel" panose="020B0503020204020204" pitchFamily="34" charset="0"/>
              </a:rPr>
              <a:t>ontinuați prin 2 </a:t>
            </a:r>
          </a:p>
          <a:p>
            <a:pPr fontAlgn="base"/>
            <a:r>
              <a:rPr lang="ro-MD" sz="6400" b="1" dirty="0">
                <a:latin typeface="Corbel" panose="020B0503020204020204" pitchFamily="34" charset="0"/>
              </a:rPr>
              <a:t>cuvinte care încep cu aceeași literă.</a:t>
            </a:r>
            <a:endParaRPr lang="ru-RU" sz="6400" b="1" dirty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0876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400" dirty="0">
                <a:latin typeface="Corbel" panose="020B0503020204020204" pitchFamily="34" charset="0"/>
              </a:rPr>
              <a:t>В статье о коррупции говорится, что человек,</a:t>
            </a:r>
            <a:r>
              <a:rPr lang="ro-MD" sz="6400" dirty="0">
                <a:latin typeface="Corbel" panose="020B0503020204020204" pitchFamily="34" charset="0"/>
              </a:rPr>
              <a:t> </a:t>
            </a:r>
            <a:r>
              <a:rPr lang="ru-RU" sz="6400" dirty="0">
                <a:latin typeface="Corbel" panose="020B0503020204020204" pitchFamily="34" charset="0"/>
              </a:rPr>
              <a:t>который </a:t>
            </a:r>
            <a:endParaRPr lang="ro-MD" sz="6400" dirty="0">
              <a:latin typeface="Corbel" panose="020B0503020204020204" pitchFamily="34" charset="0"/>
            </a:endParaRPr>
          </a:p>
          <a:p>
            <a:pPr fontAlgn="base"/>
            <a:r>
              <a:rPr lang="ru-RU" sz="6400" dirty="0">
                <a:latin typeface="Corbel" panose="020B0503020204020204" pitchFamily="34" charset="0"/>
              </a:rPr>
              <a:t>уже находится в системе и привык брать</a:t>
            </a:r>
            <a:r>
              <a:rPr lang="ro-MD" sz="6400" dirty="0">
                <a:latin typeface="Corbel" panose="020B0503020204020204" pitchFamily="34" charset="0"/>
              </a:rPr>
              <a:t> </a:t>
            </a:r>
            <a:r>
              <a:rPr lang="ru-RU" sz="6400" dirty="0">
                <a:latin typeface="Corbel" panose="020B0503020204020204" pitchFamily="34" charset="0"/>
              </a:rPr>
              <a:t>взятки, </a:t>
            </a:r>
            <a:endParaRPr lang="ro-MD" sz="6400" dirty="0">
              <a:latin typeface="Corbel" panose="020B0503020204020204" pitchFamily="34" charset="0"/>
            </a:endParaRPr>
          </a:p>
          <a:p>
            <a:pPr fontAlgn="base"/>
            <a:r>
              <a:rPr lang="ru-RU" sz="6400" dirty="0">
                <a:latin typeface="Corbel" panose="020B0503020204020204" pitchFamily="34" charset="0"/>
              </a:rPr>
              <a:t>никогда не будет жить на… </a:t>
            </a:r>
            <a:r>
              <a:rPr lang="ru-RU" sz="6400" b="1" dirty="0">
                <a:latin typeface="Corbel" panose="020B0503020204020204" pitchFamily="34" charset="0"/>
              </a:rPr>
              <a:t>Что? </a:t>
            </a:r>
            <a:endParaRPr lang="en-US" sz="6400" b="1" dirty="0">
              <a:latin typeface="Corbel" panose="020B0503020204020204" pitchFamily="34" charset="0"/>
            </a:endParaRPr>
          </a:p>
          <a:p>
            <a:pPr fontAlgn="base"/>
            <a:endParaRPr lang="ro-MD" sz="6400" dirty="0">
              <a:latin typeface="Corbel" panose="020B0503020204020204" pitchFamily="34" charset="0"/>
            </a:endParaRPr>
          </a:p>
          <a:p>
            <a:pPr fontAlgn="base"/>
            <a:r>
              <a:rPr lang="en-US" sz="6400" dirty="0" err="1">
                <a:latin typeface="Corbel" panose="020B0503020204020204" pitchFamily="34" charset="0"/>
              </a:rPr>
              <a:t>Într</a:t>
            </a:r>
            <a:r>
              <a:rPr lang="en-US" sz="6400" dirty="0">
                <a:latin typeface="Corbel" panose="020B0503020204020204" pitchFamily="34" charset="0"/>
              </a:rPr>
              <a:t>-un </a:t>
            </a:r>
            <a:r>
              <a:rPr lang="en-US" sz="6400" dirty="0" err="1">
                <a:latin typeface="Corbel" panose="020B0503020204020204" pitchFamily="34" charset="0"/>
              </a:rPr>
              <a:t>articol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despre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corupție</a:t>
            </a:r>
            <a:r>
              <a:rPr lang="en-US" sz="6400" dirty="0">
                <a:latin typeface="Corbel" panose="020B0503020204020204" pitchFamily="34" charset="0"/>
              </a:rPr>
              <a:t> se </a:t>
            </a:r>
            <a:r>
              <a:rPr lang="en-US" sz="6400" dirty="0" err="1">
                <a:latin typeface="Corbel" panose="020B0503020204020204" pitchFamily="34" charset="0"/>
              </a:rPr>
              <a:t>afirmă</a:t>
            </a:r>
            <a:r>
              <a:rPr lang="en-US" sz="6400" dirty="0">
                <a:latin typeface="Corbel" panose="020B0503020204020204" pitchFamily="34" charset="0"/>
              </a:rPr>
              <a:t>, </a:t>
            </a:r>
            <a:r>
              <a:rPr lang="en-US" sz="6400" dirty="0" err="1">
                <a:latin typeface="Corbel" panose="020B0503020204020204" pitchFamily="34" charset="0"/>
              </a:rPr>
              <a:t>că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persoana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endParaRPr lang="ro-MD" sz="6400" dirty="0">
              <a:latin typeface="Corbel" panose="020B0503020204020204" pitchFamily="34" charset="0"/>
            </a:endParaRPr>
          </a:p>
          <a:p>
            <a:pPr fontAlgn="base"/>
            <a:r>
              <a:rPr lang="en-US" sz="6400" dirty="0">
                <a:latin typeface="Corbel" panose="020B0503020204020204" pitchFamily="34" charset="0"/>
              </a:rPr>
              <a:t>care </a:t>
            </a:r>
            <a:r>
              <a:rPr lang="en-US" sz="6400" dirty="0" err="1">
                <a:latin typeface="Corbel" panose="020B0503020204020204" pitchFamily="34" charset="0"/>
              </a:rPr>
              <a:t>este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deja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în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sistem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și</a:t>
            </a:r>
            <a:r>
              <a:rPr lang="en-US" sz="6400" dirty="0">
                <a:latin typeface="Corbel" panose="020B0503020204020204" pitchFamily="34" charset="0"/>
              </a:rPr>
              <a:t> e </a:t>
            </a:r>
            <a:r>
              <a:rPr lang="en-US" sz="6400" dirty="0" err="1">
                <a:latin typeface="Corbel" panose="020B0503020204020204" pitchFamily="34" charset="0"/>
              </a:rPr>
              <a:t>obișnuită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să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ia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mită</a:t>
            </a:r>
            <a:r>
              <a:rPr lang="en-US" sz="6400" dirty="0">
                <a:latin typeface="Corbel" panose="020B0503020204020204" pitchFamily="34" charset="0"/>
              </a:rPr>
              <a:t>, nu </a:t>
            </a:r>
            <a:r>
              <a:rPr lang="en-US" sz="6400" dirty="0" err="1">
                <a:latin typeface="Corbel" panose="020B0503020204020204" pitchFamily="34" charset="0"/>
              </a:rPr>
              <a:t>va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mai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endParaRPr lang="ro-MD" sz="6400" dirty="0">
              <a:latin typeface="Corbel" panose="020B0503020204020204" pitchFamily="34" charset="0"/>
            </a:endParaRPr>
          </a:p>
          <a:p>
            <a:pPr fontAlgn="base"/>
            <a:r>
              <a:rPr lang="en-US" sz="6400" dirty="0" err="1">
                <a:latin typeface="Corbel" panose="020B0503020204020204" pitchFamily="34" charset="0"/>
              </a:rPr>
              <a:t>putea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trăi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vreodată</a:t>
            </a:r>
            <a:r>
              <a:rPr lang="en-US" sz="6400" dirty="0">
                <a:latin typeface="Corbel" panose="020B0503020204020204" pitchFamily="34" charset="0"/>
              </a:rPr>
              <a:t> cu </a:t>
            </a:r>
            <a:r>
              <a:rPr lang="en-US" sz="6400" dirty="0" err="1">
                <a:latin typeface="Corbel" panose="020B0503020204020204" pitchFamily="34" charset="0"/>
              </a:rPr>
              <a:t>banii</a:t>
            </a:r>
            <a:r>
              <a:rPr lang="en-US" sz="6400" dirty="0">
                <a:latin typeface="Corbel" panose="020B0503020204020204" pitchFamily="34" charset="0"/>
              </a:rPr>
              <a:t> din</a:t>
            </a:r>
            <a:r>
              <a:rPr lang="ro-MD" sz="6400" dirty="0">
                <a:latin typeface="Corbel" panose="020B0503020204020204" pitchFamily="34" charset="0"/>
              </a:rPr>
              <a:t>tr-un</a:t>
            </a:r>
            <a:r>
              <a:rPr lang="en-US" sz="6400" dirty="0">
                <a:latin typeface="Corbel" panose="020B0503020204020204" pitchFamily="34" charset="0"/>
              </a:rPr>
              <a:t>… </a:t>
            </a:r>
            <a:r>
              <a:rPr lang="en-US" sz="6400" b="1" dirty="0">
                <a:latin typeface="Corbel" panose="020B0503020204020204" pitchFamily="34" charset="0"/>
              </a:rPr>
              <a:t>C</a:t>
            </a:r>
            <a:r>
              <a:rPr lang="ro-MD" sz="6400" b="1" dirty="0">
                <a:latin typeface="Corbel" panose="020B0503020204020204" pitchFamily="34" charset="0"/>
              </a:rPr>
              <a:t>ontinuați prin 2 </a:t>
            </a:r>
          </a:p>
          <a:p>
            <a:pPr fontAlgn="base"/>
            <a:r>
              <a:rPr lang="ro-MD" sz="6400" b="1" dirty="0">
                <a:latin typeface="Corbel" panose="020B0503020204020204" pitchFamily="34" charset="0"/>
              </a:rPr>
              <a:t>cuvinte care încep cu aceeași literă.</a:t>
            </a:r>
            <a:endParaRPr lang="ru-RU" sz="6400" b="1" dirty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13118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400" dirty="0">
                <a:latin typeface="Corbel" panose="020B0503020204020204" pitchFamily="34" charset="0"/>
              </a:rPr>
              <a:t>В статье о коррупции говорится, что человек,</a:t>
            </a:r>
            <a:r>
              <a:rPr lang="ro-MD" sz="6400" dirty="0">
                <a:latin typeface="Corbel" panose="020B0503020204020204" pitchFamily="34" charset="0"/>
              </a:rPr>
              <a:t> </a:t>
            </a:r>
            <a:r>
              <a:rPr lang="ru-RU" sz="6400" dirty="0">
                <a:latin typeface="Corbel" panose="020B0503020204020204" pitchFamily="34" charset="0"/>
              </a:rPr>
              <a:t>который </a:t>
            </a:r>
            <a:endParaRPr lang="ro-MD" sz="6400" dirty="0">
              <a:latin typeface="Corbel" panose="020B0503020204020204" pitchFamily="34" charset="0"/>
            </a:endParaRPr>
          </a:p>
          <a:p>
            <a:pPr fontAlgn="base"/>
            <a:r>
              <a:rPr lang="ru-RU" sz="6400" dirty="0">
                <a:latin typeface="Corbel" panose="020B0503020204020204" pitchFamily="34" charset="0"/>
              </a:rPr>
              <a:t>уже находится в системе и привык брать</a:t>
            </a:r>
            <a:r>
              <a:rPr lang="ro-MD" sz="6400" dirty="0">
                <a:latin typeface="Corbel" panose="020B0503020204020204" pitchFamily="34" charset="0"/>
              </a:rPr>
              <a:t> </a:t>
            </a:r>
            <a:r>
              <a:rPr lang="ru-RU" sz="6400" dirty="0">
                <a:latin typeface="Corbel" panose="020B0503020204020204" pitchFamily="34" charset="0"/>
              </a:rPr>
              <a:t>взятки, </a:t>
            </a:r>
            <a:endParaRPr lang="ro-MD" sz="6400" dirty="0">
              <a:latin typeface="Corbel" panose="020B0503020204020204" pitchFamily="34" charset="0"/>
            </a:endParaRPr>
          </a:p>
          <a:p>
            <a:pPr fontAlgn="base"/>
            <a:r>
              <a:rPr lang="ru-RU" sz="6400" dirty="0">
                <a:latin typeface="Corbel" panose="020B0503020204020204" pitchFamily="34" charset="0"/>
              </a:rPr>
              <a:t>никогда не будет жить на… </a:t>
            </a:r>
            <a:r>
              <a:rPr lang="ru-RU" sz="6400" b="1" dirty="0">
                <a:latin typeface="Corbel" panose="020B0503020204020204" pitchFamily="34" charset="0"/>
              </a:rPr>
              <a:t>Что? </a:t>
            </a:r>
            <a:endParaRPr lang="en-US" sz="6400" b="1" dirty="0">
              <a:latin typeface="Corbel" panose="020B0503020204020204" pitchFamily="34" charset="0"/>
            </a:endParaRPr>
          </a:p>
          <a:p>
            <a:pPr fontAlgn="base"/>
            <a:endParaRPr lang="ro-MD" sz="6400" dirty="0">
              <a:latin typeface="Corbel" panose="020B0503020204020204" pitchFamily="34" charset="0"/>
            </a:endParaRPr>
          </a:p>
          <a:p>
            <a:pPr fontAlgn="base"/>
            <a:r>
              <a:rPr lang="en-US" sz="6400" dirty="0" err="1">
                <a:latin typeface="Corbel" panose="020B0503020204020204" pitchFamily="34" charset="0"/>
              </a:rPr>
              <a:t>Într</a:t>
            </a:r>
            <a:r>
              <a:rPr lang="en-US" sz="6400" dirty="0">
                <a:latin typeface="Corbel" panose="020B0503020204020204" pitchFamily="34" charset="0"/>
              </a:rPr>
              <a:t>-un </a:t>
            </a:r>
            <a:r>
              <a:rPr lang="en-US" sz="6400" dirty="0" err="1">
                <a:latin typeface="Corbel" panose="020B0503020204020204" pitchFamily="34" charset="0"/>
              </a:rPr>
              <a:t>articol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despre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corupție</a:t>
            </a:r>
            <a:r>
              <a:rPr lang="en-US" sz="6400" dirty="0">
                <a:latin typeface="Corbel" panose="020B0503020204020204" pitchFamily="34" charset="0"/>
              </a:rPr>
              <a:t> se </a:t>
            </a:r>
            <a:r>
              <a:rPr lang="en-US" sz="6400" dirty="0" err="1">
                <a:latin typeface="Corbel" panose="020B0503020204020204" pitchFamily="34" charset="0"/>
              </a:rPr>
              <a:t>afirmă</a:t>
            </a:r>
            <a:r>
              <a:rPr lang="en-US" sz="6400" dirty="0">
                <a:latin typeface="Corbel" panose="020B0503020204020204" pitchFamily="34" charset="0"/>
              </a:rPr>
              <a:t>, </a:t>
            </a:r>
            <a:r>
              <a:rPr lang="en-US" sz="6400" dirty="0" err="1">
                <a:latin typeface="Corbel" panose="020B0503020204020204" pitchFamily="34" charset="0"/>
              </a:rPr>
              <a:t>că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persoana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endParaRPr lang="ro-MD" sz="6400" dirty="0">
              <a:latin typeface="Corbel" panose="020B0503020204020204" pitchFamily="34" charset="0"/>
            </a:endParaRPr>
          </a:p>
          <a:p>
            <a:pPr fontAlgn="base"/>
            <a:r>
              <a:rPr lang="en-US" sz="6400" dirty="0">
                <a:latin typeface="Corbel" panose="020B0503020204020204" pitchFamily="34" charset="0"/>
              </a:rPr>
              <a:t>care </a:t>
            </a:r>
            <a:r>
              <a:rPr lang="en-US" sz="6400" dirty="0" err="1">
                <a:latin typeface="Corbel" panose="020B0503020204020204" pitchFamily="34" charset="0"/>
              </a:rPr>
              <a:t>este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deja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în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sistem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și</a:t>
            </a:r>
            <a:r>
              <a:rPr lang="en-US" sz="6400" dirty="0">
                <a:latin typeface="Corbel" panose="020B0503020204020204" pitchFamily="34" charset="0"/>
              </a:rPr>
              <a:t> e </a:t>
            </a:r>
            <a:r>
              <a:rPr lang="en-US" sz="6400" dirty="0" err="1">
                <a:latin typeface="Corbel" panose="020B0503020204020204" pitchFamily="34" charset="0"/>
              </a:rPr>
              <a:t>obișnuită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să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ia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mită</a:t>
            </a:r>
            <a:r>
              <a:rPr lang="en-US" sz="6400" dirty="0">
                <a:latin typeface="Corbel" panose="020B0503020204020204" pitchFamily="34" charset="0"/>
              </a:rPr>
              <a:t>, nu </a:t>
            </a:r>
            <a:r>
              <a:rPr lang="en-US" sz="6400" dirty="0" err="1">
                <a:latin typeface="Corbel" panose="020B0503020204020204" pitchFamily="34" charset="0"/>
              </a:rPr>
              <a:t>va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mai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endParaRPr lang="ro-MD" sz="6400" dirty="0">
              <a:latin typeface="Corbel" panose="020B0503020204020204" pitchFamily="34" charset="0"/>
            </a:endParaRPr>
          </a:p>
          <a:p>
            <a:pPr fontAlgn="base"/>
            <a:r>
              <a:rPr lang="en-US" sz="6400" dirty="0" err="1">
                <a:latin typeface="Corbel" panose="020B0503020204020204" pitchFamily="34" charset="0"/>
              </a:rPr>
              <a:t>putea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trăi</a:t>
            </a:r>
            <a:r>
              <a:rPr lang="en-US" sz="6400" dirty="0">
                <a:latin typeface="Corbel" panose="020B0503020204020204" pitchFamily="34" charset="0"/>
              </a:rPr>
              <a:t> </a:t>
            </a:r>
            <a:r>
              <a:rPr lang="en-US" sz="6400" dirty="0" err="1">
                <a:latin typeface="Corbel" panose="020B0503020204020204" pitchFamily="34" charset="0"/>
              </a:rPr>
              <a:t>vreodată</a:t>
            </a:r>
            <a:r>
              <a:rPr lang="en-US" sz="6400" dirty="0">
                <a:latin typeface="Corbel" panose="020B0503020204020204" pitchFamily="34" charset="0"/>
              </a:rPr>
              <a:t> cu </a:t>
            </a:r>
            <a:r>
              <a:rPr lang="en-US" sz="6400" dirty="0" err="1">
                <a:latin typeface="Corbel" panose="020B0503020204020204" pitchFamily="34" charset="0"/>
              </a:rPr>
              <a:t>banii</a:t>
            </a:r>
            <a:r>
              <a:rPr lang="en-US" sz="6400" dirty="0">
                <a:latin typeface="Corbel" panose="020B0503020204020204" pitchFamily="34" charset="0"/>
              </a:rPr>
              <a:t> din</a:t>
            </a:r>
            <a:r>
              <a:rPr lang="ro-MD" sz="6400" dirty="0">
                <a:latin typeface="Corbel" panose="020B0503020204020204" pitchFamily="34" charset="0"/>
              </a:rPr>
              <a:t>tr-un</a:t>
            </a:r>
            <a:r>
              <a:rPr lang="en-US" sz="6400" dirty="0">
                <a:latin typeface="Corbel" panose="020B0503020204020204" pitchFamily="34" charset="0"/>
              </a:rPr>
              <a:t>… </a:t>
            </a:r>
            <a:r>
              <a:rPr lang="en-US" sz="6400" b="1" dirty="0">
                <a:latin typeface="Corbel" panose="020B0503020204020204" pitchFamily="34" charset="0"/>
              </a:rPr>
              <a:t>C</a:t>
            </a:r>
            <a:r>
              <a:rPr lang="ro-MD" sz="6400" b="1" dirty="0">
                <a:latin typeface="Corbel" panose="020B0503020204020204" pitchFamily="34" charset="0"/>
              </a:rPr>
              <a:t>ontinuați prin 2 </a:t>
            </a:r>
          </a:p>
          <a:p>
            <a:pPr fontAlgn="base"/>
            <a:r>
              <a:rPr lang="ro-MD" sz="6400" b="1" dirty="0">
                <a:latin typeface="Corbel" panose="020B0503020204020204" pitchFamily="34" charset="0"/>
              </a:rPr>
              <a:t>cuvinte care încep cu aceeași literă.</a:t>
            </a:r>
            <a:endParaRPr lang="ru-RU" sz="6400" b="1" dirty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8107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4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" y="3105150"/>
            <a:ext cx="20104100" cy="51053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647"/>
            <a:ext cx="20104100" cy="1120323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104769"/>
            <a:ext cx="20110500" cy="5105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</a:t>
            </a:r>
            <a:r>
              <a:rPr lang="ro-MD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 </a:t>
            </a:r>
            <a:r>
              <a:rPr lang="en-US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</a:t>
            </a:r>
            <a:r>
              <a:rPr lang="ro-RO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ÂRȘITUL RUNDEI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ro-MD" sz="6500" b="1" dirty="0" smtClean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o-RO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5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159013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1558445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15299004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Средний раунд 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</a:t>
            </a:r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Nivel mediu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b="1" dirty="0">
                <a:latin typeface="Corbel" panose="020B0503020204020204" pitchFamily="34" charset="0"/>
              </a:rPr>
              <a:t>Восстановите слова, в которых мы оставили </a:t>
            </a:r>
            <a:r>
              <a:rPr lang="ru-RU" sz="5400" b="1" dirty="0" smtClean="0">
                <a:latin typeface="Corbel" panose="020B0503020204020204" pitchFamily="34" charset="0"/>
              </a:rPr>
              <a:t>только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гласные.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и </a:t>
            </a:r>
            <a:r>
              <a:rPr lang="ru-RU" sz="5400" dirty="0">
                <a:latin typeface="Corbel" panose="020B0503020204020204" pitchFamily="34" charset="0"/>
              </a:rPr>
              <a:t>о </a:t>
            </a:r>
            <a:r>
              <a:rPr lang="ru-RU" sz="5400" dirty="0" err="1">
                <a:latin typeface="Corbel" panose="020B0503020204020204" pitchFamily="34" charset="0"/>
              </a:rPr>
              <a:t>ио</a:t>
            </a:r>
            <a:r>
              <a:rPr lang="ru-RU" sz="5400" dirty="0">
                <a:latin typeface="Corbel" panose="020B0503020204020204" pitchFamily="34" charset="0"/>
              </a:rPr>
              <a:t> – Хотел стать богатым, закопав </a:t>
            </a:r>
            <a:r>
              <a:rPr lang="ru-RU" sz="5400" dirty="0" smtClean="0">
                <a:latin typeface="Corbel" panose="020B0503020204020204" pitchFamily="34" charset="0"/>
              </a:rPr>
              <a:t>деньги.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у </a:t>
            </a:r>
            <a:r>
              <a:rPr lang="ru-RU" sz="5400" dirty="0">
                <a:latin typeface="Corbel" panose="020B0503020204020204" pitchFamily="34" charset="0"/>
              </a:rPr>
              <a:t>ю а – Бумага, у которой есть номинальная </a:t>
            </a:r>
            <a:r>
              <a:rPr lang="ru-RU" sz="5400" dirty="0" smtClean="0">
                <a:latin typeface="Corbel" panose="020B0503020204020204" pitchFamily="34" charset="0"/>
              </a:rPr>
              <a:t>стоимость.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а </a:t>
            </a:r>
            <a:r>
              <a:rPr lang="ru-RU" sz="5400" dirty="0" err="1">
                <a:latin typeface="Corbel" panose="020B0503020204020204" pitchFamily="34" charset="0"/>
              </a:rPr>
              <a:t>а</a:t>
            </a:r>
            <a:r>
              <a:rPr lang="ru-RU" sz="5400" dirty="0">
                <a:latin typeface="Corbel" panose="020B0503020204020204" pitchFamily="34" charset="0"/>
              </a:rPr>
              <a:t> </a:t>
            </a:r>
            <a:r>
              <a:rPr lang="ru-RU" sz="5400" dirty="0" err="1">
                <a:latin typeface="Corbel" panose="020B0503020204020204" pitchFamily="34" charset="0"/>
              </a:rPr>
              <a:t>а</a:t>
            </a:r>
            <a:r>
              <a:rPr lang="ru-RU" sz="5400" dirty="0">
                <a:latin typeface="Corbel" panose="020B0503020204020204" pitchFamily="34" charset="0"/>
              </a:rPr>
              <a:t> е – Трудовой </a:t>
            </a:r>
            <a:r>
              <a:rPr lang="ru-RU" sz="5400" dirty="0" smtClean="0">
                <a:latin typeface="Corbel" panose="020B0503020204020204" pitchFamily="34" charset="0"/>
              </a:rPr>
              <a:t>мигрант.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b="1" dirty="0" err="1" smtClean="0">
                <a:latin typeface="Corbel" panose="020B0503020204020204" pitchFamily="34" charset="0"/>
              </a:rPr>
              <a:t>Restabiliți</a:t>
            </a:r>
            <a:r>
              <a:rPr lang="en-US" sz="5400" b="1" dirty="0" smtClean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cuvintele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în</a:t>
            </a:r>
            <a:r>
              <a:rPr lang="en-US" sz="5400" b="1" dirty="0">
                <a:latin typeface="Corbel" panose="020B0503020204020204" pitchFamily="34" charset="0"/>
              </a:rPr>
              <a:t> care au </a:t>
            </a:r>
            <a:r>
              <a:rPr lang="en-US" sz="5400" b="1" dirty="0" err="1">
                <a:latin typeface="Corbel" panose="020B0503020204020204" pitchFamily="34" charset="0"/>
              </a:rPr>
              <a:t>fost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omise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toate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 smtClean="0">
                <a:latin typeface="Corbel" panose="020B0503020204020204" pitchFamily="34" charset="0"/>
              </a:rPr>
              <a:t>consoanele</a:t>
            </a:r>
            <a:r>
              <a:rPr lang="en-US" sz="5400" b="1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i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o </a:t>
            </a:r>
            <a:r>
              <a:rPr lang="en-US" sz="5400" dirty="0" err="1">
                <a:latin typeface="Corbel" panose="020B0503020204020204" pitchFamily="34" charset="0"/>
              </a:rPr>
              <a:t>io</a:t>
            </a:r>
            <a:r>
              <a:rPr lang="en-US" sz="5400" dirty="0">
                <a:latin typeface="Corbel" panose="020B0503020204020204" pitchFamily="34" charset="0"/>
              </a:rPr>
              <a:t> – </a:t>
            </a:r>
            <a:r>
              <a:rPr lang="en-US" sz="5400" dirty="0" err="1">
                <a:latin typeface="Corbel" panose="020B0503020204020204" pitchFamily="34" charset="0"/>
              </a:rPr>
              <a:t>Dorea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devină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bogătaș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îngropând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monedele</a:t>
            </a:r>
            <a:r>
              <a:rPr lang="en-US" sz="54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a </a:t>
            </a:r>
            <a:r>
              <a:rPr lang="en-US" sz="5400" dirty="0">
                <a:latin typeface="Corbel" panose="020B0503020204020204" pitchFamily="34" charset="0"/>
              </a:rPr>
              <a:t>o ă – Ban de </a:t>
            </a:r>
            <a:r>
              <a:rPr lang="en-US" sz="5400" dirty="0" err="1">
                <a:latin typeface="Corbel" panose="020B0503020204020204" pitchFamily="34" charset="0"/>
              </a:rPr>
              <a:t>hârtie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emis</a:t>
            </a:r>
            <a:r>
              <a:rPr lang="en-US" sz="5400" dirty="0">
                <a:latin typeface="Corbel" panose="020B0503020204020204" pitchFamily="34" charset="0"/>
              </a:rPr>
              <a:t> de o </a:t>
            </a:r>
            <a:r>
              <a:rPr lang="en-US" sz="5400" dirty="0" err="1">
                <a:latin typeface="Corbel" panose="020B0503020204020204" pitchFamily="34" charset="0"/>
              </a:rPr>
              <a:t>bancă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și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folosit</a:t>
            </a:r>
            <a:r>
              <a:rPr lang="en-US" sz="5400" dirty="0">
                <a:latin typeface="Corbel" panose="020B0503020204020204" pitchFamily="34" charset="0"/>
              </a:rPr>
              <a:t> ca </a:t>
            </a:r>
            <a:r>
              <a:rPr lang="en-US" sz="5400" dirty="0" err="1">
                <a:latin typeface="Corbel" panose="020B0503020204020204" pitchFamily="34" charset="0"/>
              </a:rPr>
              <a:t>mijloc</a:t>
            </a:r>
            <a:r>
              <a:rPr lang="en-US" sz="5400" dirty="0">
                <a:latin typeface="Corbel" panose="020B0503020204020204" pitchFamily="34" charset="0"/>
              </a:rPr>
              <a:t> de </a:t>
            </a:r>
            <a:r>
              <a:rPr lang="en-US" sz="5400" dirty="0" err="1" smtClean="0">
                <a:latin typeface="Corbel" panose="020B0503020204020204" pitchFamily="34" charset="0"/>
              </a:rPr>
              <a:t>plată</a:t>
            </a:r>
            <a:r>
              <a:rPr lang="en-US" sz="54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a </a:t>
            </a:r>
            <a:r>
              <a:rPr lang="en-US" sz="5400" dirty="0">
                <a:latin typeface="Corbel" panose="020B0503020204020204" pitchFamily="34" charset="0"/>
              </a:rPr>
              <a:t>a </a:t>
            </a:r>
            <a:r>
              <a:rPr lang="en-US" sz="5400" dirty="0" err="1">
                <a:latin typeface="Corbel" panose="020B0503020204020204" pitchFamily="34" charset="0"/>
              </a:rPr>
              <a:t>ei</a:t>
            </a:r>
            <a:r>
              <a:rPr lang="en-US" sz="5400" dirty="0">
                <a:latin typeface="Corbel" panose="020B0503020204020204" pitchFamily="34" charset="0"/>
              </a:rPr>
              <a:t> e – </a:t>
            </a:r>
            <a:r>
              <a:rPr lang="en-US" sz="5400" dirty="0" err="1">
                <a:latin typeface="Corbel" panose="020B0503020204020204" pitchFamily="34" charset="0"/>
              </a:rPr>
              <a:t>muncitor</a:t>
            </a:r>
            <a:r>
              <a:rPr lang="en-US" sz="5400" dirty="0">
                <a:latin typeface="Corbel" panose="020B0503020204020204" pitchFamily="34" charset="0"/>
              </a:rPr>
              <a:t> de </a:t>
            </a:r>
            <a:r>
              <a:rPr lang="en-US" sz="5400" dirty="0" err="1">
                <a:latin typeface="Corbel" panose="020B0503020204020204" pitchFamily="34" charset="0"/>
              </a:rPr>
              <a:t>origine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străină</a:t>
            </a:r>
            <a:r>
              <a:rPr lang="en-US" sz="5400" dirty="0">
                <a:latin typeface="Corbel" panose="020B0503020204020204" pitchFamily="34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1074529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b="1" dirty="0">
                <a:latin typeface="Corbel" panose="020B0503020204020204" pitchFamily="34" charset="0"/>
              </a:rPr>
              <a:t>Восстановите слова, в которых мы оставили </a:t>
            </a:r>
            <a:r>
              <a:rPr lang="ru-RU" sz="5400" b="1" dirty="0" smtClean="0">
                <a:latin typeface="Corbel" panose="020B0503020204020204" pitchFamily="34" charset="0"/>
              </a:rPr>
              <a:t>только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гласные.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и </a:t>
            </a:r>
            <a:r>
              <a:rPr lang="ru-RU" sz="5400" dirty="0">
                <a:latin typeface="Corbel" panose="020B0503020204020204" pitchFamily="34" charset="0"/>
              </a:rPr>
              <a:t>о </a:t>
            </a:r>
            <a:r>
              <a:rPr lang="ru-RU" sz="5400" dirty="0" err="1">
                <a:latin typeface="Corbel" panose="020B0503020204020204" pitchFamily="34" charset="0"/>
              </a:rPr>
              <a:t>ио</a:t>
            </a:r>
            <a:r>
              <a:rPr lang="ru-RU" sz="5400" dirty="0">
                <a:latin typeface="Corbel" panose="020B0503020204020204" pitchFamily="34" charset="0"/>
              </a:rPr>
              <a:t> – Хотел стать богатым, закопав </a:t>
            </a:r>
            <a:r>
              <a:rPr lang="ru-RU" sz="5400" dirty="0" smtClean="0">
                <a:latin typeface="Corbel" panose="020B0503020204020204" pitchFamily="34" charset="0"/>
              </a:rPr>
              <a:t>деньги.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у </a:t>
            </a:r>
            <a:r>
              <a:rPr lang="ru-RU" sz="5400" dirty="0">
                <a:latin typeface="Corbel" panose="020B0503020204020204" pitchFamily="34" charset="0"/>
              </a:rPr>
              <a:t>ю а – Бумага, у которой есть номинальная </a:t>
            </a:r>
            <a:r>
              <a:rPr lang="ru-RU" sz="5400" dirty="0" smtClean="0">
                <a:latin typeface="Corbel" panose="020B0503020204020204" pitchFamily="34" charset="0"/>
              </a:rPr>
              <a:t>стоимость.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а </a:t>
            </a:r>
            <a:r>
              <a:rPr lang="ru-RU" sz="5400" dirty="0" err="1">
                <a:latin typeface="Corbel" panose="020B0503020204020204" pitchFamily="34" charset="0"/>
              </a:rPr>
              <a:t>а</a:t>
            </a:r>
            <a:r>
              <a:rPr lang="ru-RU" sz="5400" dirty="0">
                <a:latin typeface="Corbel" panose="020B0503020204020204" pitchFamily="34" charset="0"/>
              </a:rPr>
              <a:t> </a:t>
            </a:r>
            <a:r>
              <a:rPr lang="ru-RU" sz="5400" dirty="0" err="1">
                <a:latin typeface="Corbel" panose="020B0503020204020204" pitchFamily="34" charset="0"/>
              </a:rPr>
              <a:t>а</a:t>
            </a:r>
            <a:r>
              <a:rPr lang="ru-RU" sz="5400" dirty="0">
                <a:latin typeface="Corbel" panose="020B0503020204020204" pitchFamily="34" charset="0"/>
              </a:rPr>
              <a:t> е – Трудовой </a:t>
            </a:r>
            <a:r>
              <a:rPr lang="ru-RU" sz="5400" dirty="0" smtClean="0">
                <a:latin typeface="Corbel" panose="020B0503020204020204" pitchFamily="34" charset="0"/>
              </a:rPr>
              <a:t>мигрант.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b="1" dirty="0" err="1" smtClean="0">
                <a:latin typeface="Corbel" panose="020B0503020204020204" pitchFamily="34" charset="0"/>
              </a:rPr>
              <a:t>Restabiliți</a:t>
            </a:r>
            <a:r>
              <a:rPr lang="en-US" sz="5400" b="1" dirty="0" smtClean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cuvintele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în</a:t>
            </a:r>
            <a:r>
              <a:rPr lang="en-US" sz="5400" b="1" dirty="0">
                <a:latin typeface="Corbel" panose="020B0503020204020204" pitchFamily="34" charset="0"/>
              </a:rPr>
              <a:t> care au </a:t>
            </a:r>
            <a:r>
              <a:rPr lang="en-US" sz="5400" b="1" dirty="0" err="1">
                <a:latin typeface="Corbel" panose="020B0503020204020204" pitchFamily="34" charset="0"/>
              </a:rPr>
              <a:t>fost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omise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toate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 smtClean="0">
                <a:latin typeface="Corbel" panose="020B0503020204020204" pitchFamily="34" charset="0"/>
              </a:rPr>
              <a:t>consoanele</a:t>
            </a:r>
            <a:r>
              <a:rPr lang="en-US" sz="5400" b="1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i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o </a:t>
            </a:r>
            <a:r>
              <a:rPr lang="en-US" sz="5400" dirty="0" err="1">
                <a:latin typeface="Corbel" panose="020B0503020204020204" pitchFamily="34" charset="0"/>
              </a:rPr>
              <a:t>io</a:t>
            </a:r>
            <a:r>
              <a:rPr lang="en-US" sz="5400" dirty="0">
                <a:latin typeface="Corbel" panose="020B0503020204020204" pitchFamily="34" charset="0"/>
              </a:rPr>
              <a:t> – </a:t>
            </a:r>
            <a:r>
              <a:rPr lang="en-US" sz="5400" dirty="0" err="1">
                <a:latin typeface="Corbel" panose="020B0503020204020204" pitchFamily="34" charset="0"/>
              </a:rPr>
              <a:t>Dorea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devină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bogătaș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îngropând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monedele</a:t>
            </a:r>
            <a:r>
              <a:rPr lang="en-US" sz="54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a </a:t>
            </a:r>
            <a:r>
              <a:rPr lang="en-US" sz="5400" dirty="0">
                <a:latin typeface="Corbel" panose="020B0503020204020204" pitchFamily="34" charset="0"/>
              </a:rPr>
              <a:t>o ă – Ban de </a:t>
            </a:r>
            <a:r>
              <a:rPr lang="en-US" sz="5400" dirty="0" err="1">
                <a:latin typeface="Corbel" panose="020B0503020204020204" pitchFamily="34" charset="0"/>
              </a:rPr>
              <a:t>hârtie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emis</a:t>
            </a:r>
            <a:r>
              <a:rPr lang="en-US" sz="5400" dirty="0">
                <a:latin typeface="Corbel" panose="020B0503020204020204" pitchFamily="34" charset="0"/>
              </a:rPr>
              <a:t> de o </a:t>
            </a:r>
            <a:r>
              <a:rPr lang="en-US" sz="5400" dirty="0" err="1">
                <a:latin typeface="Corbel" panose="020B0503020204020204" pitchFamily="34" charset="0"/>
              </a:rPr>
              <a:t>bancă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și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folosit</a:t>
            </a:r>
            <a:r>
              <a:rPr lang="en-US" sz="5400" dirty="0">
                <a:latin typeface="Corbel" panose="020B0503020204020204" pitchFamily="34" charset="0"/>
              </a:rPr>
              <a:t> ca </a:t>
            </a:r>
            <a:r>
              <a:rPr lang="en-US" sz="5400" dirty="0" err="1">
                <a:latin typeface="Corbel" panose="020B0503020204020204" pitchFamily="34" charset="0"/>
              </a:rPr>
              <a:t>mijloc</a:t>
            </a:r>
            <a:r>
              <a:rPr lang="en-US" sz="5400" dirty="0">
                <a:latin typeface="Corbel" panose="020B0503020204020204" pitchFamily="34" charset="0"/>
              </a:rPr>
              <a:t> de </a:t>
            </a:r>
            <a:r>
              <a:rPr lang="en-US" sz="5400" dirty="0" err="1" smtClean="0">
                <a:latin typeface="Corbel" panose="020B0503020204020204" pitchFamily="34" charset="0"/>
              </a:rPr>
              <a:t>plată</a:t>
            </a:r>
            <a:r>
              <a:rPr lang="en-US" sz="54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a </a:t>
            </a:r>
            <a:r>
              <a:rPr lang="en-US" sz="5400" dirty="0">
                <a:latin typeface="Corbel" panose="020B0503020204020204" pitchFamily="34" charset="0"/>
              </a:rPr>
              <a:t>a </a:t>
            </a:r>
            <a:r>
              <a:rPr lang="en-US" sz="5400" dirty="0" err="1">
                <a:latin typeface="Corbel" panose="020B0503020204020204" pitchFamily="34" charset="0"/>
              </a:rPr>
              <a:t>ei</a:t>
            </a:r>
            <a:r>
              <a:rPr lang="en-US" sz="5400" dirty="0">
                <a:latin typeface="Corbel" panose="020B0503020204020204" pitchFamily="34" charset="0"/>
              </a:rPr>
              <a:t> e – </a:t>
            </a:r>
            <a:r>
              <a:rPr lang="en-US" sz="5400" dirty="0" err="1">
                <a:latin typeface="Corbel" panose="020B0503020204020204" pitchFamily="34" charset="0"/>
              </a:rPr>
              <a:t>muncitor</a:t>
            </a:r>
            <a:r>
              <a:rPr lang="en-US" sz="5400" dirty="0">
                <a:latin typeface="Corbel" panose="020B0503020204020204" pitchFamily="34" charset="0"/>
              </a:rPr>
              <a:t> de </a:t>
            </a:r>
            <a:r>
              <a:rPr lang="en-US" sz="5400" dirty="0" err="1">
                <a:latin typeface="Corbel" panose="020B0503020204020204" pitchFamily="34" charset="0"/>
              </a:rPr>
              <a:t>origine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străină</a:t>
            </a:r>
            <a:r>
              <a:rPr lang="en-US" sz="5400" dirty="0">
                <a:latin typeface="Corbel" panose="020B0503020204020204" pitchFamily="34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1074529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030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Известный теннисист </a:t>
            </a:r>
            <a:r>
              <a:rPr lang="ru-RU" sz="6000" dirty="0" err="1">
                <a:latin typeface="Corbel" panose="020B0503020204020204" pitchFamily="34" charset="0"/>
              </a:rPr>
              <a:t>Новак</a:t>
            </a:r>
            <a:r>
              <a:rPr lang="ru-RU" sz="6000" dirty="0">
                <a:latin typeface="Corbel" panose="020B0503020204020204" pitchFamily="34" charset="0"/>
              </a:rPr>
              <a:t> </a:t>
            </a:r>
            <a:r>
              <a:rPr lang="ru-RU" sz="6000" dirty="0" err="1">
                <a:latin typeface="Corbel" panose="020B0503020204020204" pitchFamily="34" charset="0"/>
              </a:rPr>
              <a:t>Джокович</a:t>
            </a:r>
            <a:r>
              <a:rPr lang="ru-RU" sz="6000" dirty="0">
                <a:latin typeface="Corbel" panose="020B0503020204020204" pitchFamily="34" charset="0"/>
              </a:rPr>
              <a:t>, посол </a:t>
            </a:r>
            <a:r>
              <a:rPr lang="ru-RU" sz="6000" dirty="0" smtClean="0">
                <a:latin typeface="Corbel" panose="020B0503020204020204" pitchFamily="34" charset="0"/>
              </a:rPr>
              <a:t>доброй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воли </a:t>
            </a:r>
            <a:r>
              <a:rPr lang="ru-RU" sz="6000" dirty="0">
                <a:latin typeface="Corbel" panose="020B0503020204020204" pitchFamily="34" charset="0"/>
              </a:rPr>
              <a:t>ЮНИСЕФ, участвует в проектах борьбы с </a:t>
            </a:r>
            <a:r>
              <a:rPr lang="ru-RU" sz="6000" dirty="0" smtClean="0">
                <a:latin typeface="Corbel" panose="020B0503020204020204" pitchFamily="34" charset="0"/>
              </a:rPr>
              <a:t>нищетой: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В </a:t>
            </a:r>
            <a:r>
              <a:rPr lang="ru-RU" sz="6000" b="1" dirty="0">
                <a:latin typeface="Corbel" panose="020B0503020204020204" pitchFamily="34" charset="0"/>
              </a:rPr>
              <a:t>Сербии или </a:t>
            </a:r>
            <a:r>
              <a:rPr lang="ru-RU" sz="6000" b="1" dirty="0" smtClean="0">
                <a:latin typeface="Corbel" panose="020B0503020204020204" pitchFamily="34" charset="0"/>
              </a:rPr>
              <a:t>Хорватии?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Renumitul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jucător</a:t>
            </a:r>
            <a:r>
              <a:rPr lang="en-US" sz="6000" dirty="0">
                <a:latin typeface="Corbel" panose="020B0503020204020204" pitchFamily="34" charset="0"/>
              </a:rPr>
              <a:t> de </a:t>
            </a:r>
            <a:r>
              <a:rPr lang="en-US" sz="6000" dirty="0" err="1">
                <a:latin typeface="Corbel" panose="020B0503020204020204" pitchFamily="34" charset="0"/>
              </a:rPr>
              <a:t>tenis</a:t>
            </a:r>
            <a:r>
              <a:rPr lang="en-US" sz="6000" dirty="0">
                <a:latin typeface="Corbel" panose="020B0503020204020204" pitchFamily="34" charset="0"/>
              </a:rPr>
              <a:t> Novak </a:t>
            </a:r>
            <a:r>
              <a:rPr lang="en-US" sz="6000" dirty="0" err="1">
                <a:latin typeface="Corbel" panose="020B0503020204020204" pitchFamily="34" charset="0"/>
              </a:rPr>
              <a:t>Djokovic</a:t>
            </a:r>
            <a:r>
              <a:rPr lang="en-US" sz="6000" dirty="0">
                <a:latin typeface="Corbel" panose="020B0503020204020204" pitchFamily="34" charset="0"/>
              </a:rPr>
              <a:t>, </a:t>
            </a:r>
            <a:r>
              <a:rPr lang="en-US" sz="6000" dirty="0" err="1">
                <a:latin typeface="Corbel" panose="020B0503020204020204" pitchFamily="34" charset="0"/>
              </a:rPr>
              <a:t>ambasador</a:t>
            </a:r>
            <a:r>
              <a:rPr lang="en-US" sz="6000" dirty="0">
                <a:latin typeface="Corbel" panose="020B0503020204020204" pitchFamily="34" charset="0"/>
              </a:rPr>
              <a:t> al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bunăvoinței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UNICEF, </a:t>
            </a:r>
            <a:r>
              <a:rPr lang="en-US" sz="6000" dirty="0" err="1">
                <a:latin typeface="Corbel" panose="020B0503020204020204" pitchFamily="34" charset="0"/>
              </a:rPr>
              <a:t>este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implicat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proiecte</a:t>
            </a:r>
            <a:r>
              <a:rPr lang="en-US" sz="6000" dirty="0">
                <a:latin typeface="Corbel" panose="020B0503020204020204" pitchFamily="34" charset="0"/>
              </a:rPr>
              <a:t> de </a:t>
            </a:r>
            <a:r>
              <a:rPr lang="en-US" sz="6000" dirty="0" err="1">
                <a:latin typeface="Corbel" panose="020B0503020204020204" pitchFamily="34" charset="0"/>
              </a:rPr>
              <a:t>reducere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smtClean="0">
                <a:latin typeface="Corbel" panose="020B0503020204020204" pitchFamily="34" charset="0"/>
              </a:rPr>
              <a:t>a</a:t>
            </a: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sărăciei</a:t>
            </a:r>
            <a:r>
              <a:rPr lang="en-US" sz="6000" dirty="0">
                <a:latin typeface="Corbel" panose="020B0503020204020204" pitchFamily="34" charset="0"/>
              </a:rPr>
              <a:t>: </a:t>
            </a:r>
            <a:r>
              <a:rPr lang="en-US" sz="6000" b="1" dirty="0" err="1">
                <a:latin typeface="Corbel" panose="020B0503020204020204" pitchFamily="34" charset="0"/>
              </a:rPr>
              <a:t>în</a:t>
            </a:r>
            <a:r>
              <a:rPr lang="en-US" sz="6000" b="1" dirty="0">
                <a:latin typeface="Corbel" panose="020B0503020204020204" pitchFamily="34" charset="0"/>
              </a:rPr>
              <a:t> Serbia </a:t>
            </a:r>
            <a:r>
              <a:rPr lang="en-US" sz="6000" b="1" dirty="0" err="1">
                <a:latin typeface="Corbel" panose="020B0503020204020204" pitchFamily="34" charset="0"/>
              </a:rPr>
              <a:t>sau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Croația</a:t>
            </a:r>
            <a:r>
              <a:rPr lang="en-US" sz="60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1789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Известный теннисист </a:t>
            </a:r>
            <a:r>
              <a:rPr lang="ru-RU" sz="6000" dirty="0" err="1">
                <a:latin typeface="Corbel" panose="020B0503020204020204" pitchFamily="34" charset="0"/>
              </a:rPr>
              <a:t>Новак</a:t>
            </a:r>
            <a:r>
              <a:rPr lang="ru-RU" sz="6000" dirty="0">
                <a:latin typeface="Corbel" panose="020B0503020204020204" pitchFamily="34" charset="0"/>
              </a:rPr>
              <a:t> </a:t>
            </a:r>
            <a:r>
              <a:rPr lang="ru-RU" sz="6000" dirty="0" err="1">
                <a:latin typeface="Corbel" panose="020B0503020204020204" pitchFamily="34" charset="0"/>
              </a:rPr>
              <a:t>Джокович</a:t>
            </a:r>
            <a:r>
              <a:rPr lang="ru-RU" sz="6000" dirty="0">
                <a:latin typeface="Corbel" panose="020B0503020204020204" pitchFamily="34" charset="0"/>
              </a:rPr>
              <a:t>, посол </a:t>
            </a:r>
            <a:r>
              <a:rPr lang="ru-RU" sz="6000" dirty="0" smtClean="0">
                <a:latin typeface="Corbel" panose="020B0503020204020204" pitchFamily="34" charset="0"/>
              </a:rPr>
              <a:t>доброй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воли </a:t>
            </a:r>
            <a:r>
              <a:rPr lang="ru-RU" sz="6000" dirty="0">
                <a:latin typeface="Corbel" panose="020B0503020204020204" pitchFamily="34" charset="0"/>
              </a:rPr>
              <a:t>ЮНИСЕФ, участвует в проектах борьбы с </a:t>
            </a:r>
            <a:r>
              <a:rPr lang="ru-RU" sz="6000" dirty="0" smtClean="0">
                <a:latin typeface="Corbel" panose="020B0503020204020204" pitchFamily="34" charset="0"/>
              </a:rPr>
              <a:t>нищетой: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В </a:t>
            </a:r>
            <a:r>
              <a:rPr lang="ru-RU" sz="6000" b="1" dirty="0">
                <a:latin typeface="Corbel" panose="020B0503020204020204" pitchFamily="34" charset="0"/>
              </a:rPr>
              <a:t>Сербии или </a:t>
            </a:r>
            <a:r>
              <a:rPr lang="ru-RU" sz="6000" b="1" dirty="0" smtClean="0">
                <a:latin typeface="Corbel" panose="020B0503020204020204" pitchFamily="34" charset="0"/>
              </a:rPr>
              <a:t>Хорватии?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Renumitul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jucător</a:t>
            </a:r>
            <a:r>
              <a:rPr lang="en-US" sz="6000" dirty="0">
                <a:latin typeface="Corbel" panose="020B0503020204020204" pitchFamily="34" charset="0"/>
              </a:rPr>
              <a:t> de </a:t>
            </a:r>
            <a:r>
              <a:rPr lang="en-US" sz="6000" dirty="0" err="1">
                <a:latin typeface="Corbel" panose="020B0503020204020204" pitchFamily="34" charset="0"/>
              </a:rPr>
              <a:t>tenis</a:t>
            </a:r>
            <a:r>
              <a:rPr lang="en-US" sz="6000" dirty="0">
                <a:latin typeface="Corbel" panose="020B0503020204020204" pitchFamily="34" charset="0"/>
              </a:rPr>
              <a:t> Novak </a:t>
            </a:r>
            <a:r>
              <a:rPr lang="en-US" sz="6000" dirty="0" err="1">
                <a:latin typeface="Corbel" panose="020B0503020204020204" pitchFamily="34" charset="0"/>
              </a:rPr>
              <a:t>Djokovic</a:t>
            </a:r>
            <a:r>
              <a:rPr lang="en-US" sz="6000" dirty="0">
                <a:latin typeface="Corbel" panose="020B0503020204020204" pitchFamily="34" charset="0"/>
              </a:rPr>
              <a:t>, </a:t>
            </a:r>
            <a:r>
              <a:rPr lang="en-US" sz="6000" dirty="0" err="1">
                <a:latin typeface="Corbel" panose="020B0503020204020204" pitchFamily="34" charset="0"/>
              </a:rPr>
              <a:t>ambasador</a:t>
            </a:r>
            <a:r>
              <a:rPr lang="en-US" sz="6000" dirty="0">
                <a:latin typeface="Corbel" panose="020B0503020204020204" pitchFamily="34" charset="0"/>
              </a:rPr>
              <a:t> al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bunăvoinței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UNICEF, </a:t>
            </a:r>
            <a:r>
              <a:rPr lang="en-US" sz="6000" dirty="0" err="1">
                <a:latin typeface="Corbel" panose="020B0503020204020204" pitchFamily="34" charset="0"/>
              </a:rPr>
              <a:t>este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implicat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proiecte</a:t>
            </a:r>
            <a:r>
              <a:rPr lang="en-US" sz="6000" dirty="0">
                <a:latin typeface="Corbel" panose="020B0503020204020204" pitchFamily="34" charset="0"/>
              </a:rPr>
              <a:t> de </a:t>
            </a:r>
            <a:r>
              <a:rPr lang="en-US" sz="6000" dirty="0" err="1">
                <a:latin typeface="Corbel" panose="020B0503020204020204" pitchFamily="34" charset="0"/>
              </a:rPr>
              <a:t>reducere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smtClean="0">
                <a:latin typeface="Corbel" panose="020B0503020204020204" pitchFamily="34" charset="0"/>
              </a:rPr>
              <a:t>a</a:t>
            </a: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sărăciei</a:t>
            </a:r>
            <a:r>
              <a:rPr lang="en-US" sz="6000" dirty="0">
                <a:latin typeface="Corbel" panose="020B0503020204020204" pitchFamily="34" charset="0"/>
              </a:rPr>
              <a:t>: </a:t>
            </a:r>
            <a:r>
              <a:rPr lang="en-US" sz="6000" b="1" dirty="0" err="1">
                <a:latin typeface="Corbel" panose="020B0503020204020204" pitchFamily="34" charset="0"/>
              </a:rPr>
              <a:t>în</a:t>
            </a:r>
            <a:r>
              <a:rPr lang="en-US" sz="6000" b="1" dirty="0">
                <a:latin typeface="Corbel" panose="020B0503020204020204" pitchFamily="34" charset="0"/>
              </a:rPr>
              <a:t> Serbia </a:t>
            </a:r>
            <a:r>
              <a:rPr lang="en-US" sz="6000" b="1" dirty="0" err="1">
                <a:latin typeface="Corbel" panose="020B0503020204020204" pitchFamily="34" charset="0"/>
              </a:rPr>
              <a:t>sau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Croația</a:t>
            </a:r>
            <a:r>
              <a:rPr lang="en-US" sz="60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84826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800" b="1" dirty="0">
                <a:latin typeface="Corbel" panose="020B0503020204020204" pitchFamily="34" charset="0"/>
              </a:rPr>
              <a:t>Верите ли вы, что в Африке около </a:t>
            </a:r>
            <a:r>
              <a:rPr lang="ru-RU" sz="7800" b="1" dirty="0" err="1" smtClean="0">
                <a:latin typeface="Corbel" panose="020B0503020204020204" pitchFamily="34" charset="0"/>
              </a:rPr>
              <a:t>около</a:t>
            </a:r>
            <a:endParaRPr lang="en-US" sz="7800" b="1" dirty="0">
              <a:latin typeface="Corbel" panose="020B0503020204020204" pitchFamily="34" charset="0"/>
            </a:endParaRPr>
          </a:p>
          <a:p>
            <a:pPr fontAlgn="base"/>
            <a:r>
              <a:rPr lang="ru-RU" sz="7800" b="1" dirty="0" smtClean="0">
                <a:latin typeface="Corbel" panose="020B0503020204020204" pitchFamily="34" charset="0"/>
              </a:rPr>
              <a:t>42</a:t>
            </a:r>
            <a:r>
              <a:rPr lang="ru-RU" sz="7800" b="1" dirty="0">
                <a:latin typeface="Corbel" panose="020B0503020204020204" pitchFamily="34" charset="0"/>
              </a:rPr>
              <a:t>% населения живёт за </a:t>
            </a:r>
            <a:r>
              <a:rPr lang="ru-RU" sz="7800" b="1" dirty="0" smtClean="0">
                <a:latin typeface="Corbel" panose="020B0503020204020204" pitchFamily="34" charset="0"/>
              </a:rPr>
              <a:t>чертой</a:t>
            </a:r>
            <a:endParaRPr lang="en-US" sz="7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800" b="1" dirty="0" smtClean="0">
                <a:latin typeface="Corbel" panose="020B0503020204020204" pitchFamily="34" charset="0"/>
              </a:rPr>
              <a:t>бедности?</a:t>
            </a:r>
            <a:endParaRPr lang="en-US" sz="7800" b="1" dirty="0">
              <a:latin typeface="Corbel" panose="020B0503020204020204" pitchFamily="34" charset="0"/>
            </a:endParaRPr>
          </a:p>
          <a:p>
            <a:pPr fontAlgn="base"/>
            <a:r>
              <a:rPr lang="en-US" sz="7800" b="1" dirty="0" smtClean="0">
                <a:latin typeface="Corbel" panose="020B0503020204020204" pitchFamily="34" charset="0"/>
              </a:rPr>
              <a:t>E </a:t>
            </a:r>
            <a:r>
              <a:rPr lang="en-US" sz="7800" b="1" dirty="0" err="1">
                <a:latin typeface="Corbel" panose="020B0503020204020204" pitchFamily="34" charset="0"/>
              </a:rPr>
              <a:t>adevărat</a:t>
            </a:r>
            <a:r>
              <a:rPr lang="en-US" sz="7800" b="1" dirty="0">
                <a:latin typeface="Corbel" panose="020B0503020204020204" pitchFamily="34" charset="0"/>
              </a:rPr>
              <a:t> </a:t>
            </a:r>
            <a:r>
              <a:rPr lang="en-US" sz="7800" b="1" dirty="0" err="1">
                <a:latin typeface="Corbel" panose="020B0503020204020204" pitchFamily="34" charset="0"/>
              </a:rPr>
              <a:t>sau</a:t>
            </a:r>
            <a:r>
              <a:rPr lang="en-US" sz="7800" b="1" dirty="0">
                <a:latin typeface="Corbel" panose="020B0503020204020204" pitchFamily="34" charset="0"/>
              </a:rPr>
              <a:t> </a:t>
            </a:r>
            <a:r>
              <a:rPr lang="en-US" sz="7800" b="1" dirty="0" err="1">
                <a:latin typeface="Corbel" panose="020B0503020204020204" pitchFamily="34" charset="0"/>
              </a:rPr>
              <a:t>fals</a:t>
            </a:r>
            <a:r>
              <a:rPr lang="en-US" sz="7800" b="1" dirty="0">
                <a:latin typeface="Corbel" panose="020B0503020204020204" pitchFamily="34" charset="0"/>
              </a:rPr>
              <a:t>, </a:t>
            </a:r>
            <a:r>
              <a:rPr lang="en-US" sz="7800" b="1" dirty="0" err="1">
                <a:latin typeface="Corbel" panose="020B0503020204020204" pitchFamily="34" charset="0"/>
              </a:rPr>
              <a:t>că</a:t>
            </a:r>
            <a:r>
              <a:rPr lang="en-US" sz="7800" b="1" dirty="0">
                <a:latin typeface="Corbel" panose="020B0503020204020204" pitchFamily="34" charset="0"/>
              </a:rPr>
              <a:t> </a:t>
            </a:r>
            <a:r>
              <a:rPr lang="en-US" sz="7800" b="1" dirty="0" err="1">
                <a:latin typeface="Corbel" panose="020B0503020204020204" pitchFamily="34" charset="0"/>
              </a:rPr>
              <a:t>în</a:t>
            </a:r>
            <a:r>
              <a:rPr lang="en-US" sz="7800" b="1" dirty="0">
                <a:latin typeface="Corbel" panose="020B0503020204020204" pitchFamily="34" charset="0"/>
              </a:rPr>
              <a:t> Africa </a:t>
            </a:r>
            <a:r>
              <a:rPr lang="en-US" sz="7800" b="1" dirty="0" err="1" smtClean="0">
                <a:latin typeface="Corbel" panose="020B0503020204020204" pitchFamily="34" charset="0"/>
              </a:rPr>
              <a:t>aproximativ</a:t>
            </a:r>
            <a:endParaRPr lang="en-US" sz="7800" b="1" dirty="0">
              <a:latin typeface="Corbel" panose="020B0503020204020204" pitchFamily="34" charset="0"/>
            </a:endParaRPr>
          </a:p>
          <a:p>
            <a:pPr fontAlgn="base"/>
            <a:r>
              <a:rPr lang="en-US" sz="7800" b="1" dirty="0" smtClean="0">
                <a:latin typeface="Corbel" panose="020B0503020204020204" pitchFamily="34" charset="0"/>
              </a:rPr>
              <a:t>42</a:t>
            </a:r>
            <a:r>
              <a:rPr lang="en-US" sz="7800" b="1" dirty="0">
                <a:latin typeface="Corbel" panose="020B0503020204020204" pitchFamily="34" charset="0"/>
              </a:rPr>
              <a:t>% din </a:t>
            </a:r>
            <a:r>
              <a:rPr lang="en-US" sz="7800" b="1" dirty="0" err="1">
                <a:latin typeface="Corbel" panose="020B0503020204020204" pitchFamily="34" charset="0"/>
              </a:rPr>
              <a:t>populație</a:t>
            </a:r>
            <a:r>
              <a:rPr lang="en-US" sz="7800" b="1" dirty="0">
                <a:latin typeface="Corbel" panose="020B0503020204020204" pitchFamily="34" charset="0"/>
              </a:rPr>
              <a:t> </a:t>
            </a:r>
            <a:r>
              <a:rPr lang="en-US" sz="7800" b="1" dirty="0" err="1">
                <a:latin typeface="Corbel" panose="020B0503020204020204" pitchFamily="34" charset="0"/>
              </a:rPr>
              <a:t>trăiește</a:t>
            </a:r>
            <a:r>
              <a:rPr lang="en-US" sz="7800" b="1" dirty="0">
                <a:latin typeface="Corbel" panose="020B0503020204020204" pitchFamily="34" charset="0"/>
              </a:rPr>
              <a:t> sub </a:t>
            </a:r>
            <a:r>
              <a:rPr lang="en-US" sz="7800" b="1" dirty="0" err="1" smtClean="0">
                <a:latin typeface="Corbel" panose="020B0503020204020204" pitchFamily="34" charset="0"/>
              </a:rPr>
              <a:t>pragul</a:t>
            </a:r>
            <a:endParaRPr lang="en-US" sz="7800" b="1" dirty="0">
              <a:latin typeface="Corbel" panose="020B0503020204020204" pitchFamily="34" charset="0"/>
            </a:endParaRPr>
          </a:p>
          <a:p>
            <a:pPr fontAlgn="base"/>
            <a:r>
              <a:rPr lang="en-US" sz="7800" b="1" dirty="0" err="1" smtClean="0">
                <a:latin typeface="Corbel" panose="020B0503020204020204" pitchFamily="34" charset="0"/>
              </a:rPr>
              <a:t>sărăciei</a:t>
            </a:r>
            <a:r>
              <a:rPr lang="en-US" sz="78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4106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800" b="1" dirty="0">
                <a:latin typeface="Corbel" panose="020B0503020204020204" pitchFamily="34" charset="0"/>
              </a:rPr>
              <a:t>Верите ли вы, что в Африке около </a:t>
            </a:r>
            <a:r>
              <a:rPr lang="ru-RU" sz="7800" b="1" dirty="0" err="1" smtClean="0">
                <a:latin typeface="Corbel" panose="020B0503020204020204" pitchFamily="34" charset="0"/>
              </a:rPr>
              <a:t>около</a:t>
            </a:r>
            <a:endParaRPr lang="en-US" sz="7800" b="1" dirty="0">
              <a:latin typeface="Corbel" panose="020B0503020204020204" pitchFamily="34" charset="0"/>
            </a:endParaRPr>
          </a:p>
          <a:p>
            <a:pPr fontAlgn="base"/>
            <a:r>
              <a:rPr lang="ru-RU" sz="7800" b="1" dirty="0" smtClean="0">
                <a:latin typeface="Corbel" panose="020B0503020204020204" pitchFamily="34" charset="0"/>
              </a:rPr>
              <a:t>42</a:t>
            </a:r>
            <a:r>
              <a:rPr lang="ru-RU" sz="7800" b="1" dirty="0">
                <a:latin typeface="Corbel" panose="020B0503020204020204" pitchFamily="34" charset="0"/>
              </a:rPr>
              <a:t>% населения живёт за </a:t>
            </a:r>
            <a:r>
              <a:rPr lang="ru-RU" sz="7800" b="1" dirty="0" smtClean="0">
                <a:latin typeface="Corbel" panose="020B0503020204020204" pitchFamily="34" charset="0"/>
              </a:rPr>
              <a:t>чертой</a:t>
            </a:r>
            <a:endParaRPr lang="en-US" sz="7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800" b="1" dirty="0" smtClean="0">
                <a:latin typeface="Corbel" panose="020B0503020204020204" pitchFamily="34" charset="0"/>
              </a:rPr>
              <a:t>бедности?</a:t>
            </a:r>
            <a:endParaRPr lang="en-US" sz="7800" b="1" dirty="0">
              <a:latin typeface="Corbel" panose="020B0503020204020204" pitchFamily="34" charset="0"/>
            </a:endParaRPr>
          </a:p>
          <a:p>
            <a:pPr fontAlgn="base"/>
            <a:r>
              <a:rPr lang="en-US" sz="7800" b="1" dirty="0" smtClean="0">
                <a:latin typeface="Corbel" panose="020B0503020204020204" pitchFamily="34" charset="0"/>
              </a:rPr>
              <a:t>E </a:t>
            </a:r>
            <a:r>
              <a:rPr lang="en-US" sz="7800" b="1" dirty="0" err="1">
                <a:latin typeface="Corbel" panose="020B0503020204020204" pitchFamily="34" charset="0"/>
              </a:rPr>
              <a:t>adevărat</a:t>
            </a:r>
            <a:r>
              <a:rPr lang="en-US" sz="7800" b="1" dirty="0">
                <a:latin typeface="Corbel" panose="020B0503020204020204" pitchFamily="34" charset="0"/>
              </a:rPr>
              <a:t> </a:t>
            </a:r>
            <a:r>
              <a:rPr lang="en-US" sz="7800" b="1" dirty="0" err="1">
                <a:latin typeface="Corbel" panose="020B0503020204020204" pitchFamily="34" charset="0"/>
              </a:rPr>
              <a:t>sau</a:t>
            </a:r>
            <a:r>
              <a:rPr lang="en-US" sz="7800" b="1" dirty="0">
                <a:latin typeface="Corbel" panose="020B0503020204020204" pitchFamily="34" charset="0"/>
              </a:rPr>
              <a:t> </a:t>
            </a:r>
            <a:r>
              <a:rPr lang="en-US" sz="7800" b="1" dirty="0" err="1">
                <a:latin typeface="Corbel" panose="020B0503020204020204" pitchFamily="34" charset="0"/>
              </a:rPr>
              <a:t>fals</a:t>
            </a:r>
            <a:r>
              <a:rPr lang="en-US" sz="7800" b="1" dirty="0">
                <a:latin typeface="Corbel" panose="020B0503020204020204" pitchFamily="34" charset="0"/>
              </a:rPr>
              <a:t>, </a:t>
            </a:r>
            <a:r>
              <a:rPr lang="en-US" sz="7800" b="1" dirty="0" err="1">
                <a:latin typeface="Corbel" panose="020B0503020204020204" pitchFamily="34" charset="0"/>
              </a:rPr>
              <a:t>că</a:t>
            </a:r>
            <a:r>
              <a:rPr lang="en-US" sz="7800" b="1" dirty="0">
                <a:latin typeface="Corbel" panose="020B0503020204020204" pitchFamily="34" charset="0"/>
              </a:rPr>
              <a:t> </a:t>
            </a:r>
            <a:r>
              <a:rPr lang="en-US" sz="7800" b="1" dirty="0" err="1">
                <a:latin typeface="Corbel" panose="020B0503020204020204" pitchFamily="34" charset="0"/>
              </a:rPr>
              <a:t>în</a:t>
            </a:r>
            <a:r>
              <a:rPr lang="en-US" sz="7800" b="1" dirty="0">
                <a:latin typeface="Corbel" panose="020B0503020204020204" pitchFamily="34" charset="0"/>
              </a:rPr>
              <a:t> Africa </a:t>
            </a:r>
            <a:r>
              <a:rPr lang="en-US" sz="7800" b="1" dirty="0" err="1" smtClean="0">
                <a:latin typeface="Corbel" panose="020B0503020204020204" pitchFamily="34" charset="0"/>
              </a:rPr>
              <a:t>aproximativ</a:t>
            </a:r>
            <a:endParaRPr lang="en-US" sz="7800" b="1" dirty="0">
              <a:latin typeface="Corbel" panose="020B0503020204020204" pitchFamily="34" charset="0"/>
            </a:endParaRPr>
          </a:p>
          <a:p>
            <a:pPr fontAlgn="base"/>
            <a:r>
              <a:rPr lang="en-US" sz="7800" b="1" dirty="0" smtClean="0">
                <a:latin typeface="Corbel" panose="020B0503020204020204" pitchFamily="34" charset="0"/>
              </a:rPr>
              <a:t>42</a:t>
            </a:r>
            <a:r>
              <a:rPr lang="en-US" sz="7800" b="1" dirty="0">
                <a:latin typeface="Corbel" panose="020B0503020204020204" pitchFamily="34" charset="0"/>
              </a:rPr>
              <a:t>% din </a:t>
            </a:r>
            <a:r>
              <a:rPr lang="en-US" sz="7800" b="1" dirty="0" err="1">
                <a:latin typeface="Corbel" panose="020B0503020204020204" pitchFamily="34" charset="0"/>
              </a:rPr>
              <a:t>populație</a:t>
            </a:r>
            <a:r>
              <a:rPr lang="en-US" sz="7800" b="1" dirty="0">
                <a:latin typeface="Corbel" panose="020B0503020204020204" pitchFamily="34" charset="0"/>
              </a:rPr>
              <a:t> </a:t>
            </a:r>
            <a:r>
              <a:rPr lang="en-US" sz="7800" b="1" dirty="0" err="1">
                <a:latin typeface="Corbel" panose="020B0503020204020204" pitchFamily="34" charset="0"/>
              </a:rPr>
              <a:t>trăiește</a:t>
            </a:r>
            <a:r>
              <a:rPr lang="en-US" sz="7800" b="1" dirty="0">
                <a:latin typeface="Corbel" panose="020B0503020204020204" pitchFamily="34" charset="0"/>
              </a:rPr>
              <a:t> sub </a:t>
            </a:r>
            <a:r>
              <a:rPr lang="en-US" sz="7800" b="1" dirty="0" err="1" smtClean="0">
                <a:latin typeface="Corbel" panose="020B0503020204020204" pitchFamily="34" charset="0"/>
              </a:rPr>
              <a:t>pragul</a:t>
            </a:r>
            <a:endParaRPr lang="en-US" sz="7800" b="1" dirty="0">
              <a:latin typeface="Corbel" panose="020B0503020204020204" pitchFamily="34" charset="0"/>
            </a:endParaRPr>
          </a:p>
          <a:p>
            <a:pPr fontAlgn="base"/>
            <a:r>
              <a:rPr lang="en-US" sz="7800" b="1" dirty="0" err="1" smtClean="0">
                <a:latin typeface="Corbel" panose="020B0503020204020204" pitchFamily="34" charset="0"/>
              </a:rPr>
              <a:t>sărăciei</a:t>
            </a:r>
            <a:r>
              <a:rPr lang="en-US" sz="78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4043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dirty="0">
                <a:latin typeface="Corbel" panose="020B0503020204020204" pitchFamily="34" charset="0"/>
              </a:rPr>
              <a:t>В рамках проекта «Школа надежды», чтобы обеспечить </a:t>
            </a:r>
            <a:r>
              <a:rPr lang="ru-RU" sz="4800" dirty="0" smtClean="0">
                <a:latin typeface="Corbel" panose="020B0503020204020204" pitchFamily="34" charset="0"/>
              </a:rPr>
              <a:t>право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каждого </a:t>
            </a:r>
            <a:r>
              <a:rPr lang="ru-RU" sz="4800" dirty="0">
                <a:latin typeface="Corbel" panose="020B0503020204020204" pitchFamily="34" charset="0"/>
              </a:rPr>
              <a:t>ребёнка на образование, открыли учебный центр для детей,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живущих </a:t>
            </a:r>
            <a:r>
              <a:rPr lang="ru-RU" sz="4800" dirty="0">
                <a:latin typeface="Corbel" panose="020B0503020204020204" pitchFamily="34" charset="0"/>
              </a:rPr>
              <a:t>за чертой бедности. В статье об этом сказано, что </a:t>
            </a:r>
            <a:r>
              <a:rPr lang="ru-RU" sz="4800" dirty="0" smtClean="0">
                <a:latin typeface="Corbel" panose="020B0503020204020204" pitchFamily="34" charset="0"/>
              </a:rPr>
              <a:t>намного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эффективней </a:t>
            </a:r>
            <a:r>
              <a:rPr lang="ru-RU" sz="4800" dirty="0">
                <a:latin typeface="Corbel" panose="020B0503020204020204" pitchFamily="34" charset="0"/>
              </a:rPr>
              <a:t>давать нуждающимся не только «рыбу», но и… </a:t>
            </a:r>
            <a:r>
              <a:rPr lang="ru-RU" sz="4800" b="1" dirty="0" smtClean="0">
                <a:latin typeface="Corbel" panose="020B0503020204020204" pitchFamily="34" charset="0"/>
              </a:rPr>
              <a:t>Что?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În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cadrul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proiectului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Școala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Speranței</a:t>
            </a:r>
            <a:r>
              <a:rPr lang="en-US" sz="4800" dirty="0">
                <a:latin typeface="Corbel" panose="020B0503020204020204" pitchFamily="34" charset="0"/>
              </a:rPr>
              <a:t>, </a:t>
            </a:r>
            <a:r>
              <a:rPr lang="en-US" sz="4800" dirty="0" err="1">
                <a:latin typeface="Corbel" panose="020B0503020204020204" pitchFamily="34" charset="0"/>
              </a:rPr>
              <a:t>pentru</a:t>
            </a:r>
            <a:r>
              <a:rPr lang="en-US" sz="4800" dirty="0">
                <a:latin typeface="Corbel" panose="020B0503020204020204" pitchFamily="34" charset="0"/>
              </a:rPr>
              <a:t> a </a:t>
            </a:r>
            <a:r>
              <a:rPr lang="en-US" sz="4800" dirty="0" err="1">
                <a:latin typeface="Corbel" panose="020B0503020204020204" pitchFamily="34" charset="0"/>
              </a:rPr>
              <a:t>asigura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dreptul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fiecărui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copil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la </a:t>
            </a:r>
            <a:r>
              <a:rPr lang="en-US" sz="4800" dirty="0" err="1">
                <a:latin typeface="Corbel" panose="020B0503020204020204" pitchFamily="34" charset="0"/>
              </a:rPr>
              <a:t>educație</a:t>
            </a:r>
            <a:r>
              <a:rPr lang="en-US" sz="4800" dirty="0">
                <a:latin typeface="Corbel" panose="020B0503020204020204" pitchFamily="34" charset="0"/>
              </a:rPr>
              <a:t>, a </a:t>
            </a:r>
            <a:r>
              <a:rPr lang="en-US" sz="4800" dirty="0" err="1">
                <a:latin typeface="Corbel" panose="020B0503020204020204" pitchFamily="34" charset="0"/>
              </a:rPr>
              <a:t>fost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deschis</a:t>
            </a:r>
            <a:r>
              <a:rPr lang="en-US" sz="4800" dirty="0">
                <a:latin typeface="Corbel" panose="020B0503020204020204" pitchFamily="34" charset="0"/>
              </a:rPr>
              <a:t> un </a:t>
            </a:r>
            <a:r>
              <a:rPr lang="en-US" sz="4800" dirty="0" err="1">
                <a:latin typeface="Corbel" panose="020B0503020204020204" pitchFamily="34" charset="0"/>
              </a:rPr>
              <a:t>centru</a:t>
            </a:r>
            <a:r>
              <a:rPr lang="en-US" sz="4800" dirty="0">
                <a:latin typeface="Corbel" panose="020B0503020204020204" pitchFamily="34" charset="0"/>
              </a:rPr>
              <a:t> de </a:t>
            </a:r>
            <a:r>
              <a:rPr lang="en-US" sz="4800" dirty="0" err="1">
                <a:latin typeface="Corbel" panose="020B0503020204020204" pitchFamily="34" charset="0"/>
              </a:rPr>
              <a:t>pregătire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pentru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copiii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smtClean="0">
                <a:latin typeface="Corbel" panose="020B0503020204020204" pitchFamily="34" charset="0"/>
              </a:rPr>
              <a:t>care</a:t>
            </a: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trăiesc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sub </a:t>
            </a:r>
            <a:r>
              <a:rPr lang="en-US" sz="4800" dirty="0" err="1">
                <a:latin typeface="Corbel" panose="020B0503020204020204" pitchFamily="34" charset="0"/>
              </a:rPr>
              <a:t>pragul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sărăciei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dirty="0" err="1">
                <a:latin typeface="Corbel" panose="020B0503020204020204" pitchFamily="34" charset="0"/>
              </a:rPr>
              <a:t>Într</a:t>
            </a:r>
            <a:r>
              <a:rPr lang="en-US" sz="4800" dirty="0">
                <a:latin typeface="Corbel" panose="020B0503020204020204" pitchFamily="34" charset="0"/>
              </a:rPr>
              <a:t>-un </a:t>
            </a:r>
            <a:r>
              <a:rPr lang="en-US" sz="4800" dirty="0" err="1">
                <a:latin typeface="Corbel" panose="020B0503020204020204" pitchFamily="34" charset="0"/>
              </a:rPr>
              <a:t>articol</a:t>
            </a:r>
            <a:r>
              <a:rPr lang="en-US" sz="4800" dirty="0">
                <a:latin typeface="Corbel" panose="020B0503020204020204" pitchFamily="34" charset="0"/>
              </a:rPr>
              <a:t> se </a:t>
            </a:r>
            <a:r>
              <a:rPr lang="en-US" sz="4800" dirty="0" err="1">
                <a:latin typeface="Corbel" panose="020B0503020204020204" pitchFamily="34" charset="0"/>
              </a:rPr>
              <a:t>afirmă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celor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ce</a:t>
            </a:r>
            <a:r>
              <a:rPr lang="en-US" sz="4800" dirty="0">
                <a:latin typeface="Corbel" panose="020B0503020204020204" pitchFamily="34" charset="0"/>
              </a:rPr>
              <a:t> au </a:t>
            </a:r>
            <a:r>
              <a:rPr lang="en-US" sz="4800" dirty="0" err="1" smtClean="0">
                <a:latin typeface="Corbel" panose="020B0503020204020204" pitchFamily="34" charset="0"/>
              </a:rPr>
              <a:t>nevoie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este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mult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mai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eficient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să</a:t>
            </a:r>
            <a:r>
              <a:rPr lang="en-US" sz="4800" dirty="0">
                <a:latin typeface="Corbel" panose="020B0503020204020204" pitchFamily="34" charset="0"/>
              </a:rPr>
              <a:t> le </a:t>
            </a:r>
            <a:r>
              <a:rPr lang="en-US" sz="4800" dirty="0" err="1">
                <a:latin typeface="Corbel" panose="020B0503020204020204" pitchFamily="34" charset="0"/>
              </a:rPr>
              <a:t>oferim</a:t>
            </a:r>
            <a:r>
              <a:rPr lang="en-US" sz="4800" dirty="0">
                <a:latin typeface="Corbel" panose="020B0503020204020204" pitchFamily="34" charset="0"/>
              </a:rPr>
              <a:t> nu </a:t>
            </a:r>
            <a:r>
              <a:rPr lang="en-US" sz="4800" dirty="0" err="1">
                <a:latin typeface="Corbel" panose="020B0503020204020204" pitchFamily="34" charset="0"/>
              </a:rPr>
              <a:t>doar</a:t>
            </a:r>
            <a:r>
              <a:rPr lang="en-US" sz="4800" dirty="0">
                <a:latin typeface="Corbel" panose="020B0503020204020204" pitchFamily="34" charset="0"/>
              </a:rPr>
              <a:t> ”</a:t>
            </a:r>
            <a:r>
              <a:rPr lang="en-US" sz="4800" dirty="0" err="1">
                <a:latin typeface="Corbel" panose="020B0503020204020204" pitchFamily="34" charset="0"/>
              </a:rPr>
              <a:t>pește</a:t>
            </a:r>
            <a:r>
              <a:rPr lang="en-US" sz="4800" dirty="0">
                <a:latin typeface="Corbel" panose="020B0503020204020204" pitchFamily="34" charset="0"/>
              </a:rPr>
              <a:t>”, ci </a:t>
            </a:r>
            <a:r>
              <a:rPr lang="en-US" sz="4800" dirty="0" err="1">
                <a:latin typeface="Corbel" panose="020B0503020204020204" pitchFamily="34" charset="0"/>
              </a:rPr>
              <a:t>și</a:t>
            </a:r>
            <a:r>
              <a:rPr lang="en-US" sz="4800" dirty="0">
                <a:latin typeface="Corbel" panose="020B0503020204020204" pitchFamily="34" charset="0"/>
              </a:rPr>
              <a:t>… </a:t>
            </a:r>
            <a:r>
              <a:rPr lang="en-US" sz="4800" b="1" dirty="0">
                <a:latin typeface="Corbel" panose="020B0503020204020204" pitchFamily="34" charset="0"/>
              </a:rPr>
              <a:t>Ce? </a:t>
            </a:r>
            <a:endParaRPr lang="ru-RU" sz="4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119705"/>
            <a:ext cx="11219180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1828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2911</TotalTime>
  <Words>1191</Words>
  <Application>Microsoft Office PowerPoint</Application>
  <PresentationFormat>Произвольный</PresentationFormat>
  <Paragraphs>149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399</cp:revision>
  <dcterms:modified xsi:type="dcterms:W3CDTF">2021-01-06T10:10:27Z</dcterms:modified>
</cp:coreProperties>
</file>