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9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55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356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54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878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617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0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742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970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91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13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336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13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65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55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83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7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Знак какой планеты можно распознать на </a:t>
            </a:r>
            <a:r>
              <a:rPr lang="ru-RU" sz="5800" b="1" dirty="0" smtClean="0">
                <a:latin typeface="Corbel" panose="020B0503020204020204" pitchFamily="34" charset="0"/>
              </a:rPr>
              <a:t>логотипе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организации </a:t>
            </a:r>
            <a:r>
              <a:rPr lang="ru-RU" sz="5800" b="1" dirty="0">
                <a:latin typeface="Corbel" panose="020B0503020204020204" pitchFamily="34" charset="0"/>
              </a:rPr>
              <a:t>«ООН-женщины» (структура по </a:t>
            </a:r>
            <a:r>
              <a:rPr lang="ru-RU" sz="5800" b="1" dirty="0" smtClean="0">
                <a:latin typeface="Corbel" panose="020B0503020204020204" pitchFamily="34" charset="0"/>
              </a:rPr>
              <a:t>вопросам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гендерного </a:t>
            </a:r>
            <a:r>
              <a:rPr lang="ru-RU" sz="5800" b="1" dirty="0">
                <a:latin typeface="Corbel" panose="020B0503020204020204" pitchFamily="34" charset="0"/>
              </a:rPr>
              <a:t>равенства и расширения прав </a:t>
            </a:r>
            <a:r>
              <a:rPr lang="ru-RU" sz="5800" b="1" dirty="0" smtClean="0">
                <a:latin typeface="Corbel" panose="020B0503020204020204" pitchFamily="34" charset="0"/>
              </a:rPr>
              <a:t>и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возможностей </a:t>
            </a:r>
            <a:r>
              <a:rPr lang="ru-RU" sz="5800" b="1" dirty="0">
                <a:latin typeface="Corbel" panose="020B0503020204020204" pitchFamily="34" charset="0"/>
              </a:rPr>
              <a:t>женщин)? 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1. Юпитера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2</a:t>
            </a:r>
            <a:r>
              <a:rPr lang="ru-RU" sz="5800" dirty="0">
                <a:latin typeface="Corbel" panose="020B0503020204020204" pitchFamily="34" charset="0"/>
              </a:rPr>
              <a:t>. </a:t>
            </a:r>
            <a:r>
              <a:rPr lang="ru-RU" sz="5800" dirty="0" smtClean="0">
                <a:latin typeface="Corbel" panose="020B0503020204020204" pitchFamily="34" charset="0"/>
              </a:rPr>
              <a:t>Нептуна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3</a:t>
            </a:r>
            <a:r>
              <a:rPr lang="ru-RU" sz="5800" dirty="0">
                <a:latin typeface="Corbel" panose="020B0503020204020204" pitchFamily="34" charset="0"/>
              </a:rPr>
              <a:t>. </a:t>
            </a:r>
            <a:r>
              <a:rPr lang="ru-RU" sz="5800" dirty="0" smtClean="0">
                <a:latin typeface="Corbel" panose="020B0503020204020204" pitchFamily="34" charset="0"/>
              </a:rPr>
              <a:t>Венеры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4</a:t>
            </a:r>
            <a:r>
              <a:rPr lang="ru-RU" sz="5800" dirty="0">
                <a:latin typeface="Corbel" panose="020B0503020204020204" pitchFamily="34" charset="0"/>
              </a:rPr>
              <a:t>. Афродиты</a:t>
            </a: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93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100" dirty="0">
                <a:latin typeface="Corbel" panose="020B0503020204020204" pitchFamily="34" charset="0"/>
              </a:rPr>
              <a:t>В теории гендерных исследований используют </a:t>
            </a:r>
            <a:r>
              <a:rPr lang="ru-RU" sz="6100" dirty="0" smtClean="0">
                <a:latin typeface="Corbel" panose="020B0503020204020204" pitchFamily="34" charset="0"/>
              </a:rPr>
              <a:t>термин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«стеклянный </a:t>
            </a:r>
            <a:r>
              <a:rPr lang="ru-RU" sz="6100" dirty="0">
                <a:latin typeface="Corbel" panose="020B0503020204020204" pitchFamily="34" charset="0"/>
              </a:rPr>
              <a:t>ОН». 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b="1" dirty="0" smtClean="0">
                <a:latin typeface="Corbel" panose="020B0503020204020204" pitchFamily="34" charset="0"/>
              </a:rPr>
              <a:t>На </a:t>
            </a:r>
            <a:r>
              <a:rPr lang="ru-RU" sz="6100" b="1" dirty="0">
                <a:latin typeface="Corbel" panose="020B0503020204020204" pitchFamily="34" charset="0"/>
              </a:rPr>
              <a:t>одном видео женщина, играя </a:t>
            </a:r>
            <a:r>
              <a:rPr lang="ru-RU" sz="6100" b="1" dirty="0" smtClean="0">
                <a:latin typeface="Corbel" panose="020B0503020204020204" pitchFamily="34" charset="0"/>
              </a:rPr>
              <a:t>с</a:t>
            </a:r>
            <a:r>
              <a:rPr lang="en-US" sz="6100" b="1" dirty="0" smtClean="0">
                <a:latin typeface="Corbel" panose="020B0503020204020204" pitchFamily="34" charset="0"/>
              </a:rPr>
              <a:t> </a:t>
            </a:r>
            <a:r>
              <a:rPr lang="ru-RU" sz="6100" b="1" dirty="0" smtClean="0">
                <a:latin typeface="Corbel" panose="020B0503020204020204" pitchFamily="34" charset="0"/>
              </a:rPr>
              <a:t>мужчиной </a:t>
            </a:r>
            <a:r>
              <a:rPr lang="ru-RU" sz="6100" b="1" dirty="0">
                <a:latin typeface="Corbel" panose="020B0503020204020204" pitchFamily="34" charset="0"/>
              </a:rPr>
              <a:t>в </a:t>
            </a:r>
            <a:endParaRPr lang="en-US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b="1" dirty="0" smtClean="0">
                <a:latin typeface="Corbel" panose="020B0503020204020204" pitchFamily="34" charset="0"/>
              </a:rPr>
              <a:t>боулинг</a:t>
            </a:r>
            <a:r>
              <a:rPr lang="ru-RU" sz="6100" b="1" dirty="0">
                <a:latin typeface="Corbel" panose="020B0503020204020204" pitchFamily="34" charset="0"/>
              </a:rPr>
              <a:t>, умудряется шаром пробить… </a:t>
            </a:r>
            <a:endParaRPr lang="en-US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1. Пол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2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Стол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3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Барьер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4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Потолок</a:t>
            </a:r>
            <a:endParaRPr lang="ru-RU" sz="6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100" dirty="0">
                <a:latin typeface="Corbel" panose="020B0503020204020204" pitchFamily="34" charset="0"/>
              </a:rPr>
              <a:t>В теории гендерных исследований используют </a:t>
            </a:r>
            <a:r>
              <a:rPr lang="ru-RU" sz="6100" dirty="0" smtClean="0">
                <a:latin typeface="Corbel" panose="020B0503020204020204" pitchFamily="34" charset="0"/>
              </a:rPr>
              <a:t>термин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«стеклянный </a:t>
            </a:r>
            <a:r>
              <a:rPr lang="ru-RU" sz="6100" dirty="0">
                <a:latin typeface="Corbel" panose="020B0503020204020204" pitchFamily="34" charset="0"/>
              </a:rPr>
              <a:t>ОН». </a:t>
            </a:r>
            <a:endParaRPr lang="ru-RU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b="1" dirty="0" smtClean="0">
                <a:latin typeface="Corbel" panose="020B0503020204020204" pitchFamily="34" charset="0"/>
              </a:rPr>
              <a:t>На </a:t>
            </a:r>
            <a:r>
              <a:rPr lang="ru-RU" sz="6100" b="1" dirty="0">
                <a:latin typeface="Corbel" panose="020B0503020204020204" pitchFamily="34" charset="0"/>
              </a:rPr>
              <a:t>одном видео женщина, играя </a:t>
            </a:r>
            <a:r>
              <a:rPr lang="ru-RU" sz="6100" b="1" dirty="0" smtClean="0">
                <a:latin typeface="Corbel" panose="020B0503020204020204" pitchFamily="34" charset="0"/>
              </a:rPr>
              <a:t>с мужчиной </a:t>
            </a:r>
            <a:r>
              <a:rPr lang="ru-RU" sz="6100" b="1" dirty="0">
                <a:latin typeface="Corbel" panose="020B0503020204020204" pitchFamily="34" charset="0"/>
              </a:rPr>
              <a:t>в </a:t>
            </a:r>
            <a:endParaRPr lang="ru-RU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b="1" dirty="0" smtClean="0">
                <a:latin typeface="Corbel" panose="020B0503020204020204" pitchFamily="34" charset="0"/>
              </a:rPr>
              <a:t>боулинг</a:t>
            </a:r>
            <a:r>
              <a:rPr lang="ru-RU" sz="6100" b="1" dirty="0">
                <a:latin typeface="Corbel" panose="020B0503020204020204" pitchFamily="34" charset="0"/>
              </a:rPr>
              <a:t>, умудряется шаром пробить… </a:t>
            </a:r>
            <a:endParaRPr lang="en-US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1. Пол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2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Стол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3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Барьер</a:t>
            </a:r>
            <a:endParaRPr lang="en-US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4</a:t>
            </a:r>
            <a:r>
              <a:rPr lang="ru-RU" sz="6100" dirty="0">
                <a:latin typeface="Corbel" panose="020B0503020204020204" pitchFamily="34" charset="0"/>
              </a:rPr>
              <a:t>. </a:t>
            </a:r>
            <a:r>
              <a:rPr lang="ru-RU" sz="6100" dirty="0" smtClean="0">
                <a:latin typeface="Corbel" panose="020B0503020204020204" pitchFamily="34" charset="0"/>
              </a:rPr>
              <a:t>Потолок</a:t>
            </a:r>
            <a:endParaRPr lang="ru-RU" sz="6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973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100" b="1" dirty="0">
                <a:latin typeface="Corbel" panose="020B0503020204020204" pitchFamily="34" charset="0"/>
              </a:rPr>
              <a:t>Что из это неправда? </a:t>
            </a:r>
            <a:endParaRPr lang="en-US" sz="5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1. В </a:t>
            </a:r>
            <a:r>
              <a:rPr lang="ru-RU" sz="5100" dirty="0">
                <a:latin typeface="Corbel" panose="020B0503020204020204" pitchFamily="34" charset="0"/>
              </a:rPr>
              <a:t>мире доля женщин, имеющих права на землю, составляет лишь 13</a:t>
            </a:r>
            <a:r>
              <a:rPr lang="ru-RU" sz="5100" dirty="0" smtClean="0">
                <a:latin typeface="Corbel" panose="020B0503020204020204" pitchFamily="34" charset="0"/>
              </a:rPr>
              <a:t>%.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2</a:t>
            </a:r>
            <a:r>
              <a:rPr lang="ru-RU" sz="5100" dirty="0">
                <a:latin typeface="Corbel" panose="020B0503020204020204" pitchFamily="34" charset="0"/>
              </a:rPr>
              <a:t>. В Северной Африке на долю женщин приходится менее одной из каждых пяти оплачиваемых должностей вне сельскохозяйственной </a:t>
            </a:r>
            <a:r>
              <a:rPr lang="ru-RU" sz="5100" dirty="0" smtClean="0">
                <a:latin typeface="Corbel" panose="020B0503020204020204" pitchFamily="34" charset="0"/>
              </a:rPr>
              <a:t>отрасли.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3</a:t>
            </a:r>
            <a:r>
              <a:rPr lang="ru-RU" sz="5100" dirty="0">
                <a:latin typeface="Corbel" panose="020B0503020204020204" pitchFamily="34" charset="0"/>
              </a:rPr>
              <a:t>. В среднем зарплата мужчин на четверть ниже зарплаты </a:t>
            </a:r>
            <a:r>
              <a:rPr lang="ru-RU" sz="5100" dirty="0" smtClean="0">
                <a:latin typeface="Corbel" panose="020B0503020204020204" pitchFamily="34" charset="0"/>
              </a:rPr>
              <a:t>женщин.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4</a:t>
            </a:r>
            <a:r>
              <a:rPr lang="ru-RU" sz="5100" dirty="0">
                <a:latin typeface="Corbel" panose="020B0503020204020204" pitchFamily="34" charset="0"/>
              </a:rPr>
              <a:t>. В 46 странах доля женщин хотя бы в одной палате парламента составляет 30%.</a:t>
            </a:r>
            <a:endParaRPr lang="ru-RU" sz="5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100" b="1" dirty="0">
                <a:latin typeface="Corbel" panose="020B0503020204020204" pitchFamily="34" charset="0"/>
              </a:rPr>
              <a:t>Что из это неправда? </a:t>
            </a:r>
            <a:endParaRPr lang="en-US" sz="5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1. В </a:t>
            </a:r>
            <a:r>
              <a:rPr lang="ru-RU" sz="5100" dirty="0">
                <a:latin typeface="Corbel" panose="020B0503020204020204" pitchFamily="34" charset="0"/>
              </a:rPr>
              <a:t>мире доля женщин, имеющих права на землю, составляет лишь 13</a:t>
            </a:r>
            <a:r>
              <a:rPr lang="ru-RU" sz="5100" dirty="0" smtClean="0">
                <a:latin typeface="Corbel" panose="020B0503020204020204" pitchFamily="34" charset="0"/>
              </a:rPr>
              <a:t>%.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2</a:t>
            </a:r>
            <a:r>
              <a:rPr lang="ru-RU" sz="5100" dirty="0">
                <a:latin typeface="Corbel" panose="020B0503020204020204" pitchFamily="34" charset="0"/>
              </a:rPr>
              <a:t>. В Северной Африке на долю женщин приходится менее одной из каждых пяти оплачиваемых должностей вне сельскохозяйственной </a:t>
            </a:r>
            <a:r>
              <a:rPr lang="ru-RU" sz="5100" dirty="0" smtClean="0">
                <a:latin typeface="Corbel" panose="020B0503020204020204" pitchFamily="34" charset="0"/>
              </a:rPr>
              <a:t>отрасли.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3</a:t>
            </a:r>
            <a:r>
              <a:rPr lang="ru-RU" sz="5100" dirty="0">
                <a:latin typeface="Corbel" panose="020B0503020204020204" pitchFamily="34" charset="0"/>
              </a:rPr>
              <a:t>. В среднем зарплата мужчин на четверть ниже зарплаты </a:t>
            </a:r>
            <a:r>
              <a:rPr lang="ru-RU" sz="5100" dirty="0" smtClean="0">
                <a:latin typeface="Corbel" panose="020B0503020204020204" pitchFamily="34" charset="0"/>
              </a:rPr>
              <a:t>женщин.</a:t>
            </a:r>
            <a:endParaRPr lang="en-US" sz="5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100" dirty="0" smtClean="0">
                <a:latin typeface="Corbel" panose="020B0503020204020204" pitchFamily="34" charset="0"/>
              </a:rPr>
              <a:t>4</a:t>
            </a:r>
            <a:r>
              <a:rPr lang="ru-RU" sz="5100" dirty="0">
                <a:latin typeface="Corbel" panose="020B0503020204020204" pitchFamily="34" charset="0"/>
              </a:rPr>
              <a:t>. В 46 странах доля женщин хотя бы в одной палате парламента составляет 30%.</a:t>
            </a:r>
            <a:endParaRPr lang="ru-RU" sz="5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0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ЮНИСЕФ, </a:t>
            </a:r>
            <a:r>
              <a:rPr lang="ru-RU" sz="6000" dirty="0" smtClean="0">
                <a:latin typeface="Corbel" panose="020B0503020204020204" pitchFamily="34" charset="0"/>
              </a:rPr>
              <a:t>певица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Нана </a:t>
            </a:r>
            <a:r>
              <a:rPr lang="ru-RU" sz="6000" dirty="0" err="1" smtClean="0">
                <a:latin typeface="Corbel" panose="020B0503020204020204" pitchFamily="34" charset="0"/>
              </a:rPr>
              <a:t>Мускури</a:t>
            </a:r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дала </a:t>
            </a:r>
            <a:r>
              <a:rPr lang="ru-RU" sz="6000" dirty="0" smtClean="0">
                <a:latin typeface="Corbel" panose="020B0503020204020204" pitchFamily="34" charset="0"/>
              </a:rPr>
              <a:t>концерт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поддержку образования девочек.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какой стране?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Австралии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Китай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Марокко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Испании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431" y="1439351"/>
            <a:ext cx="5696156" cy="85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ЮНИСЕФ, </a:t>
            </a:r>
            <a:r>
              <a:rPr lang="ru-RU" sz="6000" dirty="0" smtClean="0">
                <a:latin typeface="Corbel" panose="020B0503020204020204" pitchFamily="34" charset="0"/>
              </a:rPr>
              <a:t>певица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Нана </a:t>
            </a:r>
            <a:r>
              <a:rPr lang="ru-RU" sz="6000" dirty="0" err="1" smtClean="0">
                <a:latin typeface="Corbel" panose="020B0503020204020204" pitchFamily="34" charset="0"/>
              </a:rPr>
              <a:t>Мускури</a:t>
            </a:r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дала </a:t>
            </a:r>
            <a:r>
              <a:rPr lang="ru-RU" sz="6000" dirty="0" smtClean="0">
                <a:latin typeface="Corbel" panose="020B0503020204020204" pitchFamily="34" charset="0"/>
              </a:rPr>
              <a:t>концерт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поддержку образования девочек.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какой стране?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Австралии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Китай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Марокко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Испании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431" y="1439351"/>
            <a:ext cx="5696156" cy="85157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70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ЮНИСЕФ, </a:t>
            </a:r>
            <a:r>
              <a:rPr lang="ru-RU" sz="6000" dirty="0" smtClean="0">
                <a:latin typeface="Corbel" panose="020B0503020204020204" pitchFamily="34" charset="0"/>
              </a:rPr>
              <a:t>певица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Нана </a:t>
            </a:r>
            <a:r>
              <a:rPr lang="ru-RU" sz="6000" dirty="0" err="1" smtClean="0">
                <a:latin typeface="Corbel" panose="020B0503020204020204" pitchFamily="34" charset="0"/>
              </a:rPr>
              <a:t>Мускури</a:t>
            </a:r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дала </a:t>
            </a:r>
            <a:r>
              <a:rPr lang="ru-RU" sz="6000" dirty="0" smtClean="0">
                <a:latin typeface="Corbel" panose="020B0503020204020204" pitchFamily="34" charset="0"/>
              </a:rPr>
              <a:t>концерт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поддержку образования девочек.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какой стране?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Австралии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Китай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Марокко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Испании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431" y="1439351"/>
            <a:ext cx="5696156" cy="851575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75271"/>
            <a:ext cx="20104100" cy="3558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52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78037" y="2140860"/>
            <a:ext cx="18874943" cy="758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Учёные из Буэнос-Айреса решили </a:t>
            </a:r>
            <a:r>
              <a:rPr lang="ru-RU" sz="6000" dirty="0" smtClean="0">
                <a:latin typeface="Corbel" panose="020B0503020204020204" pitchFamily="34" charset="0"/>
              </a:rPr>
              <a:t>провести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эксперимент</a:t>
            </a:r>
            <a:r>
              <a:rPr lang="ru-RU" sz="6000" dirty="0">
                <a:latin typeface="Corbel" panose="020B0503020204020204" pitchFamily="34" charset="0"/>
              </a:rPr>
              <a:t>: матч между женатыми и холостяками.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сожалению</a:t>
            </a:r>
            <a:r>
              <a:rPr lang="ru-RU" sz="6000" b="1" dirty="0">
                <a:latin typeface="Corbel" panose="020B0503020204020204" pitchFamily="34" charset="0"/>
              </a:rPr>
              <a:t>, эксперимент провалился, ведь на </a:t>
            </a:r>
            <a:r>
              <a:rPr lang="ru-RU" sz="6000" b="1" dirty="0" smtClean="0">
                <a:latin typeface="Corbel" panose="020B0503020204020204" pitchFamily="34" charset="0"/>
              </a:rPr>
              <a:t>поле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выбежали</a:t>
            </a:r>
            <a:r>
              <a:rPr lang="ru-RU" sz="6000" b="1" dirty="0">
                <a:latin typeface="Corbel" panose="020B0503020204020204" pitchFamily="34" charset="0"/>
              </a:rPr>
              <a:t>…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питомцы из зоопарка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дети судьи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жёны футболистов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сами учёные </a:t>
            </a:r>
          </a:p>
          <a:p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78037" y="2363217"/>
            <a:ext cx="18874943" cy="734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Учёные из Буэнос-Айреса решили </a:t>
            </a:r>
            <a:r>
              <a:rPr lang="ru-RU" sz="6000" dirty="0" smtClean="0">
                <a:latin typeface="Corbel" panose="020B0503020204020204" pitchFamily="34" charset="0"/>
              </a:rPr>
              <a:t>провести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эксперимент</a:t>
            </a:r>
            <a:r>
              <a:rPr lang="ru-RU" sz="6000" dirty="0">
                <a:latin typeface="Corbel" panose="020B0503020204020204" pitchFamily="34" charset="0"/>
              </a:rPr>
              <a:t>: матч между женатыми и холостяками.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сожалению</a:t>
            </a:r>
            <a:r>
              <a:rPr lang="ru-RU" sz="6000" b="1" dirty="0">
                <a:latin typeface="Corbel" panose="020B0503020204020204" pitchFamily="34" charset="0"/>
              </a:rPr>
              <a:t>, эксперимент провалился, ведь на </a:t>
            </a:r>
            <a:r>
              <a:rPr lang="ru-RU" sz="6000" b="1" dirty="0" smtClean="0">
                <a:latin typeface="Corbel" panose="020B0503020204020204" pitchFamily="34" charset="0"/>
              </a:rPr>
              <a:t>поле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выбежали</a:t>
            </a:r>
            <a:r>
              <a:rPr lang="ru-RU" sz="6000" b="1" dirty="0">
                <a:latin typeface="Corbel" panose="020B0503020204020204" pitchFamily="34" charset="0"/>
              </a:rPr>
              <a:t>…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питомцы из зоопарка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дети судьи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жёны футболистов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сами учёные </a:t>
            </a:r>
          </a:p>
          <a:p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424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Как аргумент физического превосходства мужчин </a:t>
            </a:r>
            <a:r>
              <a:rPr lang="ru-RU" sz="6000" dirty="0" smtClean="0">
                <a:latin typeface="Corbel" panose="020B0503020204020204" pitchFamily="34" charset="0"/>
              </a:rPr>
              <a:t>над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женщинами </a:t>
            </a:r>
            <a:r>
              <a:rPr lang="ru-RU" sz="6000" dirty="0">
                <a:latin typeface="Corbel" panose="020B0503020204020204" pitchFamily="34" charset="0"/>
              </a:rPr>
              <a:t>некоторые приводят результаты </a:t>
            </a:r>
            <a:r>
              <a:rPr lang="ru-RU" sz="6000" dirty="0" smtClean="0">
                <a:latin typeface="Corbel" panose="020B0503020204020204" pitchFamily="34" charset="0"/>
              </a:rPr>
              <a:t>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Олимпийских </a:t>
            </a:r>
            <a:r>
              <a:rPr lang="ru-RU" sz="6000" dirty="0">
                <a:latin typeface="Corbel" panose="020B0503020204020204" pitchFamily="34" charset="0"/>
              </a:rPr>
              <a:t>играх. Но есть дисциплина, в </a:t>
            </a:r>
            <a:r>
              <a:rPr lang="ru-RU" sz="6000" dirty="0" smtClean="0">
                <a:latin typeface="Corbel" panose="020B0503020204020204" pitchFamily="34" charset="0"/>
              </a:rPr>
              <a:t>которой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мировой </a:t>
            </a:r>
            <a:r>
              <a:rPr lang="ru-RU" sz="6000" dirty="0">
                <a:latin typeface="Corbel" panose="020B0503020204020204" pitchFamily="34" charset="0"/>
              </a:rPr>
              <a:t>рекорд женщин лучше, чем у мужчин. </a:t>
            </a:r>
            <a:r>
              <a:rPr lang="ru-RU" sz="6000" b="1" dirty="0" smtClean="0">
                <a:latin typeface="Corbel" panose="020B0503020204020204" pitchFamily="34" charset="0"/>
              </a:rPr>
              <a:t>Это: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Командная </a:t>
            </a:r>
            <a:r>
              <a:rPr lang="ru-RU" sz="6000" dirty="0">
                <a:latin typeface="Corbel" panose="020B0503020204020204" pitchFamily="34" charset="0"/>
              </a:rPr>
              <a:t>стрельба из </a:t>
            </a:r>
            <a:r>
              <a:rPr lang="ru-RU" sz="6000" dirty="0" smtClean="0">
                <a:latin typeface="Corbel" panose="020B0503020204020204" pitchFamily="34" charset="0"/>
              </a:rPr>
              <a:t>лука;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Бег на 400 метров с </a:t>
            </a:r>
            <a:r>
              <a:rPr lang="ru-RU" sz="6000" dirty="0" smtClean="0">
                <a:latin typeface="Corbel" panose="020B0503020204020204" pitchFamily="34" charset="0"/>
              </a:rPr>
              <a:t>препятствиями;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Прыжок в </a:t>
            </a:r>
            <a:r>
              <a:rPr lang="ru-RU" sz="6000" dirty="0" smtClean="0">
                <a:latin typeface="Corbel" panose="020B0503020204020204" pitchFamily="34" charset="0"/>
              </a:rPr>
              <a:t>высоту;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Конькобежный спорт (2 км).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Как аргумент физического превосходства мужчин </a:t>
            </a:r>
            <a:r>
              <a:rPr lang="ru-RU" sz="6000" dirty="0" smtClean="0">
                <a:latin typeface="Corbel" panose="020B0503020204020204" pitchFamily="34" charset="0"/>
              </a:rPr>
              <a:t>над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женщинами </a:t>
            </a:r>
            <a:r>
              <a:rPr lang="ru-RU" sz="6000" dirty="0">
                <a:latin typeface="Corbel" panose="020B0503020204020204" pitchFamily="34" charset="0"/>
              </a:rPr>
              <a:t>некоторые приводят результаты </a:t>
            </a:r>
            <a:r>
              <a:rPr lang="ru-RU" sz="6000" dirty="0" smtClean="0">
                <a:latin typeface="Corbel" panose="020B0503020204020204" pitchFamily="34" charset="0"/>
              </a:rPr>
              <a:t>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Олимпийских </a:t>
            </a:r>
            <a:r>
              <a:rPr lang="ru-RU" sz="6000" dirty="0">
                <a:latin typeface="Corbel" panose="020B0503020204020204" pitchFamily="34" charset="0"/>
              </a:rPr>
              <a:t>играх. Но есть дисциплина, в </a:t>
            </a:r>
            <a:r>
              <a:rPr lang="ru-RU" sz="6000" dirty="0" smtClean="0">
                <a:latin typeface="Corbel" panose="020B0503020204020204" pitchFamily="34" charset="0"/>
              </a:rPr>
              <a:t>которой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мировой </a:t>
            </a:r>
            <a:r>
              <a:rPr lang="ru-RU" sz="6000" dirty="0">
                <a:latin typeface="Corbel" panose="020B0503020204020204" pitchFamily="34" charset="0"/>
              </a:rPr>
              <a:t>рекорд женщин лучше, чем у мужчин. </a:t>
            </a:r>
            <a:r>
              <a:rPr lang="ru-RU" sz="6000" b="1" dirty="0" smtClean="0">
                <a:latin typeface="Corbel" panose="020B0503020204020204" pitchFamily="34" charset="0"/>
              </a:rPr>
              <a:t>Это: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Командная </a:t>
            </a:r>
            <a:r>
              <a:rPr lang="ru-RU" sz="6000" dirty="0">
                <a:latin typeface="Corbel" panose="020B0503020204020204" pitchFamily="34" charset="0"/>
              </a:rPr>
              <a:t>стрельба из </a:t>
            </a:r>
            <a:r>
              <a:rPr lang="ru-RU" sz="6000" dirty="0" smtClean="0">
                <a:latin typeface="Corbel" panose="020B0503020204020204" pitchFamily="34" charset="0"/>
              </a:rPr>
              <a:t>лука;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Бег на 400 метров с </a:t>
            </a:r>
            <a:r>
              <a:rPr lang="ru-RU" sz="6000" dirty="0" smtClean="0">
                <a:latin typeface="Corbel" panose="020B0503020204020204" pitchFamily="34" charset="0"/>
              </a:rPr>
              <a:t>препятствиями;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Прыжок в </a:t>
            </a:r>
            <a:r>
              <a:rPr lang="ru-RU" sz="6000" dirty="0" smtClean="0">
                <a:latin typeface="Corbel" panose="020B0503020204020204" pitchFamily="34" charset="0"/>
              </a:rPr>
              <a:t>высоту;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Конькобежный спорт (2 км).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6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От какого фактора зависит пол </a:t>
            </a:r>
            <a:r>
              <a:rPr lang="ru-RU" sz="7800" b="1" dirty="0" smtClean="0">
                <a:latin typeface="Corbel" panose="020B0503020204020204" pitchFamily="34" charset="0"/>
              </a:rPr>
              <a:t>зародыша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аллигатора</a:t>
            </a:r>
            <a:r>
              <a:rPr lang="ru-RU" sz="7800" b="1" dirty="0">
                <a:latin typeface="Corbel" panose="020B0503020204020204" pitchFamily="34" charset="0"/>
              </a:rPr>
              <a:t>? 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1. Число </a:t>
            </a:r>
            <a:r>
              <a:rPr lang="ru-RU" sz="7800" dirty="0">
                <a:latin typeface="Corbel" panose="020B0503020204020204" pitchFamily="34" charset="0"/>
              </a:rPr>
              <a:t>отложенных </a:t>
            </a:r>
            <a:r>
              <a:rPr lang="ru-RU" sz="7800" dirty="0" smtClean="0">
                <a:latin typeface="Corbel" panose="020B0503020204020204" pitchFamily="34" charset="0"/>
              </a:rPr>
              <a:t>яиц.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2</a:t>
            </a:r>
            <a:r>
              <a:rPr lang="ru-RU" sz="7800" dirty="0">
                <a:latin typeface="Corbel" panose="020B0503020204020204" pitchFamily="34" charset="0"/>
              </a:rPr>
              <a:t>. Температура окружающей </a:t>
            </a:r>
            <a:r>
              <a:rPr lang="ru-RU" sz="7800" dirty="0" smtClean="0">
                <a:latin typeface="Corbel" panose="020B0503020204020204" pitchFamily="34" charset="0"/>
              </a:rPr>
              <a:t>среды.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3</a:t>
            </a:r>
            <a:r>
              <a:rPr lang="ru-RU" sz="7800" dirty="0">
                <a:latin typeface="Corbel" panose="020B0503020204020204" pitchFamily="34" charset="0"/>
              </a:rPr>
              <a:t>. Пол особи, которая охраняет </a:t>
            </a:r>
            <a:r>
              <a:rPr lang="ru-RU" sz="7800" dirty="0" smtClean="0">
                <a:latin typeface="Corbel" panose="020B0503020204020204" pitchFamily="34" charset="0"/>
              </a:rPr>
              <a:t>кладку.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4</a:t>
            </a:r>
            <a:r>
              <a:rPr lang="ru-RU" sz="7800" dirty="0">
                <a:latin typeface="Corbel" panose="020B0503020204020204" pitchFamily="34" charset="0"/>
              </a:rPr>
              <a:t>. Количество выпавших осадков.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От какого фактора зависит пол </a:t>
            </a:r>
            <a:r>
              <a:rPr lang="ru-RU" sz="7800" b="1" dirty="0" smtClean="0">
                <a:latin typeface="Corbel" panose="020B0503020204020204" pitchFamily="34" charset="0"/>
              </a:rPr>
              <a:t>зародыша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аллигатора</a:t>
            </a:r>
            <a:r>
              <a:rPr lang="ru-RU" sz="7800" b="1" dirty="0">
                <a:latin typeface="Corbel" panose="020B0503020204020204" pitchFamily="34" charset="0"/>
              </a:rPr>
              <a:t>? 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1. Число </a:t>
            </a:r>
            <a:r>
              <a:rPr lang="ru-RU" sz="7800" dirty="0">
                <a:latin typeface="Corbel" panose="020B0503020204020204" pitchFamily="34" charset="0"/>
              </a:rPr>
              <a:t>отложенных </a:t>
            </a:r>
            <a:r>
              <a:rPr lang="ru-RU" sz="7800" dirty="0" smtClean="0">
                <a:latin typeface="Corbel" panose="020B0503020204020204" pitchFamily="34" charset="0"/>
              </a:rPr>
              <a:t>яиц.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2</a:t>
            </a:r>
            <a:r>
              <a:rPr lang="ru-RU" sz="7800" dirty="0">
                <a:latin typeface="Corbel" panose="020B0503020204020204" pitchFamily="34" charset="0"/>
              </a:rPr>
              <a:t>. Температура окружающей </a:t>
            </a:r>
            <a:r>
              <a:rPr lang="ru-RU" sz="7800" dirty="0" smtClean="0">
                <a:latin typeface="Corbel" panose="020B0503020204020204" pitchFamily="34" charset="0"/>
              </a:rPr>
              <a:t>среды.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3</a:t>
            </a:r>
            <a:r>
              <a:rPr lang="ru-RU" sz="7800" dirty="0">
                <a:latin typeface="Corbel" panose="020B0503020204020204" pitchFamily="34" charset="0"/>
              </a:rPr>
              <a:t>. Пол особи, которая охраняет </a:t>
            </a:r>
            <a:r>
              <a:rPr lang="ru-RU" sz="7800" dirty="0" smtClean="0">
                <a:latin typeface="Corbel" panose="020B0503020204020204" pitchFamily="34" charset="0"/>
              </a:rPr>
              <a:t>кладку.</a:t>
            </a:r>
            <a:endParaRPr lang="en-US" sz="7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dirty="0" smtClean="0">
                <a:latin typeface="Corbel" panose="020B0503020204020204" pitchFamily="34" charset="0"/>
              </a:rPr>
              <a:t>4</a:t>
            </a:r>
            <a:r>
              <a:rPr lang="ru-RU" sz="7800" dirty="0">
                <a:latin typeface="Corbel" panose="020B0503020204020204" pitchFamily="34" charset="0"/>
              </a:rPr>
              <a:t>. Количество выпавших осадков.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500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Знак какой планеты можно распознать на </a:t>
            </a:r>
            <a:r>
              <a:rPr lang="ru-RU" sz="5800" b="1" dirty="0" smtClean="0">
                <a:latin typeface="Corbel" panose="020B0503020204020204" pitchFamily="34" charset="0"/>
              </a:rPr>
              <a:t>логотипе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организации </a:t>
            </a:r>
            <a:r>
              <a:rPr lang="ru-RU" sz="5800" b="1" dirty="0">
                <a:latin typeface="Corbel" panose="020B0503020204020204" pitchFamily="34" charset="0"/>
              </a:rPr>
              <a:t>«ООН-женщины» (структура по </a:t>
            </a:r>
            <a:r>
              <a:rPr lang="ru-RU" sz="5800" b="1" dirty="0" smtClean="0">
                <a:latin typeface="Corbel" panose="020B0503020204020204" pitchFamily="34" charset="0"/>
              </a:rPr>
              <a:t>вопросам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гендерного </a:t>
            </a:r>
            <a:r>
              <a:rPr lang="ru-RU" sz="5800" b="1" dirty="0">
                <a:latin typeface="Corbel" panose="020B0503020204020204" pitchFamily="34" charset="0"/>
              </a:rPr>
              <a:t>равенства и расширения прав </a:t>
            </a:r>
            <a:r>
              <a:rPr lang="ru-RU" sz="5800" b="1" dirty="0" smtClean="0">
                <a:latin typeface="Corbel" panose="020B0503020204020204" pitchFamily="34" charset="0"/>
              </a:rPr>
              <a:t>и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возможностей </a:t>
            </a:r>
            <a:r>
              <a:rPr lang="ru-RU" sz="5800" b="1" dirty="0">
                <a:latin typeface="Corbel" panose="020B0503020204020204" pitchFamily="34" charset="0"/>
              </a:rPr>
              <a:t>женщин)? 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1. Юпитера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2</a:t>
            </a:r>
            <a:r>
              <a:rPr lang="ru-RU" sz="5800" dirty="0">
                <a:latin typeface="Corbel" panose="020B0503020204020204" pitchFamily="34" charset="0"/>
              </a:rPr>
              <a:t>. </a:t>
            </a:r>
            <a:r>
              <a:rPr lang="ru-RU" sz="5800" dirty="0" smtClean="0">
                <a:latin typeface="Corbel" panose="020B0503020204020204" pitchFamily="34" charset="0"/>
              </a:rPr>
              <a:t>Нептуна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3</a:t>
            </a:r>
            <a:r>
              <a:rPr lang="ru-RU" sz="5800" dirty="0">
                <a:latin typeface="Corbel" panose="020B0503020204020204" pitchFamily="34" charset="0"/>
              </a:rPr>
              <a:t>. </a:t>
            </a:r>
            <a:r>
              <a:rPr lang="ru-RU" sz="5800" dirty="0" smtClean="0">
                <a:latin typeface="Corbel" panose="020B0503020204020204" pitchFamily="34" charset="0"/>
              </a:rPr>
              <a:t>Венеры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4</a:t>
            </a:r>
            <a:r>
              <a:rPr lang="ru-RU" sz="5800" dirty="0">
                <a:latin typeface="Corbel" panose="020B0503020204020204" pitchFamily="34" charset="0"/>
              </a:rPr>
              <a:t>. Афродиты</a:t>
            </a: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666</Words>
  <Application>Microsoft Office PowerPoint</Application>
  <PresentationFormat>Произвольный</PresentationFormat>
  <Paragraphs>144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381</cp:revision>
  <dcterms:modified xsi:type="dcterms:W3CDTF">2021-01-05T09:44:05Z</dcterms:modified>
</cp:coreProperties>
</file>