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28" d="100"/>
          <a:sy n="28" d="100"/>
        </p:scale>
        <p:origin x="153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70" indent="-30607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29920" indent="-30607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9795" indent="-269875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60" indent="-234315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105" indent="-234315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89992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27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49999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79971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Доклад по теме: Числа Фибоначчи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930" y="4757448"/>
            <a:ext cx="7989752" cy="3630795"/>
          </a:xfrm>
        </p:spPr>
        <p:txBody>
          <a:bodyPr/>
          <a:lstStyle/>
          <a:p>
            <a:r>
              <a:rPr dirty="0" err="1"/>
              <a:t>Автор</a:t>
            </a:r>
            <a:r>
              <a:rPr dirty="0"/>
              <a:t>: </a:t>
            </a:r>
            <a:r>
              <a:rPr dirty="0" err="1"/>
              <a:t>Жардан</a:t>
            </a:r>
            <a:r>
              <a:rPr dirty="0"/>
              <a:t> </a:t>
            </a:r>
            <a:r>
              <a:rPr dirty="0" err="1"/>
              <a:t>Алексей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Числа</a:t>
            </a:r>
            <a:r>
              <a:rPr dirty="0"/>
              <a:t> </a:t>
            </a:r>
            <a:r>
              <a:rPr dirty="0" err="1"/>
              <a:t>Фибоначчи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026123"/>
            <a:ext cx="7989752" cy="3630795"/>
          </a:xfrm>
        </p:spPr>
        <p:txBody>
          <a:bodyPr>
            <a:normAutofit/>
          </a:bodyPr>
          <a:lstStyle/>
          <a:p>
            <a:r>
              <a:rPr sz="2400" dirty="0" err="1"/>
              <a:t>Числа</a:t>
            </a:r>
            <a:r>
              <a:rPr sz="2400" dirty="0"/>
              <a:t> </a:t>
            </a:r>
            <a:r>
              <a:rPr sz="2400" dirty="0" err="1"/>
              <a:t>Фибоначчи</a:t>
            </a:r>
            <a:r>
              <a:rPr sz="2400" dirty="0"/>
              <a:t> — </a:t>
            </a:r>
            <a:r>
              <a:rPr sz="2400" dirty="0" err="1"/>
              <a:t>это</a:t>
            </a:r>
            <a:r>
              <a:rPr sz="2400" dirty="0"/>
              <a:t> </a:t>
            </a:r>
            <a:r>
              <a:rPr sz="2400" dirty="0" err="1"/>
              <a:t>последовательность</a:t>
            </a:r>
            <a:r>
              <a:rPr sz="2400" dirty="0"/>
              <a:t> </a:t>
            </a:r>
            <a:r>
              <a:rPr sz="2400" dirty="0" err="1"/>
              <a:t>чисел</a:t>
            </a:r>
            <a:r>
              <a:rPr sz="2400" dirty="0"/>
              <a:t>, в </a:t>
            </a:r>
            <a:r>
              <a:rPr sz="2400" dirty="0" err="1"/>
              <a:t>которой</a:t>
            </a:r>
            <a:r>
              <a:rPr sz="2400" dirty="0"/>
              <a:t> </a:t>
            </a:r>
            <a:r>
              <a:rPr sz="2400" dirty="0" err="1"/>
              <a:t>каждое</a:t>
            </a:r>
            <a:r>
              <a:rPr sz="2400" dirty="0"/>
              <a:t> </a:t>
            </a:r>
            <a:r>
              <a:rPr sz="2400" dirty="0" err="1"/>
              <a:t>следующее</a:t>
            </a:r>
            <a:r>
              <a:rPr sz="2400" dirty="0"/>
              <a:t> </a:t>
            </a:r>
            <a:r>
              <a:rPr sz="2400" dirty="0" err="1"/>
              <a:t>число</a:t>
            </a:r>
            <a:r>
              <a:rPr sz="2400" dirty="0"/>
              <a:t> </a:t>
            </a:r>
            <a:r>
              <a:rPr sz="2400" dirty="0" err="1"/>
              <a:t>является</a:t>
            </a:r>
            <a:r>
              <a:rPr sz="2400" dirty="0"/>
              <a:t> </a:t>
            </a:r>
            <a:r>
              <a:rPr sz="2400" dirty="0" err="1"/>
              <a:t>суммой</a:t>
            </a:r>
            <a:r>
              <a:rPr sz="2400" dirty="0"/>
              <a:t> </a:t>
            </a:r>
            <a:r>
              <a:rPr sz="2400" dirty="0" err="1"/>
              <a:t>двух</a:t>
            </a:r>
            <a:r>
              <a:rPr sz="2400" dirty="0"/>
              <a:t> </a:t>
            </a:r>
            <a:r>
              <a:rPr sz="2400" dirty="0" err="1"/>
              <a:t>предыдущих</a:t>
            </a:r>
            <a:r>
              <a:rPr sz="2400" dirty="0"/>
              <a:t>.</a:t>
            </a:r>
            <a:endParaRPr sz="2400" dirty="0"/>
          </a:p>
          <a:p>
            <a:endParaRPr sz="2400" dirty="0"/>
          </a:p>
          <a:p>
            <a:r>
              <a:rPr sz="2400" dirty="0" err="1"/>
              <a:t>Пример</a:t>
            </a:r>
            <a:r>
              <a:rPr sz="2400" dirty="0"/>
              <a:t> </a:t>
            </a:r>
            <a:r>
              <a:rPr sz="2400" dirty="0" err="1"/>
              <a:t>последовательности</a:t>
            </a:r>
            <a:r>
              <a:rPr sz="2400" dirty="0"/>
              <a:t>:</a:t>
            </a:r>
            <a:endParaRPr sz="2400" dirty="0"/>
          </a:p>
          <a:p>
            <a:r>
              <a:rPr sz="2400" dirty="0"/>
              <a:t>0, 1, 1, 2, 3, 5, 8, 13, 21, 34, 55, 89 и </a:t>
            </a:r>
            <a:r>
              <a:rPr sz="2400" dirty="0" err="1"/>
              <a:t>так</a:t>
            </a:r>
            <a:r>
              <a:rPr sz="2400" dirty="0"/>
              <a:t> </a:t>
            </a:r>
            <a:r>
              <a:rPr sz="2400" dirty="0" err="1"/>
              <a:t>далее</a:t>
            </a:r>
            <a:r>
              <a:rPr sz="2400" dirty="0"/>
              <a:t>.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dirty="0" err="1"/>
              <a:t>Формула</a:t>
            </a:r>
            <a:r>
              <a:rPr dirty="0"/>
              <a:t> </a:t>
            </a:r>
            <a:r>
              <a:rPr dirty="0" err="1"/>
              <a:t>последовательности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62398"/>
            <a:ext cx="8389917" cy="4983163"/>
          </a:xfrm>
        </p:spPr>
        <p:txBody>
          <a:bodyPr>
            <a:normAutofit fontScale="92500" lnSpcReduction="20000"/>
          </a:bodyPr>
          <a:lstStyle/>
          <a:p>
            <a:r>
              <a:rPr sz="2800" dirty="0" err="1"/>
              <a:t>Для</a:t>
            </a:r>
            <a:r>
              <a:rPr sz="2800" dirty="0"/>
              <a:t> </a:t>
            </a:r>
            <a:r>
              <a:rPr sz="2800" dirty="0" err="1"/>
              <a:t>любых</a:t>
            </a:r>
            <a:r>
              <a:rPr sz="2800" dirty="0"/>
              <a:t> n ≥ 2:</a:t>
            </a:r>
            <a:endParaRPr sz="2800" dirty="0"/>
          </a:p>
          <a:p>
            <a:r>
              <a:rPr sz="2800" dirty="0"/>
              <a:t>F(n) = F(n-1) + F(n-2)</a:t>
            </a:r>
            <a:endParaRPr sz="2800" dirty="0"/>
          </a:p>
          <a:p>
            <a:endParaRPr sz="2800" dirty="0"/>
          </a:p>
          <a:p>
            <a:r>
              <a:rPr sz="2800" dirty="0" err="1"/>
              <a:t>Где</a:t>
            </a:r>
            <a:r>
              <a:rPr sz="2800" dirty="0"/>
              <a:t>:</a:t>
            </a:r>
            <a:endParaRPr sz="2800" dirty="0"/>
          </a:p>
          <a:p>
            <a:r>
              <a:rPr sz="2800" dirty="0"/>
              <a:t>F(0) = 0</a:t>
            </a:r>
            <a:endParaRPr sz="2800" dirty="0"/>
          </a:p>
          <a:p>
            <a:r>
              <a:rPr sz="2800" dirty="0"/>
              <a:t>F(1) = 1</a:t>
            </a:r>
            <a:endParaRPr sz="2800" dirty="0"/>
          </a:p>
          <a:p>
            <a:endParaRPr sz="2800" dirty="0"/>
          </a:p>
          <a:p>
            <a:r>
              <a:rPr sz="2800" dirty="0" err="1"/>
              <a:t>Формула</a:t>
            </a:r>
            <a:r>
              <a:rPr sz="2800" dirty="0"/>
              <a:t> </a:t>
            </a:r>
            <a:r>
              <a:rPr sz="2800" dirty="0" err="1"/>
              <a:t>Бине</a:t>
            </a:r>
            <a:r>
              <a:rPr sz="2800" dirty="0"/>
              <a:t> </a:t>
            </a:r>
            <a:r>
              <a:rPr sz="2800" dirty="0" err="1"/>
              <a:t>для</a:t>
            </a:r>
            <a:r>
              <a:rPr sz="2800" dirty="0"/>
              <a:t> </a:t>
            </a:r>
            <a:r>
              <a:rPr sz="2800" dirty="0" err="1"/>
              <a:t>вычисления</a:t>
            </a:r>
            <a:r>
              <a:rPr sz="2800" dirty="0"/>
              <a:t> F(n):</a:t>
            </a:r>
            <a:endParaRPr sz="2800" dirty="0"/>
          </a:p>
          <a:p>
            <a:r>
              <a:rPr sz="2800" dirty="0"/>
              <a:t>F(n) = (</a:t>
            </a:r>
            <a:r>
              <a:rPr sz="2800" dirty="0" err="1"/>
              <a:t>φ^n</a:t>
            </a:r>
            <a:r>
              <a:rPr sz="2800" dirty="0"/>
              <a:t> - (1-φ)^n) / √5</a:t>
            </a:r>
            <a:endParaRPr sz="2800" dirty="0"/>
          </a:p>
          <a:p>
            <a:r>
              <a:rPr sz="2800" dirty="0" err="1"/>
              <a:t>Где</a:t>
            </a:r>
            <a:r>
              <a:rPr sz="2800" dirty="0"/>
              <a:t> φ ≈ 1.618 (</a:t>
            </a:r>
            <a:r>
              <a:rPr sz="2800" dirty="0" err="1"/>
              <a:t>золотое</a:t>
            </a:r>
            <a:r>
              <a:rPr sz="2800" dirty="0"/>
              <a:t> </a:t>
            </a:r>
            <a:r>
              <a:rPr sz="2800" dirty="0" err="1"/>
              <a:t>сечение</a:t>
            </a:r>
            <a:r>
              <a:rPr sz="2800" dirty="0"/>
              <a:t>).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Исторический контекст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96" y="1530033"/>
            <a:ext cx="8562808" cy="4629997"/>
          </a:xfrm>
        </p:spPr>
        <p:txBody>
          <a:bodyPr>
            <a:normAutofit/>
          </a:bodyPr>
          <a:lstStyle/>
          <a:p>
            <a:r>
              <a:rPr sz="2800" dirty="0" err="1"/>
              <a:t>Последовательность</a:t>
            </a:r>
            <a:r>
              <a:rPr sz="2800" dirty="0"/>
              <a:t> </a:t>
            </a:r>
            <a:r>
              <a:rPr sz="2800" dirty="0" err="1"/>
              <a:t>описана</a:t>
            </a:r>
            <a:r>
              <a:rPr sz="2800" dirty="0"/>
              <a:t> </a:t>
            </a:r>
            <a:r>
              <a:rPr sz="2800" dirty="0" err="1"/>
              <a:t>Леонардо</a:t>
            </a:r>
            <a:r>
              <a:rPr sz="2800" dirty="0"/>
              <a:t> </a:t>
            </a:r>
            <a:r>
              <a:rPr sz="2800" dirty="0" err="1"/>
              <a:t>Пизанским</a:t>
            </a:r>
            <a:r>
              <a:rPr sz="2800" dirty="0"/>
              <a:t> (</a:t>
            </a:r>
            <a:r>
              <a:rPr sz="2800" dirty="0" err="1"/>
              <a:t>Фибоначчи</a:t>
            </a:r>
            <a:r>
              <a:rPr sz="2800" dirty="0"/>
              <a:t>) в 1202 </a:t>
            </a:r>
            <a:r>
              <a:rPr sz="2800" dirty="0" err="1"/>
              <a:t>году</a:t>
            </a:r>
            <a:r>
              <a:rPr sz="2800" dirty="0"/>
              <a:t> в </a:t>
            </a:r>
            <a:r>
              <a:rPr sz="2800" dirty="0" err="1"/>
              <a:t>книге</a:t>
            </a:r>
            <a:r>
              <a:rPr sz="2800" dirty="0"/>
              <a:t> 'Liber Abaci'.</a:t>
            </a:r>
            <a:endParaRPr sz="2800" dirty="0"/>
          </a:p>
          <a:p>
            <a:r>
              <a:rPr sz="2800" dirty="0" err="1"/>
              <a:t>Изначально</a:t>
            </a:r>
            <a:r>
              <a:rPr sz="2800" dirty="0"/>
              <a:t> </a:t>
            </a:r>
            <a:r>
              <a:rPr sz="2800" dirty="0" err="1"/>
              <a:t>использовалась</a:t>
            </a:r>
            <a:r>
              <a:rPr sz="2800" dirty="0"/>
              <a:t> </a:t>
            </a:r>
            <a:r>
              <a:rPr sz="2800" dirty="0" err="1"/>
              <a:t>для</a:t>
            </a:r>
            <a:r>
              <a:rPr sz="2800" dirty="0"/>
              <a:t> </a:t>
            </a:r>
            <a:r>
              <a:rPr sz="2800" dirty="0" err="1"/>
              <a:t>задачи</a:t>
            </a:r>
            <a:r>
              <a:rPr sz="2800" dirty="0"/>
              <a:t> о </a:t>
            </a:r>
            <a:r>
              <a:rPr sz="2800" dirty="0" err="1"/>
              <a:t>кроликах</a:t>
            </a:r>
            <a:r>
              <a:rPr sz="2800" dirty="0"/>
              <a:t>.</a:t>
            </a:r>
            <a:endParaRPr sz="2800" dirty="0"/>
          </a:p>
          <a:p>
            <a:r>
              <a:rPr sz="2800" dirty="0" err="1"/>
              <a:t>Похожие</a:t>
            </a:r>
            <a:r>
              <a:rPr sz="2800" dirty="0"/>
              <a:t> </a:t>
            </a:r>
            <a:r>
              <a:rPr sz="2800" dirty="0" err="1"/>
              <a:t>последовательности</a:t>
            </a:r>
            <a:r>
              <a:rPr sz="2800" dirty="0"/>
              <a:t> </a:t>
            </a:r>
            <a:r>
              <a:rPr sz="2800" dirty="0" err="1"/>
              <a:t>встречались</a:t>
            </a:r>
            <a:r>
              <a:rPr sz="2800" dirty="0"/>
              <a:t> в </a:t>
            </a:r>
            <a:r>
              <a:rPr sz="2800" dirty="0" err="1"/>
              <a:t>древних</a:t>
            </a:r>
            <a:r>
              <a:rPr sz="2800" dirty="0"/>
              <a:t> </a:t>
            </a:r>
            <a:r>
              <a:rPr sz="2800" dirty="0" err="1"/>
              <a:t>индийских</a:t>
            </a:r>
            <a:r>
              <a:rPr sz="2800" dirty="0"/>
              <a:t> </a:t>
            </a:r>
            <a:r>
              <a:rPr sz="2800" dirty="0" err="1"/>
              <a:t>текстах</a:t>
            </a:r>
            <a:r>
              <a:rPr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Применение чисел Фибоначчи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23804"/>
            <a:ext cx="8147172" cy="4619500"/>
          </a:xfrm>
        </p:spPr>
        <p:txBody>
          <a:bodyPr>
            <a:normAutofit/>
          </a:bodyPr>
          <a:lstStyle/>
          <a:p>
            <a:r>
              <a:rPr sz="2800" dirty="0"/>
              <a:t>1. </a:t>
            </a:r>
            <a:r>
              <a:rPr sz="2800" dirty="0" err="1"/>
              <a:t>Математика</a:t>
            </a:r>
            <a:r>
              <a:rPr sz="2800" dirty="0"/>
              <a:t>: </a:t>
            </a:r>
            <a:r>
              <a:rPr sz="2800" dirty="0" err="1"/>
              <a:t>Теория</a:t>
            </a:r>
            <a:r>
              <a:rPr sz="2800" dirty="0"/>
              <a:t> </a:t>
            </a:r>
            <a:r>
              <a:rPr sz="2800" dirty="0" err="1"/>
              <a:t>чисел</a:t>
            </a:r>
            <a:r>
              <a:rPr sz="2800" dirty="0"/>
              <a:t>, </a:t>
            </a:r>
            <a:r>
              <a:rPr sz="2800" dirty="0" err="1"/>
              <a:t>комбинаторика</a:t>
            </a:r>
            <a:r>
              <a:rPr sz="2800" dirty="0"/>
              <a:t>, </a:t>
            </a:r>
            <a:r>
              <a:rPr sz="2800" dirty="0" err="1"/>
              <a:t>алгебра</a:t>
            </a:r>
            <a:r>
              <a:rPr sz="2800" dirty="0"/>
              <a:t>.</a:t>
            </a:r>
            <a:endParaRPr sz="2800" dirty="0"/>
          </a:p>
          <a:p>
            <a:r>
              <a:rPr sz="2800" dirty="0"/>
              <a:t>2. </a:t>
            </a:r>
            <a:r>
              <a:rPr sz="2800" dirty="0" err="1"/>
              <a:t>Природа</a:t>
            </a:r>
            <a:r>
              <a:rPr sz="2800" dirty="0"/>
              <a:t>: </a:t>
            </a:r>
            <a:r>
              <a:rPr sz="2800" dirty="0" err="1"/>
              <a:t>Спирали</a:t>
            </a:r>
            <a:r>
              <a:rPr sz="2800" dirty="0"/>
              <a:t> </a:t>
            </a:r>
            <a:r>
              <a:rPr sz="2800" dirty="0" err="1"/>
              <a:t>раковин</a:t>
            </a:r>
            <a:r>
              <a:rPr sz="2800" dirty="0"/>
              <a:t>, </a:t>
            </a:r>
            <a:r>
              <a:rPr sz="2800" dirty="0" err="1"/>
              <a:t>ветви</a:t>
            </a:r>
            <a:r>
              <a:rPr sz="2800" dirty="0"/>
              <a:t> </a:t>
            </a:r>
            <a:r>
              <a:rPr sz="2800" dirty="0" err="1"/>
              <a:t>деревьев</a:t>
            </a:r>
            <a:r>
              <a:rPr sz="2800" dirty="0"/>
              <a:t>, </a:t>
            </a:r>
            <a:r>
              <a:rPr sz="2800" dirty="0" err="1"/>
              <a:t>семена</a:t>
            </a:r>
            <a:r>
              <a:rPr sz="2800" dirty="0"/>
              <a:t> </a:t>
            </a:r>
            <a:r>
              <a:rPr sz="2800" dirty="0" err="1"/>
              <a:t>подсолнухов</a:t>
            </a:r>
            <a:r>
              <a:rPr sz="2800" dirty="0"/>
              <a:t>.</a:t>
            </a:r>
            <a:endParaRPr sz="2800" dirty="0"/>
          </a:p>
          <a:p>
            <a:r>
              <a:rPr sz="2800" dirty="0"/>
              <a:t>3. </a:t>
            </a:r>
            <a:r>
              <a:rPr sz="2800" dirty="0" err="1"/>
              <a:t>Экономика</a:t>
            </a:r>
            <a:r>
              <a:rPr sz="2800" dirty="0"/>
              <a:t>: </a:t>
            </a:r>
            <a:r>
              <a:rPr sz="2800" dirty="0" err="1"/>
              <a:t>Уровни</a:t>
            </a:r>
            <a:r>
              <a:rPr sz="2800" dirty="0"/>
              <a:t> </a:t>
            </a:r>
            <a:r>
              <a:rPr sz="2800" dirty="0" err="1"/>
              <a:t>Фибоначчи</a:t>
            </a:r>
            <a:r>
              <a:rPr sz="2800" dirty="0"/>
              <a:t> </a:t>
            </a:r>
            <a:r>
              <a:rPr sz="2800" dirty="0" err="1"/>
              <a:t>для</a:t>
            </a:r>
            <a:r>
              <a:rPr sz="2800" dirty="0"/>
              <a:t> </a:t>
            </a:r>
            <a:r>
              <a:rPr sz="2800" dirty="0" err="1"/>
              <a:t>анализа</a:t>
            </a:r>
            <a:r>
              <a:rPr sz="2800" dirty="0"/>
              <a:t> </a:t>
            </a:r>
            <a:r>
              <a:rPr sz="2800" dirty="0" err="1"/>
              <a:t>рынка</a:t>
            </a:r>
            <a:r>
              <a:rPr sz="2800" dirty="0"/>
              <a:t>.</a:t>
            </a:r>
            <a:endParaRPr sz="2800" dirty="0"/>
          </a:p>
          <a:p>
            <a:r>
              <a:rPr sz="2800" dirty="0"/>
              <a:t>4. </a:t>
            </a:r>
            <a:r>
              <a:rPr sz="2800" dirty="0" err="1"/>
              <a:t>Компьютеры</a:t>
            </a:r>
            <a:r>
              <a:rPr sz="2800" dirty="0"/>
              <a:t>: </a:t>
            </a:r>
            <a:r>
              <a:rPr sz="2800" dirty="0" err="1"/>
              <a:t>Алгоритмы</a:t>
            </a:r>
            <a:r>
              <a:rPr sz="2800" dirty="0"/>
              <a:t> </a:t>
            </a:r>
            <a:r>
              <a:rPr sz="2800" dirty="0" err="1"/>
              <a:t>оптимизации</a:t>
            </a:r>
            <a:r>
              <a:rPr sz="2800" dirty="0"/>
              <a:t>, </a:t>
            </a:r>
            <a:r>
              <a:rPr sz="2800" dirty="0" err="1"/>
              <a:t>сжатие</a:t>
            </a:r>
            <a:r>
              <a:rPr sz="2800" dirty="0"/>
              <a:t> </a:t>
            </a:r>
            <a:r>
              <a:rPr sz="2800" dirty="0" err="1"/>
              <a:t>данных</a:t>
            </a:r>
            <a:r>
              <a:rPr sz="2800" dirty="0"/>
              <a:t>, </a:t>
            </a:r>
            <a:r>
              <a:rPr sz="2800" dirty="0" err="1"/>
              <a:t>кодирование</a:t>
            </a:r>
            <a:r>
              <a:rPr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15081"/>
            <a:ext cx="7269480" cy="1325562"/>
          </a:xfrm>
        </p:spPr>
        <p:txBody>
          <a:bodyPr/>
          <a:lstStyle/>
          <a:p>
            <a:r>
              <a:rPr dirty="0" err="1"/>
              <a:t>Золотое</a:t>
            </a:r>
            <a:r>
              <a:rPr dirty="0"/>
              <a:t> </a:t>
            </a:r>
            <a:r>
              <a:rPr dirty="0" err="1"/>
              <a:t>сечение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21" y="1532586"/>
            <a:ext cx="8173846" cy="5371647"/>
          </a:xfrm>
        </p:spPr>
        <p:txBody>
          <a:bodyPr>
            <a:normAutofit/>
          </a:bodyPr>
          <a:lstStyle/>
          <a:p>
            <a:r>
              <a:rPr sz="3200" dirty="0" err="1"/>
              <a:t>Последовательность</a:t>
            </a:r>
            <a:r>
              <a:rPr sz="3200" dirty="0"/>
              <a:t> </a:t>
            </a:r>
            <a:r>
              <a:rPr sz="3200" dirty="0" err="1"/>
              <a:t>Фибоначчи</a:t>
            </a:r>
            <a:r>
              <a:rPr sz="3200" dirty="0"/>
              <a:t> </a:t>
            </a:r>
            <a:r>
              <a:rPr sz="3200" dirty="0" err="1"/>
              <a:t>связана</a:t>
            </a:r>
            <a:r>
              <a:rPr sz="3200" dirty="0"/>
              <a:t> с </a:t>
            </a:r>
            <a:r>
              <a:rPr sz="3200" dirty="0" err="1"/>
              <a:t>золотым</a:t>
            </a:r>
            <a:r>
              <a:rPr sz="3200" dirty="0"/>
              <a:t> </a:t>
            </a:r>
            <a:r>
              <a:rPr sz="3200" dirty="0" err="1"/>
              <a:t>сечением</a:t>
            </a:r>
            <a:r>
              <a:rPr sz="3200" dirty="0"/>
              <a:t>.</a:t>
            </a:r>
            <a:endParaRPr sz="3200" dirty="0"/>
          </a:p>
          <a:p>
            <a:r>
              <a:rPr sz="3200" dirty="0" err="1"/>
              <a:t>Отношение</a:t>
            </a:r>
            <a:r>
              <a:rPr sz="3200" dirty="0"/>
              <a:t> </a:t>
            </a:r>
            <a:r>
              <a:rPr sz="3200" dirty="0" err="1"/>
              <a:t>двух</a:t>
            </a:r>
            <a:r>
              <a:rPr sz="3200" dirty="0"/>
              <a:t> </a:t>
            </a:r>
            <a:r>
              <a:rPr sz="3200" dirty="0" err="1"/>
              <a:t>соседних</a:t>
            </a:r>
            <a:r>
              <a:rPr sz="3200" dirty="0"/>
              <a:t> </a:t>
            </a:r>
            <a:r>
              <a:rPr sz="3200" dirty="0" err="1"/>
              <a:t>чисел</a:t>
            </a:r>
            <a:r>
              <a:rPr sz="3200" dirty="0"/>
              <a:t> </a:t>
            </a:r>
            <a:r>
              <a:rPr sz="3200" dirty="0" err="1"/>
              <a:t>Фибоначчи</a:t>
            </a:r>
            <a:r>
              <a:rPr sz="3200" dirty="0"/>
              <a:t> </a:t>
            </a:r>
            <a:r>
              <a:rPr sz="3200" dirty="0" err="1"/>
              <a:t>стремится</a:t>
            </a:r>
            <a:r>
              <a:rPr sz="3200" dirty="0"/>
              <a:t> к φ ≈ 1.618.</a:t>
            </a:r>
            <a:endParaRPr sz="3200" dirty="0"/>
          </a:p>
          <a:p>
            <a:r>
              <a:rPr sz="3200" dirty="0" err="1"/>
              <a:t>Примеры</a:t>
            </a:r>
            <a:r>
              <a:rPr sz="3200" dirty="0"/>
              <a:t> </a:t>
            </a:r>
            <a:r>
              <a:rPr sz="3200" dirty="0" err="1"/>
              <a:t>встречаются</a:t>
            </a:r>
            <a:r>
              <a:rPr sz="3200" dirty="0"/>
              <a:t> в </a:t>
            </a:r>
            <a:r>
              <a:rPr sz="3200" dirty="0" err="1"/>
              <a:t>природе</a:t>
            </a:r>
            <a:r>
              <a:rPr sz="3200" dirty="0"/>
              <a:t>, </a:t>
            </a:r>
            <a:r>
              <a:rPr sz="3200" dirty="0" err="1"/>
              <a:t>искусстве</a:t>
            </a:r>
            <a:r>
              <a:rPr sz="3200" dirty="0"/>
              <a:t> и </a:t>
            </a:r>
            <a:r>
              <a:rPr sz="3200" dirty="0" err="1"/>
              <a:t>архитектуре</a:t>
            </a:r>
            <a:r>
              <a:rPr sz="3200" dirty="0"/>
              <a:t>.</a:t>
            </a:r>
            <a:endParaRPr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8349052" cy="4529057"/>
          </a:xfrm>
        </p:spPr>
        <p:txBody>
          <a:bodyPr>
            <a:normAutofit/>
          </a:bodyPr>
          <a:lstStyle/>
          <a:p>
            <a:r>
              <a:rPr sz="2800" dirty="0" err="1"/>
              <a:t>Последовательность</a:t>
            </a:r>
            <a:r>
              <a:rPr sz="2800" dirty="0"/>
              <a:t> </a:t>
            </a:r>
            <a:r>
              <a:rPr sz="2800" dirty="0" err="1"/>
              <a:t>Фибоначчи</a:t>
            </a:r>
            <a:r>
              <a:rPr sz="2800" dirty="0"/>
              <a:t> — </a:t>
            </a:r>
            <a:r>
              <a:rPr sz="2800" dirty="0" err="1"/>
              <a:t>удивительный</a:t>
            </a:r>
            <a:r>
              <a:rPr sz="2800" dirty="0"/>
              <a:t> </a:t>
            </a:r>
            <a:r>
              <a:rPr sz="2800" dirty="0" err="1"/>
              <a:t>пример</a:t>
            </a:r>
            <a:r>
              <a:rPr sz="2800" dirty="0"/>
              <a:t> </a:t>
            </a:r>
            <a:r>
              <a:rPr sz="2800" dirty="0" err="1"/>
              <a:t>математической</a:t>
            </a:r>
            <a:r>
              <a:rPr sz="2800" dirty="0"/>
              <a:t> </a:t>
            </a:r>
            <a:r>
              <a:rPr sz="2800" dirty="0" err="1"/>
              <a:t>закономерности</a:t>
            </a:r>
            <a:r>
              <a:rPr sz="2800" dirty="0"/>
              <a:t>.</a:t>
            </a:r>
            <a:endParaRPr sz="2800" dirty="0"/>
          </a:p>
          <a:p>
            <a:endParaRPr sz="2800" dirty="0"/>
          </a:p>
          <a:p>
            <a:r>
              <a:rPr sz="2800" dirty="0" err="1"/>
              <a:t>Она</a:t>
            </a:r>
            <a:r>
              <a:rPr sz="2800" dirty="0"/>
              <a:t> </a:t>
            </a:r>
            <a:r>
              <a:rPr sz="2800" dirty="0" err="1"/>
              <a:t>используется</a:t>
            </a:r>
            <a:r>
              <a:rPr sz="2800" dirty="0"/>
              <a:t> в </a:t>
            </a:r>
            <a:r>
              <a:rPr sz="2800" dirty="0" err="1"/>
              <a:t>теории</a:t>
            </a:r>
            <a:r>
              <a:rPr sz="2800" dirty="0"/>
              <a:t> и </a:t>
            </a:r>
            <a:r>
              <a:rPr sz="2800" dirty="0" err="1"/>
              <a:t>практике</a:t>
            </a:r>
            <a:r>
              <a:rPr sz="2800" dirty="0"/>
              <a:t>: </a:t>
            </a:r>
            <a:r>
              <a:rPr sz="2800" dirty="0" err="1"/>
              <a:t>от</a:t>
            </a:r>
            <a:r>
              <a:rPr sz="2800" dirty="0"/>
              <a:t> </a:t>
            </a:r>
            <a:r>
              <a:rPr sz="2800" dirty="0" err="1"/>
              <a:t>биологии</a:t>
            </a:r>
            <a:r>
              <a:rPr sz="2800" dirty="0"/>
              <a:t> </a:t>
            </a:r>
            <a:r>
              <a:rPr sz="2800" dirty="0" err="1"/>
              <a:t>до</a:t>
            </a:r>
            <a:r>
              <a:rPr sz="2800" dirty="0"/>
              <a:t> </a:t>
            </a:r>
            <a:r>
              <a:rPr sz="2800" dirty="0" err="1"/>
              <a:t>финансов</a:t>
            </a:r>
            <a:r>
              <a:rPr sz="2800" dirty="0"/>
              <a:t> и </a:t>
            </a:r>
            <a:r>
              <a:rPr sz="2800" dirty="0" err="1"/>
              <a:t>искусства</a:t>
            </a:r>
            <a:r>
              <a:rPr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0</TotalTime>
  <Words>1271</Words>
  <Application>WPS Presentation</Application>
  <PresentationFormat>Экран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Wingdings 2</vt:lpstr>
      <vt:lpstr>Gill Sans MT</vt:lpstr>
      <vt:lpstr>Microsoft YaHei</vt:lpstr>
      <vt:lpstr>Arial Unicode MS</vt:lpstr>
      <vt:lpstr>Corbel</vt:lpstr>
      <vt:lpstr>Calibri</vt:lpstr>
      <vt:lpstr>Дивиденд</vt:lpstr>
      <vt:lpstr>Доклад по теме: Числа Фибоначчи</vt:lpstr>
      <vt:lpstr>Числа Фибоначчи</vt:lpstr>
      <vt:lpstr>Формула последовательности</vt:lpstr>
      <vt:lpstr>Исторический контекст</vt:lpstr>
      <vt:lpstr>Применение чисел Фибоначчи</vt:lpstr>
      <vt:lpstr>Золотое сечение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по теме: Числа Фибоначчи</dc:title>
  <dc:creator/>
  <dc:description>generated using python-pptx</dc:description>
  <cp:lastModifiedBy>Людмила Мороз</cp:lastModifiedBy>
  <cp:revision>4</cp:revision>
  <dcterms:created xsi:type="dcterms:W3CDTF">2013-01-27T09:14:00Z</dcterms:created>
  <dcterms:modified xsi:type="dcterms:W3CDTF">2025-01-20T08:18:45Z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9EEAD105BFA8441EBB2584F10E8EAA20_13</vt:lpwstr>
  </property>
  <property fmtid="{D5CDD505-2E9C-101B-9397-08002B2CF9AE}" pid="3" name="KSOProductBuildVer">
    <vt:lpwstr>1049-12.2.0.19805</vt:lpwstr>
  </property>
</Properties>
</file>