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 mediu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il medi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7" d="100"/>
          <a:sy n="27" d="100"/>
        </p:scale>
        <p:origin x="4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u 2">
            <a:extLst>
              <a:ext uri="{FF2B5EF4-FFF2-40B4-BE49-F238E27FC236}">
                <a16:creationId xmlns:a16="http://schemas.microsoft.com/office/drawing/2014/main" id="{01488075-1C11-4569-B015-3BE962F9C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9561" y="2845826"/>
            <a:ext cx="9000792" cy="977621"/>
          </a:xfrm>
        </p:spPr>
        <p:txBody>
          <a:bodyPr/>
          <a:lstStyle/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Ședința de informare a angajaților din învățământul general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u 1">
            <a:extLst>
              <a:ext uri="{FF2B5EF4-FFF2-40B4-BE49-F238E27FC236}">
                <a16:creationId xmlns:a16="http://schemas.microsoft.com/office/drawing/2014/main" id="{AC78CFC7-4BB9-4405-A76E-E90F2DEF9101}"/>
              </a:ext>
            </a:extLst>
          </p:cNvPr>
          <p:cNvSpPr txBox="1">
            <a:spLocks/>
          </p:cNvSpPr>
          <p:nvPr/>
        </p:nvSpPr>
        <p:spPr>
          <a:xfrm>
            <a:off x="7960658" y="4258235"/>
            <a:ext cx="3621741" cy="1290918"/>
          </a:xfrm>
          <a:prstGeom prst="rect">
            <a:avLst/>
          </a:prstGeom>
        </p:spPr>
        <p:txBody>
          <a:bodyPr vert="horz" lIns="91440" tIns="45720" rIns="91440" bIns="0" rtlCol="0" anchor="b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 </a:t>
            </a: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r>
              <a:rPr lang="ro-RO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Chișinău, 18 ianuarie 2024</a:t>
            </a:r>
            <a:br>
              <a:rPr lang="ro-R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b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u 1">
            <a:extLst>
              <a:ext uri="{FF2B5EF4-FFF2-40B4-BE49-F238E27FC236}">
                <a16:creationId xmlns:a16="http://schemas.microsoft.com/office/drawing/2014/main" id="{7760B602-8F53-42A1-8F23-5B9362B45389}"/>
              </a:ext>
            </a:extLst>
          </p:cNvPr>
          <p:cNvSpPr txBox="1">
            <a:spLocks/>
          </p:cNvSpPr>
          <p:nvPr/>
        </p:nvSpPr>
        <p:spPr>
          <a:xfrm>
            <a:off x="1927412" y="537413"/>
            <a:ext cx="9341223" cy="1605151"/>
          </a:xfrm>
          <a:prstGeom prst="rect">
            <a:avLst/>
          </a:prstGeom>
        </p:spPr>
        <p:txBody>
          <a:bodyPr vert="horz" lIns="91440" tIns="45720" rIns="91440" bIns="0" rtlCol="0" anchor="b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 </a:t>
            </a: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br>
              <a:rPr lang="ro-RO" dirty="0"/>
            </a:br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Ministerul Educației și Cercetării </a:t>
            </a:r>
          </a:p>
          <a:p>
            <a:pPr algn="ctr"/>
            <a:endParaRPr lang="ro-R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b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Direcția politici în domeniile învățământ general și învățare pe tot parcursul vieții </a:t>
            </a:r>
            <a:br>
              <a:rPr lang="ro-RO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b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80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0CC92A-5515-46BF-8D8F-12DB2445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56285"/>
            <a:ext cx="9520158" cy="710516"/>
          </a:xfrm>
        </p:spPr>
        <p:txBody>
          <a:bodyPr>
            <a:normAutofit/>
          </a:bodyPr>
          <a:lstStyle/>
          <a:p>
            <a:r>
              <a:rPr lang="ro-MD" sz="2800" dirty="0"/>
              <a:t>Domeniu</a:t>
            </a:r>
            <a:r>
              <a:rPr lang="ro-MD" sz="2800" b="1" dirty="0"/>
              <a:t>: echipa managerială</a:t>
            </a:r>
            <a:endParaRPr lang="en-US" sz="2800" b="1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5731C52-33CA-4CAB-ABBD-1D8621C29C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776180"/>
              </p:ext>
            </p:extLst>
          </p:nvPr>
        </p:nvGraphicFramePr>
        <p:xfrm>
          <a:off x="977153" y="1424454"/>
          <a:ext cx="10856259" cy="39220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99929">
                  <a:extLst>
                    <a:ext uri="{9D8B030D-6E8A-4147-A177-3AD203B41FA5}">
                      <a16:colId xmlns:a16="http://schemas.microsoft.com/office/drawing/2014/main" val="3390616887"/>
                    </a:ext>
                  </a:extLst>
                </a:gridCol>
                <a:gridCol w="2456330">
                  <a:extLst>
                    <a:ext uri="{9D8B030D-6E8A-4147-A177-3AD203B41FA5}">
                      <a16:colId xmlns:a16="http://schemas.microsoft.com/office/drawing/2014/main" val="4063616657"/>
                    </a:ext>
                  </a:extLst>
                </a:gridCol>
              </a:tblGrid>
              <a:tr h="53881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Conținutul modificărilor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872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arenR" startAt="5"/>
                      </a:pP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dosarului privind activitatea Consiliului elevilor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(planuri de activitate, rapoarte, procese-verbale etc);</a:t>
                      </a:r>
                    </a:p>
                    <a:p>
                      <a:pPr marL="342900" lvl="0" indent="-342900">
                        <a:buFont typeface="+mj-lt"/>
                        <a:buAutoNum type="arabicParenR" startAt="5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 startAt="5"/>
                      </a:pP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Registrului alfabetic al elevilor;</a:t>
                      </a:r>
                    </a:p>
                    <a:p>
                      <a:pPr marL="342900" lvl="0" indent="-342900">
                        <a:buFont typeface="+mj-lt"/>
                        <a:buAutoNum type="arabicParenR" startAt="5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 startAt="5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Modificarea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formatului de elaborare a Raportului statistic nr.83-EDU și a  Raportului statistic nr.1-EDU (generate din SIME);</a:t>
                      </a:r>
                    </a:p>
                    <a:p>
                      <a:pPr marL="342900" lvl="0" indent="-342900">
                        <a:buFont typeface="+mj-lt"/>
                        <a:buAutoNum type="arabicParenR" startAt="5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 startAt="5"/>
                      </a:pP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dosarelor elevilor 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(generate din SIME);</a:t>
                      </a:r>
                    </a:p>
                    <a:p>
                      <a:pPr marL="342900" lvl="0" indent="-342900">
                        <a:buFont typeface="+mj-lt"/>
                        <a:buAutoNum type="arabicParenR" startAt="5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 startAt="5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formelor tipizate privind starea sănătății angajaților, aprobate de instituțiile abilitate (documentația asistentului medical);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birocrației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Reducerea hârtiei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6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124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0CC92A-5515-46BF-8D8F-12DB2445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56285"/>
            <a:ext cx="9520158" cy="710516"/>
          </a:xfrm>
        </p:spPr>
        <p:txBody>
          <a:bodyPr>
            <a:normAutofit/>
          </a:bodyPr>
          <a:lstStyle/>
          <a:p>
            <a:r>
              <a:rPr lang="ro-MD" sz="2800" dirty="0"/>
              <a:t>Domeniu</a:t>
            </a:r>
            <a:r>
              <a:rPr lang="ro-MD" sz="2800" b="1" dirty="0"/>
              <a:t>: cadre de conducere</a:t>
            </a:r>
            <a:endParaRPr lang="en-US" sz="2800" b="1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5731C52-33CA-4CAB-ABBD-1D8621C29C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045070"/>
              </p:ext>
            </p:extLst>
          </p:nvPr>
        </p:nvGraphicFramePr>
        <p:xfrm>
          <a:off x="887506" y="1424454"/>
          <a:ext cx="10945906" cy="36477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489576">
                  <a:extLst>
                    <a:ext uri="{9D8B030D-6E8A-4147-A177-3AD203B41FA5}">
                      <a16:colId xmlns:a16="http://schemas.microsoft.com/office/drawing/2014/main" val="3390616887"/>
                    </a:ext>
                  </a:extLst>
                </a:gridCol>
                <a:gridCol w="2456330">
                  <a:extLst>
                    <a:ext uri="{9D8B030D-6E8A-4147-A177-3AD203B41FA5}">
                      <a16:colId xmlns:a16="http://schemas.microsoft.com/office/drawing/2014/main" val="4063616657"/>
                    </a:ext>
                  </a:extLst>
                </a:gridCol>
              </a:tblGrid>
              <a:tr h="53881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Conținutul modificărilor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872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arenR" startAt="10"/>
                      </a:pP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dublării Raportului anual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 activitate al instituției de învățământ conform Metodologiei ANACEC;</a:t>
                      </a:r>
                    </a:p>
                    <a:p>
                      <a:pPr marL="342900" lvl="0" indent="-342900">
                        <a:buFont typeface="+mj-lt"/>
                        <a:buAutoNum type="arabicParenR" startAt="10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 startAt="10"/>
                      </a:pP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obligativității notelor informative cu privire la realizarea obiectivelor din Programul de dezvoltare strategică al instituției</a:t>
                      </a:r>
                      <a:r>
                        <a:rPr lang="ro-RO" sz="18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342900" lvl="0" indent="-342900">
                        <a:buFont typeface="+mj-lt"/>
                        <a:buAutoNum type="arabicParenR" startAt="10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 startAt="10"/>
                      </a:pP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obligativității listei resurselor didactice existente în instituție, conform disciplinelor școlare;</a:t>
                      </a:r>
                    </a:p>
                    <a:p>
                      <a:pPr marL="342900" lvl="0" indent="-342900">
                        <a:buFont typeface="+mj-lt"/>
                        <a:buAutoNum type="arabicParenR" startAt="10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 startAt="10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raportului de activitate al cadrului de conducere; </a:t>
                      </a:r>
                    </a:p>
                    <a:p>
                      <a:pPr marL="342900" lvl="0" indent="-342900">
                        <a:buFont typeface="+mj-lt"/>
                        <a:buAutoNum type="arabicParenR" startAt="10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birocrației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Reducerea hârtiei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6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40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0CC92A-5515-46BF-8D8F-12DB2445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56285"/>
            <a:ext cx="9520158" cy="710516"/>
          </a:xfrm>
        </p:spPr>
        <p:txBody>
          <a:bodyPr>
            <a:normAutofit/>
          </a:bodyPr>
          <a:lstStyle/>
          <a:p>
            <a:r>
              <a:rPr lang="ro-MD" sz="2800" dirty="0"/>
              <a:t>Domeniu</a:t>
            </a:r>
            <a:r>
              <a:rPr lang="ro-MD" sz="2800" b="1" dirty="0"/>
              <a:t>: cadre de conducere</a:t>
            </a:r>
            <a:endParaRPr lang="en-US" sz="2800" b="1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5731C52-33CA-4CAB-ABBD-1D8621C29C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942585"/>
              </p:ext>
            </p:extLst>
          </p:nvPr>
        </p:nvGraphicFramePr>
        <p:xfrm>
          <a:off x="887506" y="1424454"/>
          <a:ext cx="10945906" cy="22761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489576">
                  <a:extLst>
                    <a:ext uri="{9D8B030D-6E8A-4147-A177-3AD203B41FA5}">
                      <a16:colId xmlns:a16="http://schemas.microsoft.com/office/drawing/2014/main" val="3390616887"/>
                    </a:ext>
                  </a:extLst>
                </a:gridCol>
                <a:gridCol w="2456330">
                  <a:extLst>
                    <a:ext uri="{9D8B030D-6E8A-4147-A177-3AD203B41FA5}">
                      <a16:colId xmlns:a16="http://schemas.microsoft.com/office/drawing/2014/main" val="4063616657"/>
                    </a:ext>
                  </a:extLst>
                </a:gridCol>
              </a:tblGrid>
              <a:tr h="53881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Conținutul modificărilor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872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arenR" startAt="14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obligativității următoarelor registre: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ro-RO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Registrul de audiență a cetățenilor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ro-RO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Registrul de evidență a sugestiilor persoanelor care au vizitat instituția, 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ro-RO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Registrul de observații și sugestii ale administratorului de serviciu.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Reducerea hârtiei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6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465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1262C59-2778-4EC2-92A8-69B8C33AA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499719"/>
            <a:ext cx="9169163" cy="1049235"/>
          </a:xfrm>
        </p:spPr>
        <p:txBody>
          <a:bodyPr>
            <a:normAutofit/>
          </a:bodyPr>
          <a:lstStyle/>
          <a:p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Aspecte manageriale de punere în aplicare a Nomenclatorului             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ordinul MEC nr.1699/2023)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4841520-6BE0-43E9-8733-0268F4C42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2015732"/>
            <a:ext cx="9520158" cy="3450613"/>
          </a:xfrm>
        </p:spPr>
        <p:txBody>
          <a:bodyPr/>
          <a:lstStyle/>
          <a:p>
            <a:r>
              <a:rPr lang="ro-RO" b="1" dirty="0"/>
              <a:t>Responsabilități</a:t>
            </a:r>
            <a:r>
              <a:rPr lang="ro-RO" dirty="0"/>
              <a:t> </a:t>
            </a:r>
            <a:r>
              <a:rPr lang="ro-RO" dirty="0" err="1"/>
              <a:t>vs</a:t>
            </a:r>
            <a:r>
              <a:rPr lang="ro-RO" dirty="0"/>
              <a:t> </a:t>
            </a:r>
            <a:r>
              <a:rPr lang="ro-RO" b="1" dirty="0"/>
              <a:t>acțiuni</a:t>
            </a:r>
            <a:r>
              <a:rPr lang="ro-RO" dirty="0"/>
              <a:t> pentru: </a:t>
            </a:r>
          </a:p>
          <a:p>
            <a:pPr marL="0" indent="0">
              <a:buNone/>
            </a:pPr>
            <a:r>
              <a:rPr lang="ro-RO" dirty="0"/>
              <a:t>-  </a:t>
            </a:r>
            <a:r>
              <a:rPr lang="ro-RO" b="1" dirty="0"/>
              <a:t>conducătorii instituțiilor de învățământ primar și secundar general </a:t>
            </a:r>
            <a:r>
              <a:rPr lang="ro-RO" dirty="0"/>
              <a:t>(pct. 2     din ordinul supra); </a:t>
            </a:r>
          </a:p>
          <a:p>
            <a:pPr marL="0" indent="0">
              <a:buNone/>
            </a:pPr>
            <a:r>
              <a:rPr lang="ro-RO" dirty="0"/>
              <a:t>-  </a:t>
            </a:r>
            <a:r>
              <a:rPr lang="ro-RO" b="1" dirty="0"/>
              <a:t>specialiștii Organelor locale de specialitate în domeniul învățământului </a:t>
            </a:r>
            <a:r>
              <a:rPr lang="ro-RO" dirty="0"/>
              <a:t>(pct. 3 din ordinul supra).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45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3FBAA69-1BF8-4EC5-9B23-95957EF82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7120" y="562472"/>
            <a:ext cx="9520158" cy="1230469"/>
          </a:xfrm>
        </p:spPr>
        <p:txBody>
          <a:bodyPr>
            <a:normAutofit/>
          </a:bodyPr>
          <a:lstStyle/>
          <a:p>
            <a:r>
              <a:rPr lang="ro-RO" b="1" dirty="0"/>
              <a:t>Agenda</a:t>
            </a:r>
            <a:br>
              <a:rPr lang="ro-RO" dirty="0"/>
            </a:br>
            <a:br>
              <a:rPr lang="ro-RO" sz="1100" dirty="0"/>
            </a:br>
            <a:r>
              <a:rPr lang="ro-RO" sz="1100" dirty="0"/>
              <a:t>                        </a:t>
            </a:r>
            <a:r>
              <a:rPr lang="ro-RO" dirty="0"/>
              <a:t>                         </a:t>
            </a: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ședință desfășurată conform ordinului MEC nr. 1699/2023</a:t>
            </a:r>
            <a:r>
              <a:rPr lang="ro-RO" sz="1800" dirty="0"/>
              <a:t> </a:t>
            </a:r>
            <a:endParaRPr lang="en-US" sz="1800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F54788C-EA08-41D4-9027-CF74134A13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490401"/>
              </p:ext>
            </p:extLst>
          </p:nvPr>
        </p:nvGraphicFramePr>
        <p:xfrm>
          <a:off x="1427120" y="2016125"/>
          <a:ext cx="9787727" cy="33776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91638">
                  <a:extLst>
                    <a:ext uri="{9D8B030D-6E8A-4147-A177-3AD203B41FA5}">
                      <a16:colId xmlns:a16="http://schemas.microsoft.com/office/drawing/2014/main" val="3968396638"/>
                    </a:ext>
                  </a:extLst>
                </a:gridCol>
                <a:gridCol w="8696089">
                  <a:extLst>
                    <a:ext uri="{9D8B030D-6E8A-4147-A177-3AD203B41FA5}">
                      <a16:colId xmlns:a16="http://schemas.microsoft.com/office/drawing/2014/main" val="397076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Timp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Subiectul discutat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3275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15.00-15.05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Cuvânt de salut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4490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15.05-15.20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Aspecte manageriale privind organizarea procesului educațional și activitatea instituțiilor de învățământ în semestrul II al anului de studii 2023-2024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0420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15.20-15.40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Punerea în aplicare a </a:t>
                      </a:r>
                      <a:r>
                        <a:rPr lang="ro-MD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Nomenclatorului tipurilor de documentație școlară și raportare în învățământul general</a:t>
                      </a:r>
                      <a:r>
                        <a:rPr lang="ro-MD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aprobat prin ordinul MEC nr.1699/2023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6703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15.40-16.00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Punerea în aplicare a </a:t>
                      </a:r>
                      <a:r>
                        <a:rPr lang="ro-MD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Metodologiei de evaluare a performanțelor individuale  ale personalului didactic din instituțiile de învățământ primar și secundar în vederea stabilirii sporului pentru performanța individuală,</a:t>
                      </a:r>
                      <a:r>
                        <a:rPr lang="ro-MD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aprobată prin ordinul MEC nr.1027/2023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6269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16.00-16.20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Sesiunea de întrebări-răspunsuri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2084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566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22CBAE8-D95C-4D3C-9443-A6C5895B0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42420"/>
            <a:ext cx="9913233" cy="1049235"/>
          </a:xfrm>
        </p:spPr>
        <p:txBody>
          <a:bodyPr>
            <a:normAutofit/>
          </a:bodyPr>
          <a:lstStyle/>
          <a:p>
            <a:r>
              <a:rPr lang="ro-MD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Nomenclatorul tipurilor de documentație școlară și raportare în învățământul general, </a:t>
            </a:r>
            <a:r>
              <a:rPr lang="ro-MD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aprobat prin ordinul MEC nr.1699/2023 </a:t>
            </a:r>
            <a:endParaRPr lang="en-US" sz="2400" b="1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A838A0C-3325-44EE-86B6-FB2F8F3F1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2015732"/>
            <a:ext cx="9913232" cy="3450613"/>
          </a:xfrm>
        </p:spPr>
        <p:txBody>
          <a:bodyPr/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Obiective pentru I etapă a debirocratizării:</a:t>
            </a:r>
          </a:p>
          <a:p>
            <a:pPr>
              <a:buFontTx/>
              <a:buChar char="-"/>
            </a:pP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simplificarea procedeelor de raportare și completare a documentației școlare;</a:t>
            </a:r>
          </a:p>
          <a:p>
            <a:pPr>
              <a:buFontTx/>
              <a:buChar char="-"/>
            </a:pP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modificarea</a:t>
            </a:r>
            <a:r>
              <a:rPr lang="ro-M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Nomenclatorului tipurilor de documentație școlară și rapoarte în învățământul general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aprobat prin ordinul MEC 1467/2019; </a:t>
            </a:r>
          </a:p>
          <a:p>
            <a:pPr>
              <a:buFontTx/>
              <a:buChar char="-"/>
            </a:pP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reducerea birocrației în activitatea didactică și managerială și anume: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35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0CC92A-5515-46BF-8D8F-12DB2445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56285"/>
            <a:ext cx="9520158" cy="710516"/>
          </a:xfrm>
        </p:spPr>
        <p:txBody>
          <a:bodyPr>
            <a:normAutofit/>
          </a:bodyPr>
          <a:lstStyle/>
          <a:p>
            <a:r>
              <a:rPr lang="ro-MD" sz="2800" dirty="0"/>
              <a:t>Domeniu</a:t>
            </a:r>
            <a:r>
              <a:rPr lang="ro-MD" sz="2800" b="1" dirty="0"/>
              <a:t>: cadrele didactice la disciplină/ clasă</a:t>
            </a:r>
            <a:endParaRPr lang="en-US" sz="2800" b="1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5731C52-33CA-4CAB-ABBD-1D8621C29C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135075"/>
              </p:ext>
            </p:extLst>
          </p:nvPr>
        </p:nvGraphicFramePr>
        <p:xfrm>
          <a:off x="896471" y="1424454"/>
          <a:ext cx="10936941" cy="5125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342094">
                  <a:extLst>
                    <a:ext uri="{9D8B030D-6E8A-4147-A177-3AD203B41FA5}">
                      <a16:colId xmlns:a16="http://schemas.microsoft.com/office/drawing/2014/main" val="3390616887"/>
                    </a:ext>
                  </a:extLst>
                </a:gridCol>
                <a:gridCol w="3594847">
                  <a:extLst>
                    <a:ext uri="{9D8B030D-6E8A-4147-A177-3AD203B41FA5}">
                      <a16:colId xmlns:a16="http://schemas.microsoft.com/office/drawing/2014/main" val="4063616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Conținutul modificărilor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872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buAutoNum type="arabicParenR"/>
                      </a:pP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Proiectarea de lungă durată și proiectele didactice la lecție vor fi 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elaborate și propuse de către MEC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pPr marL="342900" lvl="0" indent="-342900">
                        <a:buAutoNum type="arabicParenR"/>
                      </a:pPr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arenR"/>
                      </a:pPr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obligativității aprobării de către director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proiectelor didactice la lecție și a celor de lungă durată, aprobarea doar de către președintele Comisiei metodice și directorul adjunct;</a:t>
                      </a:r>
                    </a:p>
                    <a:p>
                      <a:pPr marL="342900" lvl="0" indent="-342900">
                        <a:buAutoNum type="arabicParenR"/>
                      </a:pPr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Elaborarea 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proiectelor de lungă durată și proiectelor didactice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lecție 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doar în format electronic;</a:t>
                      </a:r>
                    </a:p>
                    <a:p>
                      <a:pPr marL="342900" lvl="0" indent="-342900">
                        <a:buAutoNum type="arabicParenR"/>
                      </a:pPr>
                      <a:endParaRPr lang="ro-MD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Delegarea 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competenței de compilare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Planul educațional individualizat (PEI)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 elevii cu cerințe educaționale speciale (CES)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 cadrele didactice de sprijin și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elaborate 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doar în format electronic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lvl="0" indent="-342900">
                        <a:buAutoNum type="arabicParenR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Libertatea cadrului didactic de a decide cu referire la elaborarea/ adaptarea proiectelor didactice;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birocrației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Reducerea hârtiei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Reducerea responsabilităților pentru cadrul didactic la disciplină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6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142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0CC92A-5515-46BF-8D8F-12DB2445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56285"/>
            <a:ext cx="9520158" cy="710516"/>
          </a:xfrm>
        </p:spPr>
        <p:txBody>
          <a:bodyPr>
            <a:normAutofit/>
          </a:bodyPr>
          <a:lstStyle/>
          <a:p>
            <a:r>
              <a:rPr lang="ro-MD" dirty="0"/>
              <a:t>Domeniu</a:t>
            </a:r>
            <a:r>
              <a:rPr lang="ro-MD" b="1" dirty="0"/>
              <a:t>: cadrele didactice la disciplină/ clasă</a:t>
            </a:r>
            <a:endParaRPr lang="en-US" b="1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5731C52-33CA-4CAB-ABBD-1D8621C29C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688890"/>
              </p:ext>
            </p:extLst>
          </p:nvPr>
        </p:nvGraphicFramePr>
        <p:xfrm>
          <a:off x="1353671" y="1424454"/>
          <a:ext cx="10479741" cy="3205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884894">
                  <a:extLst>
                    <a:ext uri="{9D8B030D-6E8A-4147-A177-3AD203B41FA5}">
                      <a16:colId xmlns:a16="http://schemas.microsoft.com/office/drawing/2014/main" val="3390616887"/>
                    </a:ext>
                  </a:extLst>
                </a:gridCol>
                <a:gridCol w="3594847">
                  <a:extLst>
                    <a:ext uri="{9D8B030D-6E8A-4147-A177-3AD203B41FA5}">
                      <a16:colId xmlns:a16="http://schemas.microsoft.com/office/drawing/2014/main" val="4063616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Conținutul modificărilor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872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/>
                      <a:r>
                        <a:rPr lang="ro-RO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5) Excluderea </a:t>
                      </a:r>
                      <a:r>
                        <a:rPr lang="ro-RO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raportului semestrial/ anual la disciplina școlară privind nr. de ore proiectate/ realizate, nr. de evaluări sumative proiectate/ realizate, calitatea procesului educațional (media semestrială/ anuală,  procentul reușitei și a calității la clasă).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o-RO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ro-RO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6) Excluderea obligativității matricei de specificație</a:t>
                      </a:r>
                      <a:r>
                        <a:rPr lang="ro-RO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din instrumentele de evaluare aplicate în cadrul evaluărilor sumative și la teze și </a:t>
                      </a:r>
                      <a:r>
                        <a:rPr lang="ro-RO" sz="20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înlocuirea</a:t>
                      </a:r>
                      <a:r>
                        <a:rPr lang="ro-RO" sz="2000" b="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 un tabel de corelare dintre competențele specifice și obiectivele de evaluare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Acestea vor putea fi generate din SIME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Reducerea timpului alocat pentru pregătirea evaluărilor sumative și tezelor semestriale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6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353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0CC92A-5515-46BF-8D8F-12DB2445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56285"/>
            <a:ext cx="9520158" cy="710516"/>
          </a:xfrm>
        </p:spPr>
        <p:txBody>
          <a:bodyPr>
            <a:normAutofit/>
          </a:bodyPr>
          <a:lstStyle/>
          <a:p>
            <a:r>
              <a:rPr lang="ro-MD" dirty="0"/>
              <a:t>Domeniu</a:t>
            </a:r>
            <a:r>
              <a:rPr lang="ro-MD" b="1" dirty="0"/>
              <a:t>: diriginții de clasă </a:t>
            </a:r>
            <a:endParaRPr lang="en-US" b="1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5731C52-33CA-4CAB-ABBD-1D8621C29C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394502"/>
              </p:ext>
            </p:extLst>
          </p:nvPr>
        </p:nvGraphicFramePr>
        <p:xfrm>
          <a:off x="1534696" y="1424454"/>
          <a:ext cx="10298716" cy="3754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913646">
                  <a:extLst>
                    <a:ext uri="{9D8B030D-6E8A-4147-A177-3AD203B41FA5}">
                      <a16:colId xmlns:a16="http://schemas.microsoft.com/office/drawing/2014/main" val="3390616887"/>
                    </a:ext>
                  </a:extLst>
                </a:gridCol>
                <a:gridCol w="3385070">
                  <a:extLst>
                    <a:ext uri="{9D8B030D-6E8A-4147-A177-3AD203B41FA5}">
                      <a16:colId xmlns:a16="http://schemas.microsoft.com/office/drawing/2014/main" val="4063616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Conținutul modificărilor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872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Modificarea obligativității completării documentelor aferente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 întocmirea listei elevilor din familii social și economic vulnerabile, completate conform cerințelor pentru obținerea ajutoarelor materiale, indemnizației pentru școlarizare și alimentației cu </a:t>
                      </a: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prezentarea listei pentru aprobare la Consiliul profesoral elaborată în baza dosarelor completate de către asistentul social (pentru diriginții din localitățile rurale);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MD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2"/>
                        <a:tabLst/>
                        <a:defRPr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proceselor verbale ale ședințelor cu părinții;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Activitatea dirigintelui se va reduce la prezentarea listei întocmite în baza dosarelor prezentate de asistentul social.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birocrației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Reducerea hârtiei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6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526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0CC92A-5515-46BF-8D8F-12DB2445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56285"/>
            <a:ext cx="9520158" cy="710516"/>
          </a:xfrm>
        </p:spPr>
        <p:txBody>
          <a:bodyPr>
            <a:normAutofit/>
          </a:bodyPr>
          <a:lstStyle/>
          <a:p>
            <a:r>
              <a:rPr lang="ro-MD" dirty="0"/>
              <a:t>Domeniu</a:t>
            </a:r>
            <a:r>
              <a:rPr lang="ro-MD" b="1" dirty="0"/>
              <a:t>: diriginții de clasă </a:t>
            </a:r>
            <a:endParaRPr lang="en-US" b="1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5731C52-33CA-4CAB-ABBD-1D8621C29C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321707"/>
              </p:ext>
            </p:extLst>
          </p:nvPr>
        </p:nvGraphicFramePr>
        <p:xfrm>
          <a:off x="1425592" y="1066802"/>
          <a:ext cx="10148047" cy="480885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09253">
                  <a:extLst>
                    <a:ext uri="{9D8B030D-6E8A-4147-A177-3AD203B41FA5}">
                      <a16:colId xmlns:a16="http://schemas.microsoft.com/office/drawing/2014/main" val="3390616887"/>
                    </a:ext>
                  </a:extLst>
                </a:gridCol>
                <a:gridCol w="2938794">
                  <a:extLst>
                    <a:ext uri="{9D8B030D-6E8A-4147-A177-3AD203B41FA5}">
                      <a16:colId xmlns:a16="http://schemas.microsoft.com/office/drawing/2014/main" val="4063616657"/>
                    </a:ext>
                  </a:extLst>
                </a:gridCol>
              </a:tblGrid>
              <a:tr h="298189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Conținutul modificărilor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872323"/>
                  </a:ext>
                </a:extLst>
              </a:tr>
              <a:tr h="43188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3"/>
                        <a:tabLst/>
                        <a:defRPr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obligativității dovezilor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 referire la activitatea de diriginte ce pot include: cartea de vizită a clasei, calendarul semestrial al activităților desfășurate la nivel de clasă, opinii, descrieri ale elevilor după realizarea unor activități cu colegii (descrierea evenimentului, poze, produse elaborate etc.);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 startAt="3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4"/>
                        <a:tabLst/>
                        <a:defRPr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Trecerea la formatul electronic al dosarelor elevilor, 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componentele acestui document fiind setate din SIME și Registrul electronic.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4"/>
                        <a:tabLst/>
                        <a:defRPr/>
                      </a:pPr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 startAt="4"/>
                        <a:tabLst/>
                        <a:defRPr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Trecerea la formatul electronic al rapoartelor semestriale/anuale  cu referire la reușita școlară (frecvența, media semestrială, procentul reușitei, procentul calității) per discipline și clasă, 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componentele acestui document fiind setate din SIME și Registrul electronic.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Activitatea dirigintelui se va reduce la prezentarea listei întocmite în baza dosarelor prezentate de asistentul social.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Digitalizarea documentației școlare</a:t>
                      </a:r>
                    </a:p>
                    <a:p>
                      <a:endParaRPr lang="ro-MD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6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150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0CC92A-5515-46BF-8D8F-12DB2445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56285"/>
            <a:ext cx="9520158" cy="710516"/>
          </a:xfrm>
        </p:spPr>
        <p:txBody>
          <a:bodyPr>
            <a:normAutofit/>
          </a:bodyPr>
          <a:lstStyle/>
          <a:p>
            <a:r>
              <a:rPr lang="ro-MD" sz="2800" dirty="0"/>
              <a:t>Domeniu</a:t>
            </a:r>
            <a:r>
              <a:rPr lang="ro-MD" sz="2800" b="1" dirty="0"/>
              <a:t>: comisiile metodice</a:t>
            </a:r>
            <a:endParaRPr lang="en-US" sz="2800" b="1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5731C52-33CA-4CAB-ABBD-1D8621C29C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161903"/>
              </p:ext>
            </p:extLst>
          </p:nvPr>
        </p:nvGraphicFramePr>
        <p:xfrm>
          <a:off x="887506" y="1424454"/>
          <a:ext cx="10945906" cy="419641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489576">
                  <a:extLst>
                    <a:ext uri="{9D8B030D-6E8A-4147-A177-3AD203B41FA5}">
                      <a16:colId xmlns:a16="http://schemas.microsoft.com/office/drawing/2014/main" val="3390616887"/>
                    </a:ext>
                  </a:extLst>
                </a:gridCol>
                <a:gridCol w="2456330">
                  <a:extLst>
                    <a:ext uri="{9D8B030D-6E8A-4147-A177-3AD203B41FA5}">
                      <a16:colId xmlns:a16="http://schemas.microsoft.com/office/drawing/2014/main" val="4063616657"/>
                    </a:ext>
                  </a:extLst>
                </a:gridCol>
              </a:tblGrid>
              <a:tr h="53881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Conținutul modificărilor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872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obligativității 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deținerii </a:t>
                      </a: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documentelor normative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reglementează organizarea procesului educațional la disciplinele de studii ce fac parte din Comisia metodică; 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registrului de evidență a activităților de dezvoltare profesională a membrilor Comisiei metodice (sunt date din activitatea directorului adjunct);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obligativității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materialelor/ produselor elaborate și prezentate la ședințele metodice;</a:t>
                      </a: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endParaRPr lang="ro-RO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Modificarea raportului anual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privind activitățile realizate și rezultatelor obținute </a:t>
                      </a: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 o analiză (format tipizat SWOT)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impactului activităților realizate conform planului de activitate al Comisiei metodice;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birocrației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Reducerea hârtiei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6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3666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0CC92A-5515-46BF-8D8F-12DB2445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356285"/>
            <a:ext cx="9520158" cy="710516"/>
          </a:xfrm>
        </p:spPr>
        <p:txBody>
          <a:bodyPr>
            <a:normAutofit/>
          </a:bodyPr>
          <a:lstStyle/>
          <a:p>
            <a:r>
              <a:rPr lang="ro-MD" sz="2800" dirty="0"/>
              <a:t>Domeniu</a:t>
            </a:r>
            <a:r>
              <a:rPr lang="ro-MD" sz="2800" b="1" dirty="0"/>
              <a:t>: echipa managerială</a:t>
            </a:r>
            <a:endParaRPr lang="en-US" sz="2800" b="1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5731C52-33CA-4CAB-ABBD-1D8621C29C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846627"/>
              </p:ext>
            </p:extLst>
          </p:nvPr>
        </p:nvGraphicFramePr>
        <p:xfrm>
          <a:off x="1534695" y="1056471"/>
          <a:ext cx="10381843" cy="47450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99014">
                  <a:extLst>
                    <a:ext uri="{9D8B030D-6E8A-4147-A177-3AD203B41FA5}">
                      <a16:colId xmlns:a16="http://schemas.microsoft.com/office/drawing/2014/main" val="3390616887"/>
                    </a:ext>
                  </a:extLst>
                </a:gridCol>
                <a:gridCol w="1982829">
                  <a:extLst>
                    <a:ext uri="{9D8B030D-6E8A-4147-A177-3AD203B41FA5}">
                      <a16:colId xmlns:a16="http://schemas.microsoft.com/office/drawing/2014/main" val="4063616657"/>
                    </a:ext>
                  </a:extLst>
                </a:gridCol>
              </a:tblGrid>
              <a:tr h="53881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Conținutul modificărilor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MD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Impactul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872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obligativității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deținerii </a:t>
                      </a: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documentelor normative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o-MD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Legilor RM, Hotărârilor Guvernului RM, ordinelor MEC, OLSDÎ)</a:t>
                      </a: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 reglementează activitatea educațională;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endParaRPr lang="ro-RO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Registrului de evidență a chimicalelor și materialelor didactice; 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Planului de învățământ al instituției de învățământ, ce include contextualizarea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managerial</a:t>
                      </a:r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ă a Planului-cadru de învățământ.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ro-MD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obligativității 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dovezilor de implicare în procesul decizional al instituției).</a:t>
                      </a: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ro-RO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dosarului privind activitatea Consiliului reprezentativ al părinților</a:t>
                      </a:r>
                      <a:r>
                        <a:rPr lang="ro-R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(planuri de activitate, rapoarte, procese-verbale etc)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Excluderea birocrației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Reducerea hârtiei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MD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63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06736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1528</TotalTime>
  <Words>1166</Words>
  <Application>Microsoft Office PowerPoint</Application>
  <PresentationFormat>Широкоэкранный</PresentationFormat>
  <Paragraphs>179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Palatino Linotype</vt:lpstr>
      <vt:lpstr>Times New Roman</vt:lpstr>
      <vt:lpstr>Galerie</vt:lpstr>
      <vt:lpstr>Презентация PowerPoint</vt:lpstr>
      <vt:lpstr>Agenda                                                    ședință desfășurată conform ordinului MEC nr. 1699/2023 </vt:lpstr>
      <vt:lpstr>Nomenclatorul tipurilor de documentație școlară și raportare în învățământul general, aprobat prin ordinul MEC nr.1699/2023 </vt:lpstr>
      <vt:lpstr>Domeniu: cadrele didactice la disciplină/ clasă</vt:lpstr>
      <vt:lpstr>Domeniu: cadrele didactice la disciplină/ clasă</vt:lpstr>
      <vt:lpstr>Domeniu: diriginții de clasă </vt:lpstr>
      <vt:lpstr>Domeniu: diriginții de clasă </vt:lpstr>
      <vt:lpstr>Domeniu: comisiile metodice</vt:lpstr>
      <vt:lpstr>Domeniu: echipa managerială</vt:lpstr>
      <vt:lpstr>Domeniu: echipa managerială</vt:lpstr>
      <vt:lpstr>Domeniu: cadre de conducere</vt:lpstr>
      <vt:lpstr>Domeniu: cadre de conducere</vt:lpstr>
      <vt:lpstr>Aspecte manageriale de punere în aplicare a Nomenclatorului              (ordinul MEC nr.1699/2023)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Admin</dc:creator>
  <cp:lastModifiedBy>User3</cp:lastModifiedBy>
  <cp:revision>15</cp:revision>
  <dcterms:created xsi:type="dcterms:W3CDTF">2024-01-14T14:23:55Z</dcterms:created>
  <dcterms:modified xsi:type="dcterms:W3CDTF">2024-02-29T11:54:37Z</dcterms:modified>
</cp:coreProperties>
</file>