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69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43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80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58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56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369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303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85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664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90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999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51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430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51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22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Чем власти некоторых стран предлагают пользоваться, </a:t>
            </a:r>
            <a:endParaRPr lang="x-none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Чтобы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ru-RU" sz="5700" b="1" dirty="0">
                <a:latin typeface="Corbel" panose="020B0503020204020204" pitchFamily="34" charset="0"/>
              </a:rPr>
              <a:t>снизить плотность трафика в городе?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Ce ne </a:t>
            </a:r>
            <a:r>
              <a:rPr lang="en-US" sz="5700" b="1" dirty="0" err="1">
                <a:latin typeface="Corbel" panose="020B0503020204020204" pitchFamily="34" charset="0"/>
              </a:rPr>
              <a:t>recomandă</a:t>
            </a:r>
            <a:r>
              <a:rPr lang="ro-MD" sz="5700" b="1" dirty="0">
                <a:latin typeface="Corbel" panose="020B0503020204020204" pitchFamily="34" charset="0"/>
              </a:rPr>
              <a:t> să folosim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autoritățile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unor</a:t>
            </a:r>
            <a:r>
              <a:rPr lang="en-US" sz="5700" b="1" dirty="0">
                <a:latin typeface="Corbel" panose="020B0503020204020204" pitchFamily="34" charset="0"/>
              </a:rPr>
              <a:t> state </a:t>
            </a:r>
            <a:r>
              <a:rPr lang="en-US" sz="5700" b="1" dirty="0" err="1">
                <a:latin typeface="Corbel" panose="020B0503020204020204" pitchFamily="34" charset="0"/>
              </a:rPr>
              <a:t>pentru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x-none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a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en-US" sz="5700" b="1" dirty="0">
                <a:latin typeface="Corbel" panose="020B0503020204020204" pitchFamily="34" charset="0"/>
              </a:rPr>
              <a:t>reduce </a:t>
            </a:r>
            <a:r>
              <a:rPr lang="en-US" sz="5700" b="1" dirty="0" err="1">
                <a:latin typeface="Corbel" panose="020B0503020204020204" pitchFamily="34" charset="0"/>
              </a:rPr>
              <a:t>densitatea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traficului</a:t>
            </a:r>
            <a:r>
              <a:rPr lang="en-US" sz="5700" b="1" dirty="0">
                <a:latin typeface="Corbel" panose="020B0503020204020204" pitchFamily="34" charset="0"/>
              </a:rPr>
              <a:t> auto din </a:t>
            </a:r>
            <a:r>
              <a:rPr lang="en-US" sz="5700" b="1" dirty="0" err="1">
                <a:latin typeface="Corbel" panose="020B0503020204020204" pitchFamily="34" charset="0"/>
              </a:rPr>
              <a:t>orașe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1. </a:t>
            </a:r>
            <a:r>
              <a:rPr lang="ru-RU" sz="5700" dirty="0">
                <a:latin typeface="Corbel" panose="020B0503020204020204" pitchFamily="34" charset="0"/>
              </a:rPr>
              <a:t>Некачественным бензином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Motorină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calitate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redusă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2. </a:t>
            </a:r>
            <a:r>
              <a:rPr lang="ru-RU" sz="5700" dirty="0">
                <a:latin typeface="Corbel" panose="020B0503020204020204" pitchFamily="34" charset="0"/>
              </a:rPr>
              <a:t>Правилами дорожного движения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Regulile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circulației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rutiere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3. </a:t>
            </a:r>
            <a:r>
              <a:rPr lang="ru-RU" sz="5700" dirty="0">
                <a:latin typeface="Corbel" panose="020B0503020204020204" pitchFamily="34" charset="0"/>
              </a:rPr>
              <a:t>Такси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Taxi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4. </a:t>
            </a:r>
            <a:r>
              <a:rPr lang="ru-RU" sz="5700" dirty="0">
                <a:latin typeface="Corbel" panose="020B0503020204020204" pitchFamily="34" charset="0"/>
              </a:rPr>
              <a:t>Общественным транспортом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Transportul</a:t>
            </a:r>
            <a:r>
              <a:rPr lang="en-US" sz="5700" dirty="0">
                <a:latin typeface="Corbel" panose="020B0503020204020204" pitchFamily="34" charset="0"/>
              </a:rPr>
              <a:t> public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6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Чем оснастили кишинёвские пешеходные </a:t>
            </a:r>
            <a:r>
              <a:rPr lang="ru-RU" sz="6300" b="1" dirty="0" smtClean="0">
                <a:latin typeface="Corbel" panose="020B0503020204020204" pitchFamily="34" charset="0"/>
              </a:rPr>
              <a:t>переходы,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чтобы </a:t>
            </a:r>
            <a:r>
              <a:rPr lang="ru-RU" sz="6300" b="1" dirty="0">
                <a:latin typeface="Corbel" panose="020B0503020204020204" pitchFamily="34" charset="0"/>
              </a:rPr>
              <a:t>повысить безопасность </a:t>
            </a:r>
            <a:r>
              <a:rPr lang="ru-RU" sz="6300" b="1" dirty="0" smtClean="0">
                <a:latin typeface="Corbel" panose="020B0503020204020204" pitchFamily="34" charset="0"/>
              </a:rPr>
              <a:t>пешеходов?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Cu </a:t>
            </a:r>
            <a:r>
              <a:rPr lang="en-US" sz="6300" b="1" dirty="0" err="1">
                <a:latin typeface="Corbel" panose="020B0503020204020204" pitchFamily="34" charset="0"/>
              </a:rPr>
              <a:t>ce</a:t>
            </a:r>
            <a:r>
              <a:rPr lang="en-US" sz="6300" b="1" dirty="0">
                <a:latin typeface="Corbel" panose="020B0503020204020204" pitchFamily="34" charset="0"/>
              </a:rPr>
              <a:t> au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dotate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unele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treceri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pietoni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Chișinău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pentru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>
                <a:latin typeface="Corbel" panose="020B0503020204020204" pitchFamily="34" charset="0"/>
              </a:rPr>
              <a:t>a </a:t>
            </a:r>
            <a:r>
              <a:rPr lang="en-US" sz="6300" b="1" dirty="0" err="1">
                <a:latin typeface="Corbel" panose="020B0503020204020204" pitchFamily="34" charset="0"/>
              </a:rPr>
              <a:t>ridica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nivelul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siguranță</a:t>
            </a:r>
            <a:r>
              <a:rPr lang="en-US" sz="6300" b="1" dirty="0">
                <a:latin typeface="Corbel" panose="020B0503020204020204" pitchFamily="34" charset="0"/>
              </a:rPr>
              <a:t> al </a:t>
            </a:r>
            <a:r>
              <a:rPr lang="en-US" sz="6300" b="1" dirty="0" err="1">
                <a:latin typeface="Corbel" panose="020B0503020204020204" pitchFamily="34" charset="0"/>
              </a:rPr>
              <a:t>pietonilor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1. </a:t>
            </a:r>
            <a:r>
              <a:rPr lang="ru-RU" sz="6300" dirty="0" smtClean="0">
                <a:latin typeface="Corbel" panose="020B0503020204020204" pitchFamily="34" charset="0"/>
              </a:rPr>
              <a:t>Шлагбаумом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Bariere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2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Подсветкой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Iluminație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3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Сиреной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Sirene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4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Лестницей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Scări</a:t>
            </a:r>
            <a:endParaRPr lang="en-US" sz="6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00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Чем оснастили кишинёвские пешеходные </a:t>
            </a:r>
            <a:r>
              <a:rPr lang="ru-RU" sz="6300" b="1" dirty="0" smtClean="0">
                <a:latin typeface="Corbel" panose="020B0503020204020204" pitchFamily="34" charset="0"/>
              </a:rPr>
              <a:t>переходы,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чтобы </a:t>
            </a:r>
            <a:r>
              <a:rPr lang="ru-RU" sz="6300" b="1" dirty="0">
                <a:latin typeface="Corbel" panose="020B0503020204020204" pitchFamily="34" charset="0"/>
              </a:rPr>
              <a:t>повысить безопасность </a:t>
            </a:r>
            <a:r>
              <a:rPr lang="ru-RU" sz="6300" b="1" dirty="0" smtClean="0">
                <a:latin typeface="Corbel" panose="020B0503020204020204" pitchFamily="34" charset="0"/>
              </a:rPr>
              <a:t>пешеходов?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Cu </a:t>
            </a:r>
            <a:r>
              <a:rPr lang="en-US" sz="6300" b="1" dirty="0" err="1">
                <a:latin typeface="Corbel" panose="020B0503020204020204" pitchFamily="34" charset="0"/>
              </a:rPr>
              <a:t>ce</a:t>
            </a:r>
            <a:r>
              <a:rPr lang="en-US" sz="6300" b="1" dirty="0">
                <a:latin typeface="Corbel" panose="020B0503020204020204" pitchFamily="34" charset="0"/>
              </a:rPr>
              <a:t> au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dotate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unele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treceri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pietoni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Chișinău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pentru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>
                <a:latin typeface="Corbel" panose="020B0503020204020204" pitchFamily="34" charset="0"/>
              </a:rPr>
              <a:t>a </a:t>
            </a:r>
            <a:r>
              <a:rPr lang="en-US" sz="6300" b="1" dirty="0" err="1">
                <a:latin typeface="Corbel" panose="020B0503020204020204" pitchFamily="34" charset="0"/>
              </a:rPr>
              <a:t>ridica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nivelul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siguranță</a:t>
            </a:r>
            <a:r>
              <a:rPr lang="en-US" sz="6300" b="1" dirty="0">
                <a:latin typeface="Corbel" panose="020B0503020204020204" pitchFamily="34" charset="0"/>
              </a:rPr>
              <a:t> al </a:t>
            </a:r>
            <a:r>
              <a:rPr lang="en-US" sz="6300" b="1" dirty="0" err="1">
                <a:latin typeface="Corbel" panose="020B0503020204020204" pitchFamily="34" charset="0"/>
              </a:rPr>
              <a:t>pietonilor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1. </a:t>
            </a:r>
            <a:r>
              <a:rPr lang="ru-RU" sz="6300" dirty="0" smtClean="0">
                <a:latin typeface="Corbel" panose="020B0503020204020204" pitchFamily="34" charset="0"/>
              </a:rPr>
              <a:t>Шлагбаумом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Bariere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2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Подсветкой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Iluminație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3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Сиреной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Sirene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4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Лестницей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Scări</a:t>
            </a:r>
            <a:endParaRPr lang="en-US" sz="6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855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Изобретения человечества раннего </a:t>
            </a:r>
            <a:r>
              <a:rPr lang="ru-RU" sz="6300" dirty="0" smtClean="0">
                <a:latin typeface="Corbel" panose="020B0503020204020204" pitchFamily="34" charset="0"/>
              </a:rPr>
              <a:t>палеолита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начинаются </a:t>
            </a:r>
            <a:r>
              <a:rPr lang="ru-RU" sz="6300" dirty="0">
                <a:latin typeface="Corbel" panose="020B0503020204020204" pitchFamily="34" charset="0"/>
              </a:rPr>
              <a:t>с обработки камня. </a:t>
            </a:r>
            <a:r>
              <a:rPr lang="ru-RU" sz="6300" b="1" dirty="0">
                <a:latin typeface="Corbel" panose="020B0503020204020204" pitchFamily="34" charset="0"/>
              </a:rPr>
              <a:t>А что освоили </a:t>
            </a:r>
            <a:r>
              <a:rPr lang="ru-RU" sz="6300" b="1" dirty="0" smtClean="0">
                <a:latin typeface="Corbel" panose="020B0503020204020204" pitchFamily="34" charset="0"/>
              </a:rPr>
              <a:t>потом?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Invențiile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oamenilor</a:t>
            </a:r>
            <a:r>
              <a:rPr lang="en-US" sz="6300" dirty="0">
                <a:latin typeface="Corbel" panose="020B0503020204020204" pitchFamily="34" charset="0"/>
              </a:rPr>
              <a:t> din </a:t>
            </a:r>
            <a:r>
              <a:rPr lang="en-US" sz="6300" dirty="0" err="1">
                <a:latin typeface="Corbel" panose="020B0503020204020204" pitchFamily="34" charset="0"/>
              </a:rPr>
              <a:t>paleolitic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încep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odată</a:t>
            </a:r>
            <a:r>
              <a:rPr lang="en-US" sz="6300" dirty="0">
                <a:latin typeface="Corbel" panose="020B0503020204020204" pitchFamily="34" charset="0"/>
              </a:rPr>
              <a:t> cu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prelucrarea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pietrei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>
                <a:latin typeface="Corbel" panose="020B0503020204020204" pitchFamily="34" charset="0"/>
              </a:rPr>
              <a:t>Următorul</a:t>
            </a:r>
            <a:r>
              <a:rPr lang="en-US" sz="6300" b="1" dirty="0">
                <a:latin typeface="Corbel" panose="020B0503020204020204" pitchFamily="34" charset="0"/>
              </a:rPr>
              <a:t> pas a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stăpânirea</a:t>
            </a:r>
            <a:r>
              <a:rPr lang="en-US" sz="6300" b="1" dirty="0">
                <a:latin typeface="Corbel" panose="020B0503020204020204" pitchFamily="34" charset="0"/>
              </a:rPr>
              <a:t>… </a:t>
            </a: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1. </a:t>
            </a:r>
            <a:r>
              <a:rPr lang="ru-RU" sz="6300" dirty="0" smtClean="0">
                <a:latin typeface="Corbel" panose="020B0503020204020204" pitchFamily="34" charset="0"/>
              </a:rPr>
              <a:t>Воду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apei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2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Ветер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vântului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3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Огонь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focului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4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Территории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teritoriilor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77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Изобретения человечества раннего </a:t>
            </a:r>
            <a:r>
              <a:rPr lang="ru-RU" sz="6300" dirty="0" smtClean="0">
                <a:latin typeface="Corbel" panose="020B0503020204020204" pitchFamily="34" charset="0"/>
              </a:rPr>
              <a:t>палеолита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начинаются </a:t>
            </a:r>
            <a:r>
              <a:rPr lang="ru-RU" sz="6300" dirty="0">
                <a:latin typeface="Corbel" panose="020B0503020204020204" pitchFamily="34" charset="0"/>
              </a:rPr>
              <a:t>с обработки камня. </a:t>
            </a:r>
            <a:r>
              <a:rPr lang="ru-RU" sz="6300" b="1" dirty="0">
                <a:latin typeface="Corbel" panose="020B0503020204020204" pitchFamily="34" charset="0"/>
              </a:rPr>
              <a:t>А что освоили </a:t>
            </a:r>
            <a:r>
              <a:rPr lang="ru-RU" sz="6300" b="1" dirty="0" smtClean="0">
                <a:latin typeface="Corbel" panose="020B0503020204020204" pitchFamily="34" charset="0"/>
              </a:rPr>
              <a:t>потом?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Invențiile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oamenilor</a:t>
            </a:r>
            <a:r>
              <a:rPr lang="en-US" sz="6300" dirty="0">
                <a:latin typeface="Corbel" panose="020B0503020204020204" pitchFamily="34" charset="0"/>
              </a:rPr>
              <a:t> din </a:t>
            </a:r>
            <a:r>
              <a:rPr lang="en-US" sz="6300" dirty="0" err="1">
                <a:latin typeface="Corbel" panose="020B0503020204020204" pitchFamily="34" charset="0"/>
              </a:rPr>
              <a:t>paleolitic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încep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odată</a:t>
            </a:r>
            <a:r>
              <a:rPr lang="en-US" sz="6300" dirty="0">
                <a:latin typeface="Corbel" panose="020B0503020204020204" pitchFamily="34" charset="0"/>
              </a:rPr>
              <a:t> cu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prelucrarea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pietrei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>
                <a:latin typeface="Corbel" panose="020B0503020204020204" pitchFamily="34" charset="0"/>
              </a:rPr>
              <a:t>Următorul</a:t>
            </a:r>
            <a:r>
              <a:rPr lang="en-US" sz="6300" b="1" dirty="0">
                <a:latin typeface="Corbel" panose="020B0503020204020204" pitchFamily="34" charset="0"/>
              </a:rPr>
              <a:t> pas a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stăpânirea</a:t>
            </a:r>
            <a:r>
              <a:rPr lang="en-US" sz="6300" b="1" dirty="0">
                <a:latin typeface="Corbel" panose="020B0503020204020204" pitchFamily="34" charset="0"/>
              </a:rPr>
              <a:t>… </a:t>
            </a: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1. </a:t>
            </a:r>
            <a:r>
              <a:rPr lang="ru-RU" sz="6300" dirty="0" smtClean="0">
                <a:latin typeface="Corbel" panose="020B0503020204020204" pitchFamily="34" charset="0"/>
              </a:rPr>
              <a:t>Воду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apei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2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Ветер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vântului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3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Огонь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focului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4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Территории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/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teritoriilor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52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Роботы </a:t>
            </a:r>
            <a:r>
              <a:rPr lang="ru-RU" sz="43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r>
              <a:rPr lang="ru-RU" sz="4300" dirty="0" smtClean="0">
                <a:latin typeface="Corbel" panose="020B0503020204020204" pitchFamily="34" charset="0"/>
              </a:rPr>
              <a:t>работы.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Какие из </a:t>
            </a:r>
            <a:r>
              <a:rPr lang="ru-RU" sz="4300" b="1" dirty="0">
                <a:latin typeface="Corbel" panose="020B0503020204020204" pitchFamily="34" charset="0"/>
              </a:rPr>
              <a:t>этих профессий могут достаться роботам в ближайшем будущем? 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Roboții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pot </a:t>
            </a:r>
            <a:r>
              <a:rPr lang="en-US" sz="4300" dirty="0" err="1">
                <a:latin typeface="Corbel" panose="020B0503020204020204" pitchFamily="34" charset="0"/>
              </a:rPr>
              <a:t>facilita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viața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îi</a:t>
            </a:r>
            <a:r>
              <a:rPr lang="en-US" sz="4300" dirty="0">
                <a:latin typeface="Corbel" panose="020B0503020204020204" pitchFamily="34" charset="0"/>
              </a:rPr>
              <a:t> pot </a:t>
            </a:r>
            <a:r>
              <a:rPr lang="en-US" sz="4300" dirty="0" err="1">
                <a:latin typeface="Corbel" panose="020B0503020204020204" pitchFamily="34" charset="0"/>
              </a:rPr>
              <a:t>scăpa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munca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grea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Care din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profesii</a:t>
            </a:r>
            <a:r>
              <a:rPr lang="ro-MD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le </a:t>
            </a:r>
            <a:r>
              <a:rPr lang="en-US" sz="4300" b="1" dirty="0">
                <a:latin typeface="Corbel" panose="020B0503020204020204" pitchFamily="34" charset="0"/>
              </a:rPr>
              <a:t>pot </a:t>
            </a:r>
            <a:r>
              <a:rPr lang="en-US" sz="4300" b="1" dirty="0" err="1">
                <a:latin typeface="Corbel" panose="020B0503020204020204" pitchFamily="34" charset="0"/>
              </a:rPr>
              <a:t>reveni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roboților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deja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viitorul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apropiat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Курьер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Curier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Грузчик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Hamal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Пилот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Pilot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Водитель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Șofer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9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Роботы </a:t>
            </a:r>
            <a:r>
              <a:rPr lang="ru-RU" sz="43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r>
              <a:rPr lang="ru-RU" sz="4300" dirty="0" smtClean="0">
                <a:latin typeface="Corbel" panose="020B0503020204020204" pitchFamily="34" charset="0"/>
              </a:rPr>
              <a:t>работы.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Какие из </a:t>
            </a:r>
            <a:r>
              <a:rPr lang="ru-RU" sz="4300" b="1" dirty="0">
                <a:latin typeface="Corbel" panose="020B0503020204020204" pitchFamily="34" charset="0"/>
              </a:rPr>
              <a:t>этих профессий могут достаться роботам в ближайшем будущем? 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Roboții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pot </a:t>
            </a:r>
            <a:r>
              <a:rPr lang="en-US" sz="4300" dirty="0" err="1">
                <a:latin typeface="Corbel" panose="020B0503020204020204" pitchFamily="34" charset="0"/>
              </a:rPr>
              <a:t>facilita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viața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îi</a:t>
            </a:r>
            <a:r>
              <a:rPr lang="en-US" sz="4300" dirty="0">
                <a:latin typeface="Corbel" panose="020B0503020204020204" pitchFamily="34" charset="0"/>
              </a:rPr>
              <a:t> pot </a:t>
            </a:r>
            <a:r>
              <a:rPr lang="en-US" sz="4300" dirty="0" err="1">
                <a:latin typeface="Corbel" panose="020B0503020204020204" pitchFamily="34" charset="0"/>
              </a:rPr>
              <a:t>scăpa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munca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grea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Care din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profesii</a:t>
            </a:r>
            <a:r>
              <a:rPr lang="ro-MD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le </a:t>
            </a:r>
            <a:r>
              <a:rPr lang="en-US" sz="4300" b="1" dirty="0">
                <a:latin typeface="Corbel" panose="020B0503020204020204" pitchFamily="34" charset="0"/>
              </a:rPr>
              <a:t>pot </a:t>
            </a:r>
            <a:r>
              <a:rPr lang="en-US" sz="4300" b="1" dirty="0" err="1">
                <a:latin typeface="Corbel" panose="020B0503020204020204" pitchFamily="34" charset="0"/>
              </a:rPr>
              <a:t>reveni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roboților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deja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viitorul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apropiat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Курьер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Curier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Грузчик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Hamal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Пилот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Pilot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Водитель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Șofer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41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Роботы </a:t>
            </a:r>
            <a:r>
              <a:rPr lang="ru-RU" sz="4300" dirty="0">
                <a:latin typeface="Corbel" panose="020B0503020204020204" pitchFamily="34" charset="0"/>
              </a:rPr>
              <a:t>могут облегчить жизнь человеку и избавить его от тяжёлой </a:t>
            </a:r>
            <a:r>
              <a:rPr lang="ru-RU" sz="4300" dirty="0" smtClean="0">
                <a:latin typeface="Corbel" panose="020B0503020204020204" pitchFamily="34" charset="0"/>
              </a:rPr>
              <a:t>работы.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Какие из </a:t>
            </a:r>
            <a:r>
              <a:rPr lang="ru-RU" sz="4300" b="1" dirty="0">
                <a:latin typeface="Corbel" panose="020B0503020204020204" pitchFamily="34" charset="0"/>
              </a:rPr>
              <a:t>этих профессий могут достаться роботам в ближайшем будущем? 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Roboții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pot </a:t>
            </a:r>
            <a:r>
              <a:rPr lang="en-US" sz="4300" dirty="0" err="1">
                <a:latin typeface="Corbel" panose="020B0503020204020204" pitchFamily="34" charset="0"/>
              </a:rPr>
              <a:t>facilita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viața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îi</a:t>
            </a:r>
            <a:r>
              <a:rPr lang="en-US" sz="4300" dirty="0">
                <a:latin typeface="Corbel" panose="020B0503020204020204" pitchFamily="34" charset="0"/>
              </a:rPr>
              <a:t> pot </a:t>
            </a:r>
            <a:r>
              <a:rPr lang="en-US" sz="4300" dirty="0" err="1">
                <a:latin typeface="Corbel" panose="020B0503020204020204" pitchFamily="34" charset="0"/>
              </a:rPr>
              <a:t>scăpa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munca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grea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b="1" dirty="0">
                <a:latin typeface="Corbel" panose="020B0503020204020204" pitchFamily="34" charset="0"/>
              </a:rPr>
              <a:t>Care din </a:t>
            </a:r>
            <a:r>
              <a:rPr lang="en-US" sz="4300" b="1" dirty="0" err="1">
                <a:latin typeface="Corbel" panose="020B0503020204020204" pitchFamily="34" charset="0"/>
              </a:rPr>
              <a:t>aceste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profesii</a:t>
            </a:r>
            <a:r>
              <a:rPr lang="ro-MD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smtClean="0">
                <a:latin typeface="Corbel" panose="020B0503020204020204" pitchFamily="34" charset="0"/>
              </a:rPr>
              <a:t>le </a:t>
            </a:r>
            <a:r>
              <a:rPr lang="en-US" sz="4300" b="1" dirty="0">
                <a:latin typeface="Corbel" panose="020B0503020204020204" pitchFamily="34" charset="0"/>
              </a:rPr>
              <a:t>pot </a:t>
            </a:r>
            <a:r>
              <a:rPr lang="en-US" sz="4300" b="1" dirty="0" err="1">
                <a:latin typeface="Corbel" panose="020B0503020204020204" pitchFamily="34" charset="0"/>
              </a:rPr>
              <a:t>reveni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roboților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deja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viitorul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apropiat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Курьер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Curier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Грузчик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Hamal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Пилот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Pilot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Водитель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Șofer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2952750"/>
            <a:ext cx="20110499" cy="53721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7745"/>
            <a:ext cx="20110499" cy="11322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937666"/>
            <a:ext cx="20110500" cy="538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340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Родившийся в Тирасполе химик Николай Зелинский использовал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свойства угля и создал аппарат, который помог уменьшить </a:t>
            </a:r>
            <a:endParaRPr lang="x-none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потери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русской армии. </a:t>
            </a:r>
            <a:r>
              <a:rPr lang="ru-RU" sz="5300" b="1" dirty="0">
                <a:latin typeface="Corbel" panose="020B0503020204020204" pitchFamily="34" charset="0"/>
              </a:rPr>
              <a:t>О каком изобретении речь?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>
                <a:latin typeface="Corbel" panose="020B0503020204020204" pitchFamily="34" charset="0"/>
              </a:rPr>
              <a:t>Pentru</a:t>
            </a:r>
            <a:r>
              <a:rPr lang="en-US" sz="5300" b="1" dirty="0">
                <a:latin typeface="Corbel" panose="020B0503020204020204" pitchFamily="34" charset="0"/>
              </a:rPr>
              <a:t> a reduce </a:t>
            </a:r>
            <a:r>
              <a:rPr lang="en-US" sz="5300" b="1" dirty="0" err="1">
                <a:latin typeface="Corbel" panose="020B0503020204020204" pitchFamily="34" charset="0"/>
              </a:rPr>
              <a:t>pierderile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umane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r>
              <a:rPr lang="en-US" sz="5300" b="1" dirty="0" err="1">
                <a:latin typeface="Corbel" panose="020B0503020204020204" pitchFamily="34" charset="0"/>
              </a:rPr>
              <a:t>chimistul</a:t>
            </a:r>
            <a:r>
              <a:rPr lang="en-US" sz="5300" b="1" dirty="0">
                <a:latin typeface="Corbel" panose="020B0503020204020204" pitchFamily="34" charset="0"/>
              </a:rPr>
              <a:t> Nikolai </a:t>
            </a:r>
            <a:r>
              <a:rPr lang="en-US" sz="5300" b="1" dirty="0" err="1">
                <a:latin typeface="Corbel" panose="020B0503020204020204" pitchFamily="34" charset="0"/>
              </a:rPr>
              <a:t>Zelinski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endParaRPr lang="ro-MD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>
                <a:latin typeface="Corbel" panose="020B0503020204020204" pitchFamily="34" charset="0"/>
              </a:rPr>
              <a:t>născut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x-none" sz="5300" b="1" dirty="0">
                <a:latin typeface="Corbel" panose="020B0503020204020204" pitchFamily="34" charset="0"/>
              </a:rPr>
              <a:t>l</a:t>
            </a:r>
            <a:r>
              <a:rPr lang="en-US" sz="5300" b="1" dirty="0">
                <a:latin typeface="Corbel" panose="020B0503020204020204" pitchFamily="34" charset="0"/>
              </a:rPr>
              <a:t>a</a:t>
            </a:r>
            <a:r>
              <a:rPr lang="x-none" sz="5300" b="1" dirty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Tiraspol, a </a:t>
            </a:r>
            <a:r>
              <a:rPr lang="en-US" sz="5300" b="1" dirty="0" err="1">
                <a:latin typeface="Corbel" panose="020B0503020204020204" pitchFamily="34" charset="0"/>
              </a:rPr>
              <a:t>folosit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proprietățile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cărbunelui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a </a:t>
            </a:r>
            <a:r>
              <a:rPr lang="en-US" sz="5300" b="1" dirty="0" err="1">
                <a:latin typeface="Corbel" panose="020B0503020204020204" pitchFamily="34" charset="0"/>
              </a:rPr>
              <a:t>creat</a:t>
            </a:r>
            <a:r>
              <a:rPr lang="en-US" sz="5300" b="1" dirty="0">
                <a:latin typeface="Corbel" panose="020B0503020204020204" pitchFamily="34" charset="0"/>
              </a:rPr>
              <a:t>…</a:t>
            </a:r>
            <a:r>
              <a:rPr lang="en-US" sz="5300" dirty="0">
                <a:latin typeface="Corbel" panose="020B0503020204020204" pitchFamily="34" charset="0"/>
              </a:rPr>
              <a:t> </a:t>
            </a:r>
          </a:p>
          <a:p>
            <a:r>
              <a:rPr lang="en-US" sz="5300" dirty="0">
                <a:latin typeface="Corbel" panose="020B0503020204020204" pitchFamily="34" charset="0"/>
              </a:rPr>
              <a:t>1. </a:t>
            </a:r>
            <a:r>
              <a:rPr lang="ru-RU" sz="5300" dirty="0">
                <a:latin typeface="Corbel" panose="020B0503020204020204" pitchFamily="34" charset="0"/>
              </a:rPr>
              <a:t>Противогаз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Masca</a:t>
            </a:r>
            <a:r>
              <a:rPr lang="en-US" sz="5300" dirty="0">
                <a:latin typeface="Corbel" panose="020B0503020204020204" pitchFamily="34" charset="0"/>
              </a:rPr>
              <a:t> de gaze</a:t>
            </a:r>
          </a:p>
          <a:p>
            <a:r>
              <a:rPr lang="en-US" sz="5300" dirty="0">
                <a:latin typeface="Corbel" panose="020B0503020204020204" pitchFamily="34" charset="0"/>
              </a:rPr>
              <a:t>2. </a:t>
            </a:r>
            <a:r>
              <a:rPr lang="ru-RU" sz="5300" dirty="0">
                <a:latin typeface="Corbel" panose="020B0503020204020204" pitchFamily="34" charset="0"/>
              </a:rPr>
              <a:t>Катюша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Katiușa</a:t>
            </a:r>
            <a:endParaRPr lang="en-US" sz="5300" dirty="0">
              <a:latin typeface="Corbel" panose="020B0503020204020204" pitchFamily="34" charset="0"/>
            </a:endParaRPr>
          </a:p>
          <a:p>
            <a:r>
              <a:rPr lang="en-US" sz="5300" dirty="0">
                <a:latin typeface="Corbel" panose="020B0503020204020204" pitchFamily="34" charset="0"/>
              </a:rPr>
              <a:t>3. </a:t>
            </a:r>
            <a:r>
              <a:rPr lang="ru-RU" sz="5300" dirty="0">
                <a:latin typeface="Corbel" panose="020B0503020204020204" pitchFamily="34" charset="0"/>
              </a:rPr>
              <a:t>Танк Т-34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Tancul</a:t>
            </a:r>
            <a:r>
              <a:rPr lang="en-US" sz="5300" dirty="0">
                <a:latin typeface="Corbel" panose="020B0503020204020204" pitchFamily="34" charset="0"/>
              </a:rPr>
              <a:t> T-34</a:t>
            </a:r>
          </a:p>
          <a:p>
            <a:r>
              <a:rPr lang="en-US" sz="5300" dirty="0">
                <a:latin typeface="Corbel" panose="020B0503020204020204" pitchFamily="34" charset="0"/>
              </a:rPr>
              <a:t>4. </a:t>
            </a:r>
            <a:r>
              <a:rPr lang="ru-RU" sz="5300" dirty="0">
                <a:latin typeface="Corbel" panose="020B0503020204020204" pitchFamily="34" charset="0"/>
              </a:rPr>
              <a:t>Самолёт-невидимка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Aeronava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invizibilă</a:t>
            </a:r>
            <a:endParaRPr lang="en-US" sz="5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Родившийся в Тирасполе химик Николай Зелинский использовал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свойства угля и создал аппарат, который помог уменьшить </a:t>
            </a:r>
            <a:endParaRPr lang="x-none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потери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русской армии. </a:t>
            </a:r>
            <a:r>
              <a:rPr lang="ru-RU" sz="5300" b="1" dirty="0">
                <a:latin typeface="Corbel" panose="020B0503020204020204" pitchFamily="34" charset="0"/>
              </a:rPr>
              <a:t>О каком изобретении речь?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>
                <a:latin typeface="Corbel" panose="020B0503020204020204" pitchFamily="34" charset="0"/>
              </a:rPr>
              <a:t>Pentru</a:t>
            </a:r>
            <a:r>
              <a:rPr lang="en-US" sz="5300" b="1" dirty="0">
                <a:latin typeface="Corbel" panose="020B0503020204020204" pitchFamily="34" charset="0"/>
              </a:rPr>
              <a:t> a reduce </a:t>
            </a:r>
            <a:r>
              <a:rPr lang="en-US" sz="5300" b="1" dirty="0" err="1">
                <a:latin typeface="Corbel" panose="020B0503020204020204" pitchFamily="34" charset="0"/>
              </a:rPr>
              <a:t>pierderile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umane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r>
              <a:rPr lang="en-US" sz="5300" b="1" dirty="0" err="1">
                <a:latin typeface="Corbel" panose="020B0503020204020204" pitchFamily="34" charset="0"/>
              </a:rPr>
              <a:t>chimistul</a:t>
            </a:r>
            <a:r>
              <a:rPr lang="en-US" sz="5300" b="1" dirty="0">
                <a:latin typeface="Corbel" panose="020B0503020204020204" pitchFamily="34" charset="0"/>
              </a:rPr>
              <a:t> Nikolai </a:t>
            </a:r>
            <a:r>
              <a:rPr lang="en-US" sz="5300" b="1" dirty="0" err="1">
                <a:latin typeface="Corbel" panose="020B0503020204020204" pitchFamily="34" charset="0"/>
              </a:rPr>
              <a:t>Zelinski</a:t>
            </a:r>
            <a:r>
              <a:rPr lang="en-US" sz="5300" b="1" dirty="0">
                <a:latin typeface="Corbel" panose="020B0503020204020204" pitchFamily="34" charset="0"/>
              </a:rPr>
              <a:t>, </a:t>
            </a:r>
            <a:endParaRPr lang="ro-MD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>
                <a:latin typeface="Corbel" panose="020B0503020204020204" pitchFamily="34" charset="0"/>
              </a:rPr>
              <a:t>născut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x-none" sz="5300" b="1" dirty="0">
                <a:latin typeface="Corbel" panose="020B0503020204020204" pitchFamily="34" charset="0"/>
              </a:rPr>
              <a:t>l</a:t>
            </a:r>
            <a:r>
              <a:rPr lang="en-US" sz="5300" b="1" dirty="0">
                <a:latin typeface="Corbel" panose="020B0503020204020204" pitchFamily="34" charset="0"/>
              </a:rPr>
              <a:t>a</a:t>
            </a:r>
            <a:r>
              <a:rPr lang="x-none" sz="5300" b="1" dirty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Tiraspol, a </a:t>
            </a:r>
            <a:r>
              <a:rPr lang="en-US" sz="5300" b="1" dirty="0" err="1">
                <a:latin typeface="Corbel" panose="020B0503020204020204" pitchFamily="34" charset="0"/>
              </a:rPr>
              <a:t>folosit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proprietățile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cărbunelui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a </a:t>
            </a:r>
            <a:r>
              <a:rPr lang="en-US" sz="5300" b="1" dirty="0" err="1">
                <a:latin typeface="Corbel" panose="020B0503020204020204" pitchFamily="34" charset="0"/>
              </a:rPr>
              <a:t>creat</a:t>
            </a:r>
            <a:r>
              <a:rPr lang="en-US" sz="5300" b="1" dirty="0">
                <a:latin typeface="Corbel" panose="020B0503020204020204" pitchFamily="34" charset="0"/>
              </a:rPr>
              <a:t>…</a:t>
            </a:r>
            <a:r>
              <a:rPr lang="en-US" sz="5300" dirty="0">
                <a:latin typeface="Corbel" panose="020B0503020204020204" pitchFamily="34" charset="0"/>
              </a:rPr>
              <a:t> </a:t>
            </a:r>
          </a:p>
          <a:p>
            <a:r>
              <a:rPr lang="en-US" sz="5300" dirty="0">
                <a:latin typeface="Corbel" panose="020B0503020204020204" pitchFamily="34" charset="0"/>
              </a:rPr>
              <a:t>1. </a:t>
            </a:r>
            <a:r>
              <a:rPr lang="ru-RU" sz="5300" dirty="0">
                <a:latin typeface="Corbel" panose="020B0503020204020204" pitchFamily="34" charset="0"/>
              </a:rPr>
              <a:t>Противогаз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Masca</a:t>
            </a:r>
            <a:r>
              <a:rPr lang="en-US" sz="5300" dirty="0">
                <a:latin typeface="Corbel" panose="020B0503020204020204" pitchFamily="34" charset="0"/>
              </a:rPr>
              <a:t> de gaze</a:t>
            </a:r>
          </a:p>
          <a:p>
            <a:r>
              <a:rPr lang="en-US" sz="5300" dirty="0">
                <a:latin typeface="Corbel" panose="020B0503020204020204" pitchFamily="34" charset="0"/>
              </a:rPr>
              <a:t>2. </a:t>
            </a:r>
            <a:r>
              <a:rPr lang="ru-RU" sz="5300" dirty="0">
                <a:latin typeface="Corbel" panose="020B0503020204020204" pitchFamily="34" charset="0"/>
              </a:rPr>
              <a:t>Катюша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Katiușa</a:t>
            </a:r>
            <a:endParaRPr lang="en-US" sz="5300" dirty="0">
              <a:latin typeface="Corbel" panose="020B0503020204020204" pitchFamily="34" charset="0"/>
            </a:endParaRPr>
          </a:p>
          <a:p>
            <a:r>
              <a:rPr lang="en-US" sz="5300" dirty="0">
                <a:latin typeface="Corbel" panose="020B0503020204020204" pitchFamily="34" charset="0"/>
              </a:rPr>
              <a:t>3. </a:t>
            </a:r>
            <a:r>
              <a:rPr lang="ru-RU" sz="5300" dirty="0">
                <a:latin typeface="Corbel" panose="020B0503020204020204" pitchFamily="34" charset="0"/>
              </a:rPr>
              <a:t>Танк Т-34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Tancul</a:t>
            </a:r>
            <a:r>
              <a:rPr lang="en-US" sz="5300" dirty="0">
                <a:latin typeface="Corbel" panose="020B0503020204020204" pitchFamily="34" charset="0"/>
              </a:rPr>
              <a:t> T-34</a:t>
            </a:r>
          </a:p>
          <a:p>
            <a:r>
              <a:rPr lang="en-US" sz="5300" dirty="0">
                <a:latin typeface="Corbel" panose="020B0503020204020204" pitchFamily="34" charset="0"/>
              </a:rPr>
              <a:t>4. </a:t>
            </a:r>
            <a:r>
              <a:rPr lang="ru-RU" sz="5300" dirty="0">
                <a:latin typeface="Corbel" panose="020B0503020204020204" pitchFamily="34" charset="0"/>
              </a:rPr>
              <a:t>Самолёт-невидимка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/</a:t>
            </a:r>
            <a:r>
              <a:rPr lang="x-none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Aeronava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invizibilă</a:t>
            </a:r>
            <a:endParaRPr lang="en-US" sz="5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462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После наводнения в Крымске школьник Михаил Вульф предложил </a:t>
            </a:r>
            <a:r>
              <a:rPr lang="ru-RU" sz="4700" dirty="0" smtClean="0">
                <a:latin typeface="Corbel" panose="020B0503020204020204" pitchFamily="34" charset="0"/>
              </a:rPr>
              <a:t>новую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систему </a:t>
            </a:r>
            <a:r>
              <a:rPr lang="ru-RU" sz="4700" dirty="0">
                <a:latin typeface="Corbel" panose="020B0503020204020204" pitchFamily="34" charset="0"/>
              </a:rPr>
              <a:t>безопасности: встраивать в НИХ небольшие </a:t>
            </a:r>
            <a:r>
              <a:rPr lang="ru-RU" sz="4700" dirty="0" smtClean="0">
                <a:latin typeface="Corbel" panose="020B0503020204020204" pitchFamily="34" charset="0"/>
              </a:rPr>
              <a:t>радиоприёмники,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которые </a:t>
            </a:r>
            <a:r>
              <a:rPr lang="ru-RU" sz="4700" dirty="0">
                <a:latin typeface="Corbel" panose="020B0503020204020204" pitchFamily="34" charset="0"/>
              </a:rPr>
              <a:t>в случае ЧС будут передавать инструкции о том, как себя вести.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Что </a:t>
            </a:r>
            <a:r>
              <a:rPr lang="ru-RU" sz="4700" b="1" dirty="0">
                <a:latin typeface="Corbel" panose="020B0503020204020204" pitchFamily="34" charset="0"/>
              </a:rPr>
              <a:t>такое </a:t>
            </a:r>
            <a:r>
              <a:rPr lang="ru-RU" sz="4700" b="1" dirty="0" smtClean="0">
                <a:latin typeface="Corbel" panose="020B0503020204020204" pitchFamily="34" charset="0"/>
              </a:rPr>
              <a:t>ОНИ?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După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inundația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Krâmsk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elevul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Mihail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Vulf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propus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nou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sistem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securitate</a:t>
            </a:r>
            <a:r>
              <a:rPr lang="en-US" sz="4700" dirty="0">
                <a:latin typeface="Corbel" panose="020B0503020204020204" pitchFamily="34" charset="0"/>
              </a:rPr>
              <a:t>: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integreze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mici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radiouri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ELE, care,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caz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urgență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 smtClean="0">
                <a:latin typeface="Corbel" panose="020B0503020204020204" pitchFamily="34" charset="0"/>
              </a:rPr>
              <a:t>vor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transmite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instrucțiuni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comportament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corect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sunt</a:t>
            </a:r>
            <a:r>
              <a:rPr lang="en-US" sz="4700" b="1" dirty="0">
                <a:latin typeface="Corbel" panose="020B0503020204020204" pitchFamily="34" charset="0"/>
              </a:rPr>
              <a:t> ELE?</a:t>
            </a:r>
          </a:p>
          <a:p>
            <a:r>
              <a:rPr lang="en-US" sz="4700" dirty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Домофоны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Interfon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2. </a:t>
            </a:r>
            <a:r>
              <a:rPr lang="ru-RU" sz="4700" dirty="0" smtClean="0">
                <a:latin typeface="Corbel" panose="020B0503020204020204" pitchFamily="34" charset="0"/>
              </a:rPr>
              <a:t>Ноутбуки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Laptop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3. </a:t>
            </a:r>
            <a:r>
              <a:rPr lang="ru-RU" sz="4700" dirty="0" smtClean="0">
                <a:latin typeface="Corbel" panose="020B0503020204020204" pitchFamily="34" charset="0"/>
              </a:rPr>
              <a:t>Тарелки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Farfurii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4. </a:t>
            </a:r>
            <a:r>
              <a:rPr lang="ru-RU" sz="4700" dirty="0" smtClean="0">
                <a:latin typeface="Corbel" panose="020B0503020204020204" pitchFamily="34" charset="0"/>
              </a:rPr>
              <a:t>Окна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Ferestre</a:t>
            </a:r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95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После наводнения в Крымске школьник Михаил Вульф предложил </a:t>
            </a:r>
            <a:r>
              <a:rPr lang="ru-RU" sz="4700" dirty="0" smtClean="0">
                <a:latin typeface="Corbel" panose="020B0503020204020204" pitchFamily="34" charset="0"/>
              </a:rPr>
              <a:t>новую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систему </a:t>
            </a:r>
            <a:r>
              <a:rPr lang="ru-RU" sz="4700" dirty="0">
                <a:latin typeface="Corbel" panose="020B0503020204020204" pitchFamily="34" charset="0"/>
              </a:rPr>
              <a:t>безопасности: встраивать в НИХ небольшие </a:t>
            </a:r>
            <a:r>
              <a:rPr lang="ru-RU" sz="4700" dirty="0" smtClean="0">
                <a:latin typeface="Corbel" panose="020B0503020204020204" pitchFamily="34" charset="0"/>
              </a:rPr>
              <a:t>радиоприёмники,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которые </a:t>
            </a:r>
            <a:r>
              <a:rPr lang="ru-RU" sz="4700" dirty="0">
                <a:latin typeface="Corbel" panose="020B0503020204020204" pitchFamily="34" charset="0"/>
              </a:rPr>
              <a:t>в случае ЧС будут передавать инструкции о том, как себя вести.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Что </a:t>
            </a:r>
            <a:r>
              <a:rPr lang="ru-RU" sz="4700" b="1" dirty="0">
                <a:latin typeface="Corbel" panose="020B0503020204020204" pitchFamily="34" charset="0"/>
              </a:rPr>
              <a:t>такое </a:t>
            </a:r>
            <a:r>
              <a:rPr lang="ru-RU" sz="4700" b="1" dirty="0" smtClean="0">
                <a:latin typeface="Corbel" panose="020B0503020204020204" pitchFamily="34" charset="0"/>
              </a:rPr>
              <a:t>ОНИ?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După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inundația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Krâmsk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elevul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Mihail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Vulf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propus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nou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sistem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securitate</a:t>
            </a:r>
            <a:r>
              <a:rPr lang="en-US" sz="4700" dirty="0">
                <a:latin typeface="Corbel" panose="020B0503020204020204" pitchFamily="34" charset="0"/>
              </a:rPr>
              <a:t>: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integreze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mici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radiouri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ELE, care,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caz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urgență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 smtClean="0">
                <a:latin typeface="Corbel" panose="020B0503020204020204" pitchFamily="34" charset="0"/>
              </a:rPr>
              <a:t>vor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transmite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instrucțiuni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comportament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corect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sunt</a:t>
            </a:r>
            <a:r>
              <a:rPr lang="en-US" sz="4700" b="1" dirty="0">
                <a:latin typeface="Corbel" panose="020B0503020204020204" pitchFamily="34" charset="0"/>
              </a:rPr>
              <a:t> ELE?</a:t>
            </a:r>
          </a:p>
          <a:p>
            <a:r>
              <a:rPr lang="en-US" sz="4700" dirty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Домофоны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Interfon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2. </a:t>
            </a:r>
            <a:r>
              <a:rPr lang="ru-RU" sz="4700" dirty="0" smtClean="0">
                <a:latin typeface="Corbel" panose="020B0503020204020204" pitchFamily="34" charset="0"/>
              </a:rPr>
              <a:t>Ноутбуки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Laptop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3. </a:t>
            </a:r>
            <a:r>
              <a:rPr lang="ru-RU" sz="4700" dirty="0" smtClean="0">
                <a:latin typeface="Corbel" panose="020B0503020204020204" pitchFamily="34" charset="0"/>
              </a:rPr>
              <a:t>Тарелки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Farfurii</a:t>
            </a:r>
            <a:endParaRPr lang="en-US" sz="4700" dirty="0">
              <a:latin typeface="Corbel" panose="020B0503020204020204" pitchFamily="34" charset="0"/>
            </a:endParaRPr>
          </a:p>
          <a:p>
            <a:r>
              <a:rPr lang="en-US" sz="4700" dirty="0">
                <a:latin typeface="Corbel" panose="020B0503020204020204" pitchFamily="34" charset="0"/>
              </a:rPr>
              <a:t>4. </a:t>
            </a:r>
            <a:r>
              <a:rPr lang="ru-RU" sz="4700" dirty="0" smtClean="0">
                <a:latin typeface="Corbel" panose="020B0503020204020204" pitchFamily="34" charset="0"/>
              </a:rPr>
              <a:t>Окна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Ferestre</a:t>
            </a:r>
            <a:endParaRPr lang="en-US" sz="47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38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2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Какой вид транспорта самый экологически </a:t>
            </a:r>
            <a:r>
              <a:rPr lang="ru-RU" sz="6500" b="1" dirty="0" smtClean="0">
                <a:latin typeface="Corbel" panose="020B0503020204020204" pitchFamily="34" charset="0"/>
              </a:rPr>
              <a:t>чистый?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Care </a:t>
            </a:r>
            <a:r>
              <a:rPr lang="en-US" sz="6500" b="1" dirty="0">
                <a:latin typeface="Corbel" panose="020B0503020204020204" pitchFamily="34" charset="0"/>
              </a:rPr>
              <a:t>din </a:t>
            </a:r>
            <a:r>
              <a:rPr lang="en-US" sz="6500" b="1" dirty="0" err="1">
                <a:latin typeface="Corbel" panose="020B0503020204020204" pitchFamily="34" charset="0"/>
              </a:rPr>
              <a:t>aceste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tipuri</a:t>
            </a:r>
            <a:r>
              <a:rPr lang="en-US" sz="6500" b="1" dirty="0">
                <a:latin typeface="Corbel" panose="020B0503020204020204" pitchFamily="34" charset="0"/>
              </a:rPr>
              <a:t> de transport </a:t>
            </a:r>
            <a:r>
              <a:rPr lang="en-US" sz="6500" b="1" dirty="0" err="1">
                <a:latin typeface="Corbel" panose="020B0503020204020204" pitchFamily="34" charset="0"/>
              </a:rPr>
              <a:t>este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mai</a:t>
            </a:r>
            <a:r>
              <a:rPr lang="en-US" sz="6500" b="1" dirty="0">
                <a:latin typeface="Corbel" panose="020B0503020204020204" pitchFamily="34" charset="0"/>
              </a:rPr>
              <a:t> ecologic?   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1. </a:t>
            </a:r>
            <a:r>
              <a:rPr lang="ru-RU" sz="6500" dirty="0" smtClean="0">
                <a:latin typeface="Corbel" panose="020B0503020204020204" pitchFamily="34" charset="0"/>
              </a:rPr>
              <a:t>Велосипед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Bicicleta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2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Автобус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Autobuzul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3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Такси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Taxi</a:t>
            </a: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4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Самолёт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Avionul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03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2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Какой вид транспорта самый экологически </a:t>
            </a:r>
            <a:r>
              <a:rPr lang="ru-RU" sz="6500" b="1" dirty="0" smtClean="0">
                <a:latin typeface="Corbel" panose="020B0503020204020204" pitchFamily="34" charset="0"/>
              </a:rPr>
              <a:t>чистый?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Care </a:t>
            </a:r>
            <a:r>
              <a:rPr lang="en-US" sz="6500" b="1" dirty="0">
                <a:latin typeface="Corbel" panose="020B0503020204020204" pitchFamily="34" charset="0"/>
              </a:rPr>
              <a:t>din </a:t>
            </a:r>
            <a:r>
              <a:rPr lang="en-US" sz="6500" b="1" dirty="0" err="1">
                <a:latin typeface="Corbel" panose="020B0503020204020204" pitchFamily="34" charset="0"/>
              </a:rPr>
              <a:t>aceste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tipuri</a:t>
            </a:r>
            <a:r>
              <a:rPr lang="en-US" sz="6500" b="1" dirty="0">
                <a:latin typeface="Corbel" panose="020B0503020204020204" pitchFamily="34" charset="0"/>
              </a:rPr>
              <a:t> de transport </a:t>
            </a:r>
            <a:r>
              <a:rPr lang="en-US" sz="6500" b="1" dirty="0" err="1">
                <a:latin typeface="Corbel" panose="020B0503020204020204" pitchFamily="34" charset="0"/>
              </a:rPr>
              <a:t>este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mai</a:t>
            </a:r>
            <a:r>
              <a:rPr lang="en-US" sz="6500" b="1" dirty="0">
                <a:latin typeface="Corbel" panose="020B0503020204020204" pitchFamily="34" charset="0"/>
              </a:rPr>
              <a:t> ecologic?   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1. </a:t>
            </a:r>
            <a:r>
              <a:rPr lang="ru-RU" sz="6500" dirty="0" smtClean="0">
                <a:latin typeface="Corbel" panose="020B0503020204020204" pitchFamily="34" charset="0"/>
              </a:rPr>
              <a:t>Велосипед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Bicicleta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2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Автобус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Autobuzul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3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Такси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Taxi</a:t>
            </a: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4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Самолёт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Avionul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466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Чем власти некоторых стран предлагают пользоваться, </a:t>
            </a:r>
            <a:endParaRPr lang="x-none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Чтобы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ru-RU" sz="5700" b="1" dirty="0">
                <a:latin typeface="Corbel" panose="020B0503020204020204" pitchFamily="34" charset="0"/>
              </a:rPr>
              <a:t>снизить плотность трафика в городе?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Ce ne </a:t>
            </a:r>
            <a:r>
              <a:rPr lang="en-US" sz="5700" b="1" dirty="0" err="1">
                <a:latin typeface="Corbel" panose="020B0503020204020204" pitchFamily="34" charset="0"/>
              </a:rPr>
              <a:t>recomandă</a:t>
            </a:r>
            <a:r>
              <a:rPr lang="ro-MD" sz="5700" b="1" dirty="0">
                <a:latin typeface="Corbel" panose="020B0503020204020204" pitchFamily="34" charset="0"/>
              </a:rPr>
              <a:t> să folosim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autoritățile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unor</a:t>
            </a:r>
            <a:r>
              <a:rPr lang="en-US" sz="5700" b="1" dirty="0">
                <a:latin typeface="Corbel" panose="020B0503020204020204" pitchFamily="34" charset="0"/>
              </a:rPr>
              <a:t> state </a:t>
            </a:r>
            <a:r>
              <a:rPr lang="en-US" sz="5700" b="1" dirty="0" err="1">
                <a:latin typeface="Corbel" panose="020B0503020204020204" pitchFamily="34" charset="0"/>
              </a:rPr>
              <a:t>pentru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x-none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a</a:t>
            </a:r>
            <a:r>
              <a:rPr lang="x-none" sz="5700" b="1" dirty="0">
                <a:latin typeface="Corbel" panose="020B0503020204020204" pitchFamily="34" charset="0"/>
              </a:rPr>
              <a:t> </a:t>
            </a:r>
            <a:r>
              <a:rPr lang="en-US" sz="5700" b="1" dirty="0">
                <a:latin typeface="Corbel" panose="020B0503020204020204" pitchFamily="34" charset="0"/>
              </a:rPr>
              <a:t>reduce </a:t>
            </a:r>
            <a:r>
              <a:rPr lang="en-US" sz="5700" b="1" dirty="0" err="1">
                <a:latin typeface="Corbel" panose="020B0503020204020204" pitchFamily="34" charset="0"/>
              </a:rPr>
              <a:t>densitatea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traficului</a:t>
            </a:r>
            <a:r>
              <a:rPr lang="en-US" sz="5700" b="1" dirty="0">
                <a:latin typeface="Corbel" panose="020B0503020204020204" pitchFamily="34" charset="0"/>
              </a:rPr>
              <a:t> auto din </a:t>
            </a:r>
            <a:r>
              <a:rPr lang="en-US" sz="5700" b="1" dirty="0" err="1">
                <a:latin typeface="Corbel" panose="020B0503020204020204" pitchFamily="34" charset="0"/>
              </a:rPr>
              <a:t>orașe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1. </a:t>
            </a:r>
            <a:r>
              <a:rPr lang="ru-RU" sz="5700" dirty="0">
                <a:latin typeface="Corbel" panose="020B0503020204020204" pitchFamily="34" charset="0"/>
              </a:rPr>
              <a:t>Некачественным бензином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Motorină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calitate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redusă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2. </a:t>
            </a:r>
            <a:r>
              <a:rPr lang="ru-RU" sz="5700" dirty="0">
                <a:latin typeface="Corbel" panose="020B0503020204020204" pitchFamily="34" charset="0"/>
              </a:rPr>
              <a:t>Правилами дорожного движения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Regulile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circulației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rutiere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3. </a:t>
            </a:r>
            <a:r>
              <a:rPr lang="ru-RU" sz="5700" dirty="0">
                <a:latin typeface="Corbel" panose="020B0503020204020204" pitchFamily="34" charset="0"/>
              </a:rPr>
              <a:t>Такси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Taxi</a:t>
            </a: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4. </a:t>
            </a:r>
            <a:r>
              <a:rPr lang="ru-RU" sz="5700" dirty="0">
                <a:latin typeface="Corbel" panose="020B0503020204020204" pitchFamily="34" charset="0"/>
              </a:rPr>
              <a:t>Общественным транспортом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ru-RU" sz="5700" dirty="0">
                <a:latin typeface="Corbel" panose="020B0503020204020204" pitchFamily="34" charset="0"/>
              </a:rPr>
              <a:t>/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Transportul</a:t>
            </a:r>
            <a:r>
              <a:rPr lang="en-US" sz="5700" dirty="0">
                <a:latin typeface="Corbel" panose="020B0503020204020204" pitchFamily="34" charset="0"/>
              </a:rPr>
              <a:t> public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553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1084</Words>
  <Application>Microsoft Office PowerPoint</Application>
  <PresentationFormat>Произвольный</PresentationFormat>
  <Paragraphs>169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415</cp:revision>
  <dcterms:modified xsi:type="dcterms:W3CDTF">2021-01-06T15:55:24Z</dcterms:modified>
</cp:coreProperties>
</file>