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3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1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32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34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26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164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60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8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16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9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6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73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05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NULL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en-US" sz="7000" b="1" dirty="0">
                <a:latin typeface="Corbel" pitchFamily="34" charset="0"/>
              </a:rPr>
              <a:t>***</a:t>
            </a:r>
            <a:r>
              <a:rPr lang="en-US" sz="7000" b="1" dirty="0" smtClean="0">
                <a:latin typeface="Corbel" pitchFamily="34" charset="0"/>
              </a:rPr>
              <a:t>NERGY</a:t>
            </a:r>
            <a:endParaRPr lang="ru-RU" sz="7000" b="1" dirty="0" smtClean="0">
              <a:latin typeface="Corbel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В </a:t>
            </a:r>
            <a:r>
              <a:rPr lang="ru-RU" sz="7000" dirty="0">
                <a:latin typeface="Corbel" panose="020B0503020204020204" pitchFamily="34" charset="0"/>
              </a:rPr>
              <a:t>2018 году 14-летняя школьница </a:t>
            </a:r>
            <a:r>
              <a:rPr lang="ru-RU" sz="7000" dirty="0" err="1" smtClean="0">
                <a:latin typeface="Corbel" panose="020B0503020204020204" pitchFamily="34" charset="0"/>
              </a:rPr>
              <a:t>Рейхан</a:t>
            </a:r>
            <a:endParaRPr lang="en-US" sz="7000" dirty="0">
              <a:latin typeface="Corbel" panose="020B0503020204020204" pitchFamily="34" charset="0"/>
            </a:endParaRPr>
          </a:p>
          <a:p>
            <a:pPr fontAlgn="base"/>
            <a:r>
              <a:rPr lang="ru-RU" sz="7000" dirty="0" err="1" smtClean="0">
                <a:latin typeface="Corbel" panose="020B0503020204020204" pitchFamily="34" charset="0"/>
              </a:rPr>
              <a:t>Джамалова</a:t>
            </a:r>
            <a:r>
              <a:rPr lang="ru-RU" sz="7000" dirty="0" smtClean="0">
                <a:latin typeface="Corbel" panose="020B0503020204020204" pitchFamily="34" charset="0"/>
              </a:rPr>
              <a:t> </a:t>
            </a:r>
            <a:r>
              <a:rPr lang="ru-RU" sz="7000" dirty="0">
                <a:latin typeface="Corbel" panose="020B0503020204020204" pitchFamily="34" charset="0"/>
              </a:rPr>
              <a:t>попала в список </a:t>
            </a:r>
            <a:r>
              <a:rPr lang="ru-RU" sz="7000" dirty="0" err="1">
                <a:latin typeface="Corbel" panose="020B0503020204020204" pitchFamily="34" charset="0"/>
              </a:rPr>
              <a:t>Forbes</a:t>
            </a:r>
            <a:r>
              <a:rPr lang="ru-RU" sz="7000" dirty="0">
                <a:latin typeface="Corbel" panose="020B0503020204020204" pitchFamily="34" charset="0"/>
              </a:rPr>
              <a:t> «30 до 30</a:t>
            </a:r>
            <a:r>
              <a:rPr lang="ru-RU" sz="7000" dirty="0" smtClean="0">
                <a:latin typeface="Corbel" panose="020B0503020204020204" pitchFamily="34" charset="0"/>
              </a:rPr>
              <a:t>».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Её </a:t>
            </a:r>
            <a:r>
              <a:rPr lang="ru-RU" sz="7000" dirty="0" err="1">
                <a:latin typeface="Corbel" panose="020B0503020204020204" pitchFamily="34" charset="0"/>
              </a:rPr>
              <a:t>стартап</a:t>
            </a:r>
            <a:r>
              <a:rPr lang="ru-RU" sz="7000" dirty="0">
                <a:latin typeface="Corbel" panose="020B0503020204020204" pitchFamily="34" charset="0"/>
              </a:rPr>
              <a:t> предлагает </a:t>
            </a:r>
            <a:r>
              <a:rPr lang="ru-RU" sz="7000" dirty="0" smtClean="0">
                <a:latin typeface="Corbel" panose="020B0503020204020204" pitchFamily="34" charset="0"/>
              </a:rPr>
              <a:t>производить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электричество </a:t>
            </a:r>
            <a:r>
              <a:rPr lang="ru-RU" sz="7000" dirty="0">
                <a:latin typeface="Corbel" panose="020B0503020204020204" pitchFamily="34" charset="0"/>
              </a:rPr>
              <a:t>при помощи падающей </a:t>
            </a:r>
            <a:r>
              <a:rPr lang="ru-RU" sz="7000" dirty="0" smtClean="0">
                <a:latin typeface="Corbel" panose="020B0503020204020204" pitchFamily="34" charset="0"/>
              </a:rPr>
              <a:t>воды.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Какие </a:t>
            </a:r>
            <a:r>
              <a:rPr lang="ru-RU" sz="7000" b="1" dirty="0">
                <a:latin typeface="Corbel" panose="020B0503020204020204" pitchFamily="34" charset="0"/>
              </a:rPr>
              <a:t>три буквы мы пропустили в </a:t>
            </a:r>
            <a:r>
              <a:rPr lang="ru-RU" sz="7000" b="1" dirty="0" smtClean="0">
                <a:latin typeface="Corbel" panose="020B0503020204020204" pitchFamily="34" charset="0"/>
              </a:rPr>
              <a:t>названии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err="1" smtClean="0">
                <a:latin typeface="Corbel" panose="020B0503020204020204" pitchFamily="34" charset="0"/>
              </a:rPr>
              <a:t>стартапа</a:t>
            </a:r>
            <a:r>
              <a:rPr lang="ru-RU" sz="7000" b="1" dirty="0">
                <a:latin typeface="Corbel" panose="020B0503020204020204" pitchFamily="34" charset="0"/>
              </a:rPr>
              <a:t>? 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Rai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rainergy-pitchdeck-1-63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57732"/>
            <a:ext cx="9750967" cy="59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Архитекторы предложили в местах </a:t>
            </a:r>
            <a:r>
              <a:rPr lang="ru-RU" sz="6000" dirty="0" smtClean="0">
                <a:latin typeface="Corbel" panose="020B0503020204020204" pitchFamily="34" charset="0"/>
              </a:rPr>
              <a:t>большого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скопления </a:t>
            </a:r>
            <a:r>
              <a:rPr lang="ru-RU" sz="6000" dirty="0">
                <a:latin typeface="Corbel" panose="020B0503020204020204" pitchFamily="34" charset="0"/>
              </a:rPr>
              <a:t>людей установить плиты, при ходьбе </a:t>
            </a:r>
            <a:r>
              <a:rPr lang="ru-RU" sz="6000" dirty="0" smtClean="0">
                <a:latin typeface="Corbel" panose="020B0503020204020204" pitchFamily="34" charset="0"/>
              </a:rPr>
              <a:t>по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которым </a:t>
            </a:r>
            <a:r>
              <a:rPr lang="ru-RU" sz="6000" dirty="0">
                <a:latin typeface="Corbel" panose="020B0503020204020204" pitchFamily="34" charset="0"/>
              </a:rPr>
              <a:t>будет вырабатываться энергия. В статье это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назвали </a:t>
            </a:r>
            <a:r>
              <a:rPr lang="ru-RU" sz="6000" dirty="0">
                <a:latin typeface="Corbel" panose="020B0503020204020204" pitchFamily="34" charset="0"/>
              </a:rPr>
              <a:t>«ИКС города». ИКС есть у каждого: при ходьбе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он </a:t>
            </a:r>
            <a:r>
              <a:rPr lang="ru-RU" sz="6000" dirty="0">
                <a:latin typeface="Corbel" panose="020B0503020204020204" pitchFamily="34" charset="0"/>
              </a:rPr>
              <a:t>нормальный, а при беге увеличивается.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endParaRPr lang="x-none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ИКС</a:t>
            </a:r>
            <a:r>
              <a:rPr lang="ru-RU" sz="6000" b="1" dirty="0">
                <a:latin typeface="Corbel" panose="020B0503020204020204" pitchFamily="34" charset="0"/>
              </a:rPr>
              <a:t>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3876984"/>
            <a:ext cx="10217150" cy="385236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01300" y="4151275"/>
            <a:ext cx="8649750" cy="339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Пульс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7" name="Picture 3" descr="D:\Docs\Desktop\m1000x10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98626"/>
            <a:ext cx="8040725" cy="80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Сегодня ЕГО не рассматривают как </a:t>
            </a:r>
            <a:r>
              <a:rPr lang="ru-RU" sz="6600" dirty="0" smtClean="0">
                <a:latin typeface="Corbel" panose="020B0503020204020204" pitchFamily="34" charset="0"/>
              </a:rPr>
              <a:t>источник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альтернативной </a:t>
            </a:r>
            <a:r>
              <a:rPr lang="ru-RU" sz="6600" dirty="0">
                <a:latin typeface="Corbel" panose="020B0503020204020204" pitchFamily="34" charset="0"/>
              </a:rPr>
              <a:t>энергии. Дело в том, что для ЕГО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производства </a:t>
            </a:r>
            <a:r>
              <a:rPr lang="ru-RU" sz="6600" dirty="0">
                <a:latin typeface="Corbel" panose="020B0503020204020204" pitchFamily="34" charset="0"/>
              </a:rPr>
              <a:t>требуется больше энергии, чем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можно </a:t>
            </a:r>
            <a:r>
              <a:rPr lang="ru-RU" sz="6600" dirty="0">
                <a:latin typeface="Corbel" panose="020B0503020204020204" pitchFamily="34" charset="0"/>
              </a:rPr>
              <a:t>получить от его </a:t>
            </a:r>
            <a:r>
              <a:rPr lang="ru-RU" sz="6600" dirty="0" smtClean="0">
                <a:latin typeface="Corbel" panose="020B0503020204020204" pitchFamily="34" charset="0"/>
              </a:rPr>
              <a:t>использования. </a:t>
            </a:r>
            <a:r>
              <a:rPr lang="ru-RU" sz="6600" dirty="0">
                <a:latin typeface="Corbel" panose="020B0503020204020204" pitchFamily="34" charset="0"/>
              </a:rPr>
              <a:t>Шутят, что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Менделеев </a:t>
            </a:r>
            <a:r>
              <a:rPr lang="ru-RU" sz="6600" dirty="0">
                <a:latin typeface="Corbel" panose="020B0503020204020204" pitchFamily="34" charset="0"/>
              </a:rPr>
              <a:t>ставил на первое место не семью, а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именно </a:t>
            </a:r>
            <a:r>
              <a:rPr lang="ru-RU" sz="6600" dirty="0">
                <a:latin typeface="Corbel" panose="020B0503020204020204" pitchFamily="34" charset="0"/>
              </a:rPr>
              <a:t>ЕГО.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ЕГО.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Водород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Docs\Desktop\h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39" y="2057400"/>
            <a:ext cx="6860700" cy="76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Надо переходить на </a:t>
            </a:r>
            <a:r>
              <a:rPr lang="ru-RU" sz="6000" dirty="0" smtClean="0">
                <a:latin typeface="Corbel" panose="020B0503020204020204" pitchFamily="34" charset="0"/>
              </a:rPr>
              <a:t>...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6000" b="1" dirty="0">
                <a:latin typeface="Corbel" panose="020B0503020204020204" pitchFamily="34" charset="0"/>
              </a:rPr>
              <a:t>одним словом название мероприятия, </a:t>
            </a:r>
            <a:r>
              <a:rPr lang="ru-RU" sz="6000" b="1" dirty="0" smtClean="0">
                <a:latin typeface="Corbel" panose="020B0503020204020204" pitchFamily="34" charset="0"/>
              </a:rPr>
              <a:t>в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котором </a:t>
            </a:r>
            <a:r>
              <a:rPr lang="ru-RU" sz="6000" b="1" dirty="0">
                <a:latin typeface="Corbel" panose="020B0503020204020204" pitchFamily="34" charset="0"/>
              </a:rPr>
              <a:t>приняли участие редактор журнала </a:t>
            </a:r>
            <a:r>
              <a:rPr lang="ru-RU" sz="6000" b="1" dirty="0" smtClean="0">
                <a:latin typeface="Corbel" panose="020B0503020204020204" pitchFamily="34" charset="0"/>
              </a:rPr>
              <a:t>об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автомобилях </a:t>
            </a:r>
            <a:r>
              <a:rPr lang="ru-RU" sz="6000" b="1" dirty="0">
                <a:latin typeface="Corbel" panose="020B0503020204020204" pitchFamily="34" charset="0"/>
              </a:rPr>
              <a:t>и эксперт в области изменения климата.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22736" y="3855721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Зелёный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2193" y="4088094"/>
            <a:ext cx="9837381" cy="3570338"/>
            <a:chOff x="292193" y="4073580"/>
            <a:chExt cx="9837381" cy="3570338"/>
          </a:xfrm>
        </p:grpSpPr>
        <p:pic>
          <p:nvPicPr>
            <p:cNvPr id="1026" name="Picture 2" descr="D:\Docs\Desktop\greencar-1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37" b="5297"/>
            <a:stretch/>
          </p:blipFill>
          <p:spPr bwMode="auto">
            <a:xfrm>
              <a:off x="292193" y="4073580"/>
              <a:ext cx="6179081" cy="34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436" y="4223918"/>
              <a:ext cx="3765138" cy="34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3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Плакать не надо, ведь уже сегодня мы </a:t>
            </a:r>
            <a:r>
              <a:rPr lang="ru-RU" sz="7200" dirty="0" smtClean="0">
                <a:latin typeface="Corbel" panose="020B0503020204020204" pitchFamily="34" charset="0"/>
              </a:rPr>
              <a:t>можем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перейти </a:t>
            </a:r>
            <a:r>
              <a:rPr lang="ru-RU" sz="7200" dirty="0">
                <a:latin typeface="Corbel" panose="020B0503020204020204" pitchFamily="34" charset="0"/>
              </a:rPr>
              <a:t>на более экологический вид </a:t>
            </a:r>
            <a:r>
              <a:rPr lang="ru-RU" sz="7200" dirty="0" smtClean="0">
                <a:latin typeface="Corbel" panose="020B0503020204020204" pitchFamily="34" charset="0"/>
              </a:rPr>
              <a:t>энергии!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Например</a:t>
            </a:r>
            <a:r>
              <a:rPr lang="ru-RU" sz="7200" dirty="0">
                <a:latin typeface="Corbel" panose="020B0503020204020204" pitchFamily="34" charset="0"/>
              </a:rPr>
              <a:t>, в Калифорнии компания, </a:t>
            </a:r>
            <a:r>
              <a:rPr lang="ru-RU" sz="7200" dirty="0" smtClean="0">
                <a:latin typeface="Corbel" panose="020B0503020204020204" pitchFamily="34" charset="0"/>
              </a:rPr>
              <a:t>которая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выращивает </a:t>
            </a:r>
            <a:r>
              <a:rPr lang="ru-RU" sz="7200" dirty="0">
                <a:latin typeface="Corbel" panose="020B0503020204020204" pitchFamily="34" charset="0"/>
              </a:rPr>
              <a:t>ИКС, использует его сок </a:t>
            </a:r>
            <a:r>
              <a:rPr lang="ru-RU" sz="7200" dirty="0" smtClean="0">
                <a:latin typeface="Corbel" panose="020B0503020204020204" pitchFamily="34" charset="0"/>
              </a:rPr>
              <a:t>как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сырьё </a:t>
            </a:r>
            <a:r>
              <a:rPr lang="ru-RU" sz="7200" dirty="0">
                <a:latin typeface="Corbel" panose="020B0503020204020204" pitchFamily="34" charset="0"/>
              </a:rPr>
              <a:t>для биогаза.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ИКС.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Лук</a:t>
            </a:r>
          </a:p>
        </p:txBody>
      </p:sp>
      <p:pic>
        <p:nvPicPr>
          <p:cNvPr id="2050" name="Picture 2" descr="D:\Docs\Desktop\b1330b14e41a89bf0b127e13f1de30e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855721"/>
            <a:ext cx="9638881" cy="41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dirty="0">
                <a:latin typeface="Corbel" panose="020B0503020204020204" pitchFamily="34" charset="0"/>
              </a:rPr>
              <a:t>Один из способов добычи чистой </a:t>
            </a:r>
            <a:r>
              <a:rPr lang="ru-RU" sz="8000" dirty="0" smtClean="0">
                <a:latin typeface="Corbel" panose="020B0503020204020204" pitchFamily="34" charset="0"/>
              </a:rPr>
              <a:t>энергии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придумали </a:t>
            </a:r>
            <a:r>
              <a:rPr lang="ru-RU" sz="8000" dirty="0">
                <a:latin typeface="Corbel" panose="020B0503020204020204" pitchFamily="34" charset="0"/>
              </a:rPr>
              <a:t>ещё в Персии в IX </a:t>
            </a:r>
            <a:r>
              <a:rPr lang="ru-RU" sz="8000" dirty="0" smtClean="0">
                <a:latin typeface="Corbel" panose="020B0503020204020204" pitchFamily="34" charset="0"/>
              </a:rPr>
              <a:t>веке.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Правда</a:t>
            </a:r>
            <a:r>
              <a:rPr lang="ru-RU" sz="8000" dirty="0">
                <a:latin typeface="Corbel" panose="020B0503020204020204" pitchFamily="34" charset="0"/>
              </a:rPr>
              <a:t>, тогда использовали паруса. </a:t>
            </a:r>
            <a:endParaRPr lang="x-none" sz="8000" dirty="0" smtClean="0">
              <a:latin typeface="Corbel" panose="020B0503020204020204" pitchFamily="34" charset="0"/>
            </a:endParaRPr>
          </a:p>
          <a:p>
            <a:pPr fontAlgn="base"/>
            <a:endParaRPr lang="x-none" sz="8000" b="1" dirty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На</a:t>
            </a:r>
            <a:r>
              <a:rPr lang="x-none" sz="8000" b="1" dirty="0" smtClean="0">
                <a:latin typeface="Corbel" panose="020B0503020204020204" pitchFamily="34" charset="0"/>
              </a:rPr>
              <a:t> </a:t>
            </a:r>
            <a:r>
              <a:rPr lang="ru-RU" sz="8000" b="1" dirty="0" smtClean="0">
                <a:latin typeface="Corbel" panose="020B0503020204020204" pitchFamily="34" charset="0"/>
              </a:rPr>
              <a:t>чём </a:t>
            </a:r>
            <a:r>
              <a:rPr lang="ru-RU" sz="8000" b="1" dirty="0">
                <a:latin typeface="Corbel" panose="020B0503020204020204" pitchFamily="34" charset="0"/>
              </a:rPr>
              <a:t>их устанавливали?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Мельницы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gokos00001_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3" b="6869"/>
          <a:stretch/>
        </p:blipFill>
        <p:spPr bwMode="auto">
          <a:xfrm>
            <a:off x="963706" y="2419742"/>
            <a:ext cx="8951820" cy="76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Ученики из села </a:t>
            </a:r>
            <a:r>
              <a:rPr lang="ru-RU" sz="7200" dirty="0" err="1">
                <a:latin typeface="Corbel" panose="020B0503020204020204" pitchFamily="34" charset="0"/>
              </a:rPr>
              <a:t>Вережень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придумали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приспособление</a:t>
            </a:r>
            <a:r>
              <a:rPr lang="ru-RU" sz="7200" dirty="0">
                <a:latin typeface="Corbel" panose="020B0503020204020204" pitchFamily="34" charset="0"/>
              </a:rPr>
              <a:t>: они разрезали глобус,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отделали </a:t>
            </a:r>
            <a:r>
              <a:rPr lang="ru-RU" sz="7200" dirty="0">
                <a:latin typeface="Corbel" panose="020B0503020204020204" pitchFamily="34" charset="0"/>
              </a:rPr>
              <a:t>внутри кусочками ЕГО, а сверху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прикрепили </a:t>
            </a:r>
            <a:r>
              <a:rPr lang="ru-RU" sz="7200" dirty="0">
                <a:latin typeface="Corbel" panose="020B0503020204020204" pitchFamily="34" charset="0"/>
              </a:rPr>
              <a:t>держатель. Использовав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приспособление </a:t>
            </a:r>
            <a:r>
              <a:rPr lang="ru-RU" sz="7200" dirty="0">
                <a:latin typeface="Corbel" panose="020B0503020204020204" pitchFamily="34" charset="0"/>
              </a:rPr>
              <a:t>во время экскурсии, ребята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сумели </a:t>
            </a:r>
            <a:r>
              <a:rPr lang="ru-RU" sz="7200" dirty="0">
                <a:latin typeface="Corbel" panose="020B0503020204020204" pitchFamily="34" charset="0"/>
              </a:rPr>
              <a:t>накормить одноклассников.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ЕГО</a:t>
            </a:r>
            <a:r>
              <a:rPr lang="ru-RU" sz="72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Зеркало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098" name="Picture 2" descr="D:\Docs\Desktop\14929677125305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281185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342</Words>
  <Application>Microsoft Office PowerPoint</Application>
  <PresentationFormat>Произвольный</PresentationFormat>
  <Paragraphs>82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384</cp:revision>
  <dcterms:modified xsi:type="dcterms:W3CDTF">2021-01-05T10:38:51Z</dcterms:modified>
</cp:coreProperties>
</file>