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284" r:id="rId2"/>
    <p:sldId id="259" r:id="rId3"/>
    <p:sldId id="291" r:id="rId4"/>
    <p:sldId id="292" r:id="rId5"/>
    <p:sldId id="285" r:id="rId6"/>
    <p:sldId id="286" r:id="rId7"/>
    <p:sldId id="294" r:id="rId8"/>
    <p:sldId id="293" r:id="rId9"/>
    <p:sldId id="287" r:id="rId10"/>
    <p:sldId id="295" r:id="rId11"/>
    <p:sldId id="300" r:id="rId12"/>
    <p:sldId id="299" r:id="rId13"/>
    <p:sldId id="297" r:id="rId14"/>
    <p:sldId id="301" r:id="rId15"/>
    <p:sldId id="261" r:id="rId16"/>
    <p:sldId id="262" r:id="rId17"/>
    <p:sldId id="302" r:id="rId18"/>
    <p:sldId id="279" r:id="rId19"/>
    <p:sldId id="265" r:id="rId20"/>
    <p:sldId id="276" r:id="rId21"/>
    <p:sldId id="283" r:id="rId22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CCFFFF"/>
    <a:srgbClr val="9999FF"/>
    <a:srgbClr val="9933FF"/>
    <a:srgbClr val="9966FF"/>
    <a:srgbClr val="99CCFF"/>
    <a:srgbClr val="66FF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56" autoAdjust="0"/>
  </p:normalViewPr>
  <p:slideViewPr>
    <p:cSldViewPr snapToGrid="0">
      <p:cViewPr varScale="1">
        <p:scale>
          <a:sx n="82" d="100"/>
          <a:sy n="82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Результаты БАКА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7000"/>
                    <a:satMod val="100000"/>
                    <a:lumMod val="102000"/>
                  </a:schemeClr>
                </a:gs>
                <a:gs pos="50000">
                  <a:schemeClr val="accent1">
                    <a:shade val="100000"/>
                    <a:satMod val="103000"/>
                    <a:lumMod val="100000"/>
                  </a:schemeClr>
                </a:gs>
                <a:gs pos="100000">
                  <a:schemeClr val="accent1">
                    <a:shade val="93000"/>
                    <a:satMod val="11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3B16AD0-C46C-420F-8B31-8AEC10CE40E7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EA8-498E-9FAD-CA5912F90FD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F1198A3-913F-4415-8FE1-E88CB5E663E5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EA8-498E-9FAD-CA5912F90F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A8-498E-9FAD-CA5912F90F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00765096"/>
        <c:axId val="500774936"/>
        <c:axId val="0"/>
      </c:bar3DChart>
      <c:catAx>
        <c:axId val="500765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774936"/>
        <c:crosses val="autoZero"/>
        <c:auto val="1"/>
        <c:lblAlgn val="ctr"/>
        <c:lblOffset val="100"/>
        <c:noMultiLvlLbl val="0"/>
      </c:catAx>
      <c:valAx>
        <c:axId val="5007749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00765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7AC6FA-45AF-4E1E-BFFD-1B53B3C27086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E9492C7-76A0-499E-A055-696F73148AB0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Проектно-исследовательская деятельность </a:t>
          </a:r>
          <a:endParaRPr lang="ru-RU" sz="1400" dirty="0"/>
        </a:p>
      </dgm:t>
    </dgm:pt>
    <dgm:pt modelId="{E95C78DE-62DA-4925-A74E-46741F6BEE1A}" type="parTrans" cxnId="{DD49C763-1212-4164-A9ED-09BE4E353A83}">
      <dgm:prSet/>
      <dgm:spPr/>
      <dgm:t>
        <a:bodyPr/>
        <a:lstStyle/>
        <a:p>
          <a:endParaRPr lang="ru-RU"/>
        </a:p>
      </dgm:t>
    </dgm:pt>
    <dgm:pt modelId="{B2ED2864-F2DA-4444-AD49-DC3167A444AB}" type="sibTrans" cxnId="{DD49C763-1212-4164-A9ED-09BE4E353A83}">
      <dgm:prSet/>
      <dgm:spPr/>
      <dgm:t>
        <a:bodyPr/>
        <a:lstStyle/>
        <a:p>
          <a:endParaRPr lang="ru-RU"/>
        </a:p>
      </dgm:t>
    </dgm:pt>
    <dgm:pt modelId="{0349D7B8-7920-459C-9C3B-97037CC11B6D}">
      <dgm:prSet phldrT="[Текст]" custT="1"/>
      <dgm:spPr/>
      <dgm:t>
        <a:bodyPr/>
        <a:lstStyle/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Мастерская проектов</a:t>
          </a:r>
        </a:p>
      </dgm:t>
    </dgm:pt>
    <dgm:pt modelId="{78665BCF-3999-43C2-83FF-0060782DA941}" type="parTrans" cxnId="{7D8BC099-DA63-4EC7-B8C4-DA7AE2F25F4A}">
      <dgm:prSet/>
      <dgm:spPr/>
      <dgm:t>
        <a:bodyPr/>
        <a:lstStyle/>
        <a:p>
          <a:endParaRPr lang="ru-RU"/>
        </a:p>
      </dgm:t>
    </dgm:pt>
    <dgm:pt modelId="{53A0C65B-887B-4658-AB90-CB731727EF11}" type="sibTrans" cxnId="{7D8BC099-DA63-4EC7-B8C4-DA7AE2F25F4A}">
      <dgm:prSet/>
      <dgm:spPr/>
      <dgm:t>
        <a:bodyPr/>
        <a:lstStyle/>
        <a:p>
          <a:endParaRPr lang="ru-RU"/>
        </a:p>
      </dgm:t>
    </dgm:pt>
    <dgm:pt modelId="{A5AA8871-A53D-4C09-9937-E68AACD988A0}">
      <dgm:prSet phldrT="[Текст]" custT="1"/>
      <dgm:spPr/>
      <dgm:t>
        <a:bodyPr/>
        <a:lstStyle/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Примеры применение проектов на уроках и в внешкольной деятельности</a:t>
          </a:r>
        </a:p>
      </dgm:t>
    </dgm:pt>
    <dgm:pt modelId="{A973F705-0CD0-4007-B0AB-581CE1E3E0F8}" type="parTrans" cxnId="{5FF5E3E0-DF62-4123-B182-4103260E66A3}">
      <dgm:prSet/>
      <dgm:spPr/>
      <dgm:t>
        <a:bodyPr/>
        <a:lstStyle/>
        <a:p>
          <a:endParaRPr lang="ru-RU"/>
        </a:p>
      </dgm:t>
    </dgm:pt>
    <dgm:pt modelId="{8FC790CE-0BB5-45CD-B857-CF20C81C8659}" type="sibTrans" cxnId="{5FF5E3E0-DF62-4123-B182-4103260E66A3}">
      <dgm:prSet/>
      <dgm:spPr/>
      <dgm:t>
        <a:bodyPr/>
        <a:lstStyle/>
        <a:p>
          <a:endParaRPr lang="ru-RU"/>
        </a:p>
      </dgm:t>
    </dgm:pt>
    <dgm:pt modelId="{59EA3121-543D-45E3-AD9C-3AC55D00ED28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Методическая деятельность</a:t>
          </a:r>
        </a:p>
      </dgm:t>
    </dgm:pt>
    <dgm:pt modelId="{177E6980-3951-4841-A7CC-47B8F7898954}" type="parTrans" cxnId="{89B0EFAD-629B-4527-9461-13247369A4DF}">
      <dgm:prSet/>
      <dgm:spPr/>
      <dgm:t>
        <a:bodyPr/>
        <a:lstStyle/>
        <a:p>
          <a:endParaRPr lang="ru-RU"/>
        </a:p>
      </dgm:t>
    </dgm:pt>
    <dgm:pt modelId="{5C6EE4B9-D86B-4336-BD40-F84135494FC8}" type="sibTrans" cxnId="{89B0EFAD-629B-4527-9461-13247369A4DF}">
      <dgm:prSet/>
      <dgm:spPr/>
      <dgm:t>
        <a:bodyPr/>
        <a:lstStyle/>
        <a:p>
          <a:endParaRPr lang="ru-RU"/>
        </a:p>
      </dgm:t>
    </dgm:pt>
    <dgm:pt modelId="{08D5379A-5F4F-44D4-B22C-ACFC9B3FA743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рекомендации, статьи, выступления, семинары, ателье и др.</a:t>
          </a:r>
        </a:p>
      </dgm:t>
    </dgm:pt>
    <dgm:pt modelId="{FBF293F9-3B81-44B4-8D32-0E59ABA6D390}" type="parTrans" cxnId="{DB66345C-5A6E-46D0-B3C1-026FAB57B261}">
      <dgm:prSet/>
      <dgm:spPr/>
      <dgm:t>
        <a:bodyPr/>
        <a:lstStyle/>
        <a:p>
          <a:endParaRPr lang="ru-RU"/>
        </a:p>
      </dgm:t>
    </dgm:pt>
    <dgm:pt modelId="{7EE710D0-5372-436B-9334-7A5956A1D743}" type="sibTrans" cxnId="{DB66345C-5A6E-46D0-B3C1-026FAB57B261}">
      <dgm:prSet/>
      <dgm:spPr/>
      <dgm:t>
        <a:bodyPr/>
        <a:lstStyle/>
        <a:p>
          <a:endParaRPr lang="ru-RU"/>
        </a:p>
      </dgm:t>
    </dgm:pt>
    <dgm:pt modelId="{57278032-4A13-4658-BEB9-25CFBB9B1D4F}">
      <dgm:prSet phldrT="[Текст]" custT="1"/>
      <dgm:spPr/>
      <dgm:t>
        <a:bodyPr/>
        <a:lstStyle/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Темы исследовательских работ по математике и проектов 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STEAM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8A1B01-CAF7-47BB-B470-C9A9C3A5F673}" type="parTrans" cxnId="{9B43C2C7-96DC-4729-A50C-A2F1C4425151}">
      <dgm:prSet/>
      <dgm:spPr/>
      <dgm:t>
        <a:bodyPr/>
        <a:lstStyle/>
        <a:p>
          <a:endParaRPr lang="ru-RU"/>
        </a:p>
      </dgm:t>
    </dgm:pt>
    <dgm:pt modelId="{8DBFDBA0-59E4-424A-9ABC-B8087FE853C0}" type="sibTrans" cxnId="{9B43C2C7-96DC-4729-A50C-A2F1C4425151}">
      <dgm:prSet/>
      <dgm:spPr/>
      <dgm:t>
        <a:bodyPr/>
        <a:lstStyle/>
        <a:p>
          <a:endParaRPr lang="ru-RU"/>
        </a:p>
      </dgm:t>
    </dgm:pt>
    <dgm:pt modelId="{DAA7A33E-6834-4F61-950C-3DEAD525D06C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Результаты профессиональной деятельности</a:t>
          </a:r>
        </a:p>
      </dgm:t>
    </dgm:pt>
    <dgm:pt modelId="{31CB8F16-A5F4-4642-91C1-C9BE3B90867E}" type="parTrans" cxnId="{D5661BC8-F626-415C-8EC5-552488AAB967}">
      <dgm:prSet/>
      <dgm:spPr/>
      <dgm:t>
        <a:bodyPr/>
        <a:lstStyle/>
        <a:p>
          <a:endParaRPr lang="ru-RU"/>
        </a:p>
      </dgm:t>
    </dgm:pt>
    <dgm:pt modelId="{5C208660-4211-4F19-89B4-6071119E5C53}" type="sibTrans" cxnId="{D5661BC8-F626-415C-8EC5-552488AAB967}">
      <dgm:prSet/>
      <dgm:spPr/>
      <dgm:t>
        <a:bodyPr/>
        <a:lstStyle/>
        <a:p>
          <a:endParaRPr lang="ru-RU"/>
        </a:p>
      </dgm:t>
    </dgm:pt>
    <dgm:pt modelId="{E9E36F77-58EF-4692-B653-D668FCE526D8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Материалы по образовательным проектам</a:t>
          </a:r>
          <a:endParaRPr lang="ru-RU" sz="1100" dirty="0"/>
        </a:p>
      </dgm:t>
    </dgm:pt>
    <dgm:pt modelId="{E65E9D1E-1D44-457D-AE0A-621344B5CFE0}" type="parTrans" cxnId="{49460807-44DB-4C48-A4B2-E1533B6F87DF}">
      <dgm:prSet/>
      <dgm:spPr/>
      <dgm:t>
        <a:bodyPr/>
        <a:lstStyle/>
        <a:p>
          <a:endParaRPr lang="ru-RU"/>
        </a:p>
      </dgm:t>
    </dgm:pt>
    <dgm:pt modelId="{D81CB505-EF55-4093-8757-0CCA255E9FDD}" type="sibTrans" cxnId="{49460807-44DB-4C48-A4B2-E1533B6F87DF}">
      <dgm:prSet/>
      <dgm:spPr/>
      <dgm:t>
        <a:bodyPr/>
        <a:lstStyle/>
        <a:p>
          <a:endParaRPr lang="ru-RU"/>
        </a:p>
      </dgm:t>
    </dgm:pt>
    <dgm:pt modelId="{64DC6237-C92A-4424-8F47-9162E8482C87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Презентации уроков, индивидуальные карточки и тренажеры, подготовка к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БАКу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109FFD-B34F-4D6E-AFA7-A0D36ED6CB89}" type="parTrans" cxnId="{6FE31E03-7669-4834-9686-2BC4DBD30D77}">
      <dgm:prSet/>
      <dgm:spPr/>
      <dgm:t>
        <a:bodyPr/>
        <a:lstStyle/>
        <a:p>
          <a:endParaRPr lang="ru-RU"/>
        </a:p>
      </dgm:t>
    </dgm:pt>
    <dgm:pt modelId="{FC434CD2-E59C-498A-ABD3-8040BD0B8C91}" type="sibTrans" cxnId="{6FE31E03-7669-4834-9686-2BC4DBD30D77}">
      <dgm:prSet/>
      <dgm:spPr/>
      <dgm:t>
        <a:bodyPr/>
        <a:lstStyle/>
        <a:p>
          <a:endParaRPr lang="ru-RU"/>
        </a:p>
      </dgm:t>
    </dgm:pt>
    <dgm:pt modelId="{8BA7C337-205A-4815-8C4A-7A50F1F34478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Печатные тетради для инклюзивного образования </a:t>
          </a:r>
        </a:p>
      </dgm:t>
    </dgm:pt>
    <dgm:pt modelId="{6ADA26E7-499F-4A52-BF5C-5F100534D20F}" type="parTrans" cxnId="{7B09E3C7-74F6-4044-ADF7-3C6DC9FFCE68}">
      <dgm:prSet/>
      <dgm:spPr/>
      <dgm:t>
        <a:bodyPr/>
        <a:lstStyle/>
        <a:p>
          <a:endParaRPr lang="ru-RU"/>
        </a:p>
      </dgm:t>
    </dgm:pt>
    <dgm:pt modelId="{76B98CFD-4E25-42CA-BB41-2865AD28AF69}" type="sibTrans" cxnId="{7B09E3C7-74F6-4044-ADF7-3C6DC9FFCE68}">
      <dgm:prSet/>
      <dgm:spPr/>
      <dgm:t>
        <a:bodyPr/>
        <a:lstStyle/>
        <a:p>
          <a:endParaRPr lang="ru-RU"/>
        </a:p>
      </dgm:t>
    </dgm:pt>
    <dgm:pt modelId="{7E85AA4B-83E3-421E-AA0A-B8653120AB5A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Ресурсы</a:t>
          </a:r>
        </a:p>
      </dgm:t>
    </dgm:pt>
    <dgm:pt modelId="{534FBACA-AD71-41BB-88AC-F4221526EEFE}" type="parTrans" cxnId="{04082D19-3BC8-41A5-8E4A-FA4CB5B06F6E}">
      <dgm:prSet/>
      <dgm:spPr/>
      <dgm:t>
        <a:bodyPr/>
        <a:lstStyle/>
        <a:p>
          <a:endParaRPr lang="ru-RU"/>
        </a:p>
      </dgm:t>
    </dgm:pt>
    <dgm:pt modelId="{62F527FE-3CF2-478E-98EF-7AC88357B39E}" type="sibTrans" cxnId="{04082D19-3BC8-41A5-8E4A-FA4CB5B06F6E}">
      <dgm:prSet/>
      <dgm:spPr/>
      <dgm:t>
        <a:bodyPr/>
        <a:lstStyle/>
        <a:p>
          <a:endParaRPr lang="ru-RU"/>
        </a:p>
      </dgm:t>
    </dgm:pt>
    <dgm:pt modelId="{960D7113-0242-457B-8118-7C3770CE3283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Конкурсы, интеллектуальные игры</a:t>
          </a:r>
        </a:p>
      </dgm:t>
    </dgm:pt>
    <dgm:pt modelId="{0FA2025F-53C8-4CF2-A677-7C21E77C1A21}" type="parTrans" cxnId="{6F39B3F7-8352-4D7A-B70D-CD7B934370E0}">
      <dgm:prSet/>
      <dgm:spPr/>
      <dgm:t>
        <a:bodyPr/>
        <a:lstStyle/>
        <a:p>
          <a:endParaRPr lang="ru-RU"/>
        </a:p>
      </dgm:t>
    </dgm:pt>
    <dgm:pt modelId="{6A5D9817-641B-4DA4-90BB-F1864710F5DA}" type="sibTrans" cxnId="{6F39B3F7-8352-4D7A-B70D-CD7B934370E0}">
      <dgm:prSet/>
      <dgm:spPr/>
      <dgm:t>
        <a:bodyPr/>
        <a:lstStyle/>
        <a:p>
          <a:endParaRPr lang="ru-RU"/>
        </a:p>
      </dgm:t>
    </dgm:pt>
    <dgm:pt modelId="{2AA0D6A8-BFA0-433C-9757-4B5A7E5624E5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Работа с беженцами</a:t>
          </a:r>
        </a:p>
      </dgm:t>
    </dgm:pt>
    <dgm:pt modelId="{C10C80CD-26AD-458E-9E07-84EAA717C288}" type="parTrans" cxnId="{D3E71194-4E46-45F1-9028-85283C6FBFCE}">
      <dgm:prSet/>
      <dgm:spPr/>
      <dgm:t>
        <a:bodyPr/>
        <a:lstStyle/>
        <a:p>
          <a:endParaRPr lang="ru-RU"/>
        </a:p>
      </dgm:t>
    </dgm:pt>
    <dgm:pt modelId="{BB36EE60-494A-4EFD-BB86-E7F75B8FBBDE}" type="sibTrans" cxnId="{D3E71194-4E46-45F1-9028-85283C6FBFCE}">
      <dgm:prSet/>
      <dgm:spPr/>
      <dgm:t>
        <a:bodyPr/>
        <a:lstStyle/>
        <a:p>
          <a:endParaRPr lang="ru-RU"/>
        </a:p>
      </dgm:t>
    </dgm:pt>
    <dgm:pt modelId="{48A185A5-0113-442A-B5F6-2862ABBD191E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Ссылки</a:t>
          </a:r>
        </a:p>
      </dgm:t>
    </dgm:pt>
    <dgm:pt modelId="{87227107-89F8-4B9A-9B37-4507160F6ABC}" type="parTrans" cxnId="{DF9301F5-2D84-4ED6-A79E-811B950ED408}">
      <dgm:prSet/>
      <dgm:spPr/>
      <dgm:t>
        <a:bodyPr/>
        <a:lstStyle/>
        <a:p>
          <a:endParaRPr lang="ru-RU"/>
        </a:p>
      </dgm:t>
    </dgm:pt>
    <dgm:pt modelId="{D2605AE5-FD49-4948-BE56-C24527A1703E}" type="sibTrans" cxnId="{DF9301F5-2D84-4ED6-A79E-811B950ED408}">
      <dgm:prSet/>
      <dgm:spPr/>
      <dgm:t>
        <a:bodyPr/>
        <a:lstStyle/>
        <a:p>
          <a:endParaRPr lang="ru-RU"/>
        </a:p>
      </dgm:t>
    </dgm:pt>
    <dgm:pt modelId="{585D23C5-6FA8-4B2A-B345-7487925BD6D5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Библиография</a:t>
          </a:r>
        </a:p>
      </dgm:t>
    </dgm:pt>
    <dgm:pt modelId="{E57BEC0B-64EF-44C5-9484-DBC15636944E}" type="parTrans" cxnId="{309E16D1-0950-4764-AA0C-FECD8E46A224}">
      <dgm:prSet/>
      <dgm:spPr/>
      <dgm:t>
        <a:bodyPr/>
        <a:lstStyle/>
        <a:p>
          <a:endParaRPr lang="ru-RU"/>
        </a:p>
      </dgm:t>
    </dgm:pt>
    <dgm:pt modelId="{F76E135C-93EB-4174-889B-1DA8C62C8D0F}" type="sibTrans" cxnId="{309E16D1-0950-4764-AA0C-FECD8E46A224}">
      <dgm:prSet/>
      <dgm:spPr/>
      <dgm:t>
        <a:bodyPr/>
        <a:lstStyle/>
        <a:p>
          <a:endParaRPr lang="ru-RU"/>
        </a:p>
      </dgm:t>
    </dgm:pt>
    <dgm:pt modelId="{F5924ECE-2FE0-4347-BCE7-C06F3B68579A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</a:t>
          </a:r>
        </a:p>
      </dgm:t>
    </dgm:pt>
    <dgm:pt modelId="{C6E65388-25DB-409E-BF75-1C1A38972990}" type="parTrans" cxnId="{E2CA4A8B-7594-46EF-90AE-456FA024C106}">
      <dgm:prSet/>
      <dgm:spPr/>
      <dgm:t>
        <a:bodyPr/>
        <a:lstStyle/>
        <a:p>
          <a:endParaRPr lang="ru-RU"/>
        </a:p>
      </dgm:t>
    </dgm:pt>
    <dgm:pt modelId="{142A4F42-D689-46AC-BE8F-40CEAFB13552}" type="sibTrans" cxnId="{E2CA4A8B-7594-46EF-90AE-456FA024C106}">
      <dgm:prSet/>
      <dgm:spPr/>
      <dgm:t>
        <a:bodyPr/>
        <a:lstStyle/>
        <a:p>
          <a:endParaRPr lang="ru-RU"/>
        </a:p>
      </dgm:t>
    </dgm:pt>
    <dgm:pt modelId="{CE52519E-CFFE-41F4-A3CD-78B7099B60D5}">
      <dgm:prSet phldrT="[Текст]" custT="1"/>
      <dgm:spPr/>
      <dgm:t>
        <a:bodyPr/>
        <a:lstStyle/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0AD48E-A3EC-49DA-8FE3-F2B70A3402ED}" type="parTrans" cxnId="{610C195C-EC99-48BB-AC65-27CAC84E50A4}">
      <dgm:prSet/>
      <dgm:spPr/>
      <dgm:t>
        <a:bodyPr/>
        <a:lstStyle/>
        <a:p>
          <a:endParaRPr lang="ru-RU"/>
        </a:p>
      </dgm:t>
    </dgm:pt>
    <dgm:pt modelId="{1B3DCC31-555D-442E-A5AE-CB0D874910FA}" type="sibTrans" cxnId="{610C195C-EC99-48BB-AC65-27CAC84E50A4}">
      <dgm:prSet/>
      <dgm:spPr/>
      <dgm:t>
        <a:bodyPr/>
        <a:lstStyle/>
        <a:p>
          <a:endParaRPr lang="ru-RU"/>
        </a:p>
      </dgm:t>
    </dgm:pt>
    <dgm:pt modelId="{894FA4EC-776A-4C65-B793-AB82BBE7DEFE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CACCFA-BF64-4E6D-91D9-FE153C020A19}" type="parTrans" cxnId="{9D22843B-55D7-43B5-A0FC-5524CF49EE1A}">
      <dgm:prSet/>
      <dgm:spPr/>
      <dgm:t>
        <a:bodyPr/>
        <a:lstStyle/>
        <a:p>
          <a:endParaRPr lang="ru-RU"/>
        </a:p>
      </dgm:t>
    </dgm:pt>
    <dgm:pt modelId="{668C73D5-8BF7-4ECC-A220-BBB38873301E}" type="sibTrans" cxnId="{9D22843B-55D7-43B5-A0FC-5524CF49EE1A}">
      <dgm:prSet/>
      <dgm:spPr/>
      <dgm:t>
        <a:bodyPr/>
        <a:lstStyle/>
        <a:p>
          <a:endParaRPr lang="ru-RU"/>
        </a:p>
      </dgm:t>
    </dgm:pt>
    <dgm:pt modelId="{3F1D389A-9A61-4EAD-827D-B96E7AB1C2C5}">
      <dgm:prSet phldrT="[Текст]" custT="1"/>
      <dgm:spPr/>
      <dgm:t>
        <a:bodyPr/>
        <a:lstStyle/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Видео материалы на канале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YoTube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46443B-D697-4231-BEE0-A84B89749910}" type="parTrans" cxnId="{BFF580AC-BFC1-4E5E-843C-9A4B86755E76}">
      <dgm:prSet/>
      <dgm:spPr/>
      <dgm:t>
        <a:bodyPr/>
        <a:lstStyle/>
        <a:p>
          <a:endParaRPr lang="ru-RU"/>
        </a:p>
      </dgm:t>
    </dgm:pt>
    <dgm:pt modelId="{FBA525EE-DAB7-4306-BDB3-ADAB509E694F}" type="sibTrans" cxnId="{BFF580AC-BFC1-4E5E-843C-9A4B86755E76}">
      <dgm:prSet/>
      <dgm:spPr/>
      <dgm:t>
        <a:bodyPr/>
        <a:lstStyle/>
        <a:p>
          <a:endParaRPr lang="ru-RU"/>
        </a:p>
      </dgm:t>
    </dgm:pt>
    <dgm:pt modelId="{9E0B7424-2580-4293-99AD-E7E2247DFF7D}">
      <dgm:prSet phldrT="[Текст]" custT="1"/>
      <dgm:spPr/>
      <dgm:t>
        <a:bodyPr/>
        <a:lstStyle/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Исследовательские работы в рамках декады наук, конкурсов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Cercet</a:t>
          </a:r>
          <a:r>
            <a:rPr lang="ro-MD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ători în devenire,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MD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MolSEF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др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B08B19-1159-4771-B504-A8B89E706192}" type="parTrans" cxnId="{677437E5-5982-4D32-A4B6-7CE428EAC30C}">
      <dgm:prSet/>
      <dgm:spPr/>
      <dgm:t>
        <a:bodyPr/>
        <a:lstStyle/>
        <a:p>
          <a:endParaRPr lang="ru-RU"/>
        </a:p>
      </dgm:t>
    </dgm:pt>
    <dgm:pt modelId="{49E1B441-E908-4DD8-A7D2-48871F875104}" type="sibTrans" cxnId="{677437E5-5982-4D32-A4B6-7CE428EAC30C}">
      <dgm:prSet/>
      <dgm:spPr/>
      <dgm:t>
        <a:bodyPr/>
        <a:lstStyle/>
        <a:p>
          <a:endParaRPr lang="ru-RU"/>
        </a:p>
      </dgm:t>
    </dgm:pt>
    <dgm:pt modelId="{FC3868FE-ADB9-4784-8EA2-982E19B2A370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Разработки открытых уроков и внеклассных мероприятий</a:t>
          </a:r>
        </a:p>
      </dgm:t>
    </dgm:pt>
    <dgm:pt modelId="{001B1153-541A-4B32-99B6-0B2496146384}" type="parTrans" cxnId="{0EEAD554-07C4-415B-9F9C-B5C8764C06AA}">
      <dgm:prSet/>
      <dgm:spPr/>
      <dgm:t>
        <a:bodyPr/>
        <a:lstStyle/>
        <a:p>
          <a:endParaRPr lang="ru-RU"/>
        </a:p>
      </dgm:t>
    </dgm:pt>
    <dgm:pt modelId="{EE542F63-036B-475E-8676-9664C12E5A50}" type="sibTrans" cxnId="{0EEAD554-07C4-415B-9F9C-B5C8764C06AA}">
      <dgm:prSet/>
      <dgm:spPr/>
      <dgm:t>
        <a:bodyPr/>
        <a:lstStyle/>
        <a:p>
          <a:endParaRPr lang="ru-RU"/>
        </a:p>
      </dgm:t>
    </dgm:pt>
    <dgm:pt modelId="{5FCC75B6-A26D-4FBC-A19C-FE43EC4EEC1E}" type="pres">
      <dgm:prSet presAssocID="{DD7AC6FA-45AF-4E1E-BFFD-1B53B3C27086}" presName="Name0" presStyleCnt="0">
        <dgm:presLayoutVars>
          <dgm:dir/>
          <dgm:animLvl val="lvl"/>
          <dgm:resizeHandles/>
        </dgm:presLayoutVars>
      </dgm:prSet>
      <dgm:spPr/>
    </dgm:pt>
    <dgm:pt modelId="{2C889DAA-7615-4618-AC49-B9EDA59AEF1C}" type="pres">
      <dgm:prSet presAssocID="{3E9492C7-76A0-499E-A055-696F73148AB0}" presName="linNode" presStyleCnt="0"/>
      <dgm:spPr/>
    </dgm:pt>
    <dgm:pt modelId="{4F3D975E-B5D4-4BA9-812B-348A97A626F2}" type="pres">
      <dgm:prSet presAssocID="{3E9492C7-76A0-499E-A055-696F73148AB0}" presName="parentShp" presStyleLbl="node1" presStyleIdx="0" presStyleCnt="4" custScaleX="64533" custScaleY="262686" custLinFactNeighborX="656" custLinFactNeighborY="12094">
        <dgm:presLayoutVars>
          <dgm:bulletEnabled val="1"/>
        </dgm:presLayoutVars>
      </dgm:prSet>
      <dgm:spPr/>
    </dgm:pt>
    <dgm:pt modelId="{9580C6DE-6BEE-4D48-B842-A79639865838}" type="pres">
      <dgm:prSet presAssocID="{3E9492C7-76A0-499E-A055-696F73148AB0}" presName="childShp" presStyleLbl="bgAccFollowNode1" presStyleIdx="0" presStyleCnt="4" custScaleX="157799" custScaleY="421576" custLinFactNeighborX="516" custLinFactNeighborY="-26">
        <dgm:presLayoutVars>
          <dgm:bulletEnabled val="1"/>
        </dgm:presLayoutVars>
      </dgm:prSet>
      <dgm:spPr/>
    </dgm:pt>
    <dgm:pt modelId="{C0463CBB-0396-4FD8-9DA3-0A9654C42ADB}" type="pres">
      <dgm:prSet presAssocID="{B2ED2864-F2DA-4444-AD49-DC3167A444AB}" presName="spacing" presStyleCnt="0"/>
      <dgm:spPr/>
    </dgm:pt>
    <dgm:pt modelId="{4CAF71A2-CDF5-45C4-9715-21D631AB7AB7}" type="pres">
      <dgm:prSet presAssocID="{59EA3121-543D-45E3-AD9C-3AC55D00ED28}" presName="linNode" presStyleCnt="0"/>
      <dgm:spPr/>
    </dgm:pt>
    <dgm:pt modelId="{FA7BF4EF-0AA0-4D16-8B82-A5BFCF17DD99}" type="pres">
      <dgm:prSet presAssocID="{59EA3121-543D-45E3-AD9C-3AC55D00ED28}" presName="parentShp" presStyleLbl="node1" presStyleIdx="1" presStyleCnt="4" custScaleX="55869" custScaleY="230230" custLinFactNeighborX="35" custLinFactNeighborY="-48414">
        <dgm:presLayoutVars>
          <dgm:bulletEnabled val="1"/>
        </dgm:presLayoutVars>
      </dgm:prSet>
      <dgm:spPr/>
    </dgm:pt>
    <dgm:pt modelId="{4CF92B72-4BF8-4A72-902D-3DFC41262F47}" type="pres">
      <dgm:prSet presAssocID="{59EA3121-543D-45E3-AD9C-3AC55D00ED28}" presName="childShp" presStyleLbl="bgAccFollowNode1" presStyleIdx="1" presStyleCnt="4" custScaleX="134198" custScaleY="338533" custLinFactNeighborX="420" custLinFactNeighborY="-40221">
        <dgm:presLayoutVars>
          <dgm:bulletEnabled val="1"/>
        </dgm:presLayoutVars>
      </dgm:prSet>
      <dgm:spPr/>
    </dgm:pt>
    <dgm:pt modelId="{3464A63A-6174-47A4-923E-F7198F236473}" type="pres">
      <dgm:prSet presAssocID="{5C6EE4B9-D86B-4336-BD40-F84135494FC8}" presName="spacing" presStyleCnt="0"/>
      <dgm:spPr/>
    </dgm:pt>
    <dgm:pt modelId="{28F01103-C939-4822-BF5D-FB9262D11F03}" type="pres">
      <dgm:prSet presAssocID="{DAA7A33E-6834-4F61-950C-3DEAD525D06C}" presName="linNode" presStyleCnt="0"/>
      <dgm:spPr/>
    </dgm:pt>
    <dgm:pt modelId="{89F4B496-CC02-45BF-B998-A5B8D3E9BA5C}" type="pres">
      <dgm:prSet presAssocID="{DAA7A33E-6834-4F61-950C-3DEAD525D06C}" presName="parentShp" presStyleLbl="node1" presStyleIdx="2" presStyleCnt="4" custScaleX="58341" custScaleY="197425" custLinFactY="-22011" custLinFactNeighborX="-4" custLinFactNeighborY="-100000">
        <dgm:presLayoutVars>
          <dgm:bulletEnabled val="1"/>
        </dgm:presLayoutVars>
      </dgm:prSet>
      <dgm:spPr/>
    </dgm:pt>
    <dgm:pt modelId="{8FEE674B-EFDD-4AA0-88DA-4BA7FC6F4BA2}" type="pres">
      <dgm:prSet presAssocID="{DAA7A33E-6834-4F61-950C-3DEAD525D06C}" presName="childShp" presStyleLbl="bgAccFollowNode1" presStyleIdx="2" presStyleCnt="4" custScaleX="137978" custScaleY="385618" custLinFactNeighborX="1033" custLinFactNeighborY="-79923">
        <dgm:presLayoutVars>
          <dgm:bulletEnabled val="1"/>
        </dgm:presLayoutVars>
      </dgm:prSet>
      <dgm:spPr/>
    </dgm:pt>
    <dgm:pt modelId="{61C8553C-ED0F-4B93-A7B8-BD304D04927C}" type="pres">
      <dgm:prSet presAssocID="{5C208660-4211-4F19-89B4-6071119E5C53}" presName="spacing" presStyleCnt="0"/>
      <dgm:spPr/>
    </dgm:pt>
    <dgm:pt modelId="{0ECA211A-FC61-4A3D-9C81-098CD5403735}" type="pres">
      <dgm:prSet presAssocID="{7E85AA4B-83E3-421E-AA0A-B8653120AB5A}" presName="linNode" presStyleCnt="0"/>
      <dgm:spPr/>
    </dgm:pt>
    <dgm:pt modelId="{51E41DDC-67B2-4024-A00D-9936E1B6A2C1}" type="pres">
      <dgm:prSet presAssocID="{7E85AA4B-83E3-421E-AA0A-B8653120AB5A}" presName="parentShp" presStyleLbl="node1" presStyleIdx="3" presStyleCnt="4" custScaleX="55545" custScaleY="155518" custLinFactY="-11685" custLinFactNeighborX="-563" custLinFactNeighborY="-100000">
        <dgm:presLayoutVars>
          <dgm:bulletEnabled val="1"/>
        </dgm:presLayoutVars>
      </dgm:prSet>
      <dgm:spPr/>
    </dgm:pt>
    <dgm:pt modelId="{06747E5A-23FB-4E0D-87EC-E1FB5103C9B0}" type="pres">
      <dgm:prSet presAssocID="{7E85AA4B-83E3-421E-AA0A-B8653120AB5A}" presName="childShp" presStyleLbl="bgAccFollowNode1" presStyleIdx="3" presStyleCnt="4" custScaleX="128948" custScaleY="206642" custLinFactY="-11685" custLinFactNeighborX="-1151" custLinFactNeighborY="-100000">
        <dgm:presLayoutVars>
          <dgm:bulletEnabled val="1"/>
        </dgm:presLayoutVars>
      </dgm:prSet>
      <dgm:spPr/>
    </dgm:pt>
  </dgm:ptLst>
  <dgm:cxnLst>
    <dgm:cxn modelId="{6FE31E03-7669-4834-9686-2BC4DBD30D77}" srcId="{59EA3121-543D-45E3-AD9C-3AC55D00ED28}" destId="{64DC6237-C92A-4424-8F47-9162E8482C87}" srcOrd="2" destOrd="0" parTransId="{22109FFD-B34F-4D6E-AFA7-A0D36ED6CB89}" sibTransId="{FC434CD2-E59C-498A-ABD3-8040BD0B8C91}"/>
    <dgm:cxn modelId="{49460807-44DB-4C48-A4B2-E1533B6F87DF}" srcId="{DAA7A33E-6834-4F61-950C-3DEAD525D06C}" destId="{E9E36F77-58EF-4692-B653-D668FCE526D8}" srcOrd="0" destOrd="0" parTransId="{E65E9D1E-1D44-457D-AE0A-621344B5CFE0}" sibTransId="{D81CB505-EF55-4093-8757-0CCA255E9FDD}"/>
    <dgm:cxn modelId="{04082D19-3BC8-41A5-8E4A-FA4CB5B06F6E}" srcId="{DD7AC6FA-45AF-4E1E-BFFD-1B53B3C27086}" destId="{7E85AA4B-83E3-421E-AA0A-B8653120AB5A}" srcOrd="3" destOrd="0" parTransId="{534FBACA-AD71-41BB-88AC-F4221526EEFE}" sibTransId="{62F527FE-3CF2-478E-98EF-7AC88357B39E}"/>
    <dgm:cxn modelId="{DF299822-39E5-492A-A6AE-B676B2EB641D}" type="presOf" srcId="{64DC6237-C92A-4424-8F47-9162E8482C87}" destId="{4CF92B72-4BF8-4A72-902D-3DFC41262F47}" srcOrd="0" destOrd="2" presId="urn:microsoft.com/office/officeart/2005/8/layout/vList6"/>
    <dgm:cxn modelId="{0CBAC02B-3CD4-4B7A-AA1F-2EE33F8E4B6A}" type="presOf" srcId="{2AA0D6A8-BFA0-433C-9757-4B5A7E5624E5}" destId="{8FEE674B-EFDD-4AA0-88DA-4BA7FC6F4BA2}" srcOrd="0" destOrd="2" presId="urn:microsoft.com/office/officeart/2005/8/layout/vList6"/>
    <dgm:cxn modelId="{4E8D8335-2AC1-4ED3-9957-B91346F62700}" type="presOf" srcId="{7E85AA4B-83E3-421E-AA0A-B8653120AB5A}" destId="{51E41DDC-67B2-4024-A00D-9936E1B6A2C1}" srcOrd="0" destOrd="0" presId="urn:microsoft.com/office/officeart/2005/8/layout/vList6"/>
    <dgm:cxn modelId="{099D1E37-7156-4D62-93B3-47E9E7F04747}" type="presOf" srcId="{FC3868FE-ADB9-4784-8EA2-982E19B2A370}" destId="{4CF92B72-4BF8-4A72-902D-3DFC41262F47}" srcOrd="0" destOrd="1" presId="urn:microsoft.com/office/officeart/2005/8/layout/vList6"/>
    <dgm:cxn modelId="{9D22843B-55D7-43B5-A0FC-5524CF49EE1A}" srcId="{3E9492C7-76A0-499E-A055-696F73148AB0}" destId="{894FA4EC-776A-4C65-B793-AB82BBE7DEFE}" srcOrd="5" destOrd="0" parTransId="{DCCACCFA-BF64-4E6D-91D9-FE153C020A19}" sibTransId="{668C73D5-8BF7-4ECC-A220-BBB38873301E}"/>
    <dgm:cxn modelId="{C700DC5B-C67C-4FBF-9A7F-E6CA439629D0}" type="presOf" srcId="{59EA3121-543D-45E3-AD9C-3AC55D00ED28}" destId="{FA7BF4EF-0AA0-4D16-8B82-A5BFCF17DD99}" srcOrd="0" destOrd="0" presId="urn:microsoft.com/office/officeart/2005/8/layout/vList6"/>
    <dgm:cxn modelId="{610C195C-EC99-48BB-AC65-27CAC84E50A4}" srcId="{3E9492C7-76A0-499E-A055-696F73148AB0}" destId="{CE52519E-CFFE-41F4-A3CD-78B7099B60D5}" srcOrd="6" destOrd="0" parTransId="{020AD48E-A3EC-49DA-8FE3-F2B70A3402ED}" sibTransId="{1B3DCC31-555D-442E-A5AE-CB0D874910FA}"/>
    <dgm:cxn modelId="{DB66345C-5A6E-46D0-B3C1-026FAB57B261}" srcId="{59EA3121-543D-45E3-AD9C-3AC55D00ED28}" destId="{08D5379A-5F4F-44D4-B22C-ACFC9B3FA743}" srcOrd="0" destOrd="0" parTransId="{FBF293F9-3B81-44B4-8D32-0E59ABA6D390}" sibTransId="{7EE710D0-5372-436B-9334-7A5956A1D743}"/>
    <dgm:cxn modelId="{DD49C763-1212-4164-A9ED-09BE4E353A83}" srcId="{DD7AC6FA-45AF-4E1E-BFFD-1B53B3C27086}" destId="{3E9492C7-76A0-499E-A055-696F73148AB0}" srcOrd="0" destOrd="0" parTransId="{E95C78DE-62DA-4925-A74E-46741F6BEE1A}" sibTransId="{B2ED2864-F2DA-4444-AD49-DC3167A444AB}"/>
    <dgm:cxn modelId="{E3A72E66-51F6-4778-8D4C-4B76C409491C}" type="presOf" srcId="{3F1D389A-9A61-4EAD-827D-B96E7AB1C2C5}" destId="{9580C6DE-6BEE-4D48-B842-A79639865838}" srcOrd="0" destOrd="3" presId="urn:microsoft.com/office/officeart/2005/8/layout/vList6"/>
    <dgm:cxn modelId="{7E4CAF66-29DA-4EA3-BDDC-816A43A4C908}" type="presOf" srcId="{8BA7C337-205A-4815-8C4A-7A50F1F34478}" destId="{4CF92B72-4BF8-4A72-902D-3DFC41262F47}" srcOrd="0" destOrd="3" presId="urn:microsoft.com/office/officeart/2005/8/layout/vList6"/>
    <dgm:cxn modelId="{985D166B-7FC5-4C37-8C90-7BB21BE2A7A1}" type="presOf" srcId="{894FA4EC-776A-4C65-B793-AB82BBE7DEFE}" destId="{9580C6DE-6BEE-4D48-B842-A79639865838}" srcOrd="0" destOrd="5" presId="urn:microsoft.com/office/officeart/2005/8/layout/vList6"/>
    <dgm:cxn modelId="{ED98826D-C507-486B-B5C6-3F07C44AB13D}" type="presOf" srcId="{A5AA8871-A53D-4C09-9937-E68AACD988A0}" destId="{9580C6DE-6BEE-4D48-B842-A79639865838}" srcOrd="0" destOrd="2" presId="urn:microsoft.com/office/officeart/2005/8/layout/vList6"/>
    <dgm:cxn modelId="{70698C6F-B856-41C9-B4E7-A080591DC6D6}" type="presOf" srcId="{08D5379A-5F4F-44D4-B22C-ACFC9B3FA743}" destId="{4CF92B72-4BF8-4A72-902D-3DFC41262F47}" srcOrd="0" destOrd="0" presId="urn:microsoft.com/office/officeart/2005/8/layout/vList6"/>
    <dgm:cxn modelId="{D8FA6650-DCEC-4D8B-B9EF-CA5162989CFC}" type="presOf" srcId="{585D23C5-6FA8-4B2A-B345-7487925BD6D5}" destId="{06747E5A-23FB-4E0D-87EC-E1FB5103C9B0}" srcOrd="0" destOrd="1" presId="urn:microsoft.com/office/officeart/2005/8/layout/vList6"/>
    <dgm:cxn modelId="{0EEAD554-07C4-415B-9F9C-B5C8764C06AA}" srcId="{59EA3121-543D-45E3-AD9C-3AC55D00ED28}" destId="{FC3868FE-ADB9-4784-8EA2-982E19B2A370}" srcOrd="1" destOrd="0" parTransId="{001B1153-541A-4B32-99B6-0B2496146384}" sibTransId="{EE542F63-036B-475E-8676-9664C12E5A50}"/>
    <dgm:cxn modelId="{E2CA4A8B-7594-46EF-90AE-456FA024C106}" srcId="{DAA7A33E-6834-4F61-950C-3DEAD525D06C}" destId="{F5924ECE-2FE0-4347-BCE7-C06F3B68579A}" srcOrd="3" destOrd="0" parTransId="{C6E65388-25DB-409E-BF75-1C1A38972990}" sibTransId="{142A4F42-D689-46AC-BE8F-40CEAFB13552}"/>
    <dgm:cxn modelId="{CCC0648E-1007-4594-9F6C-00BE18C015B7}" type="presOf" srcId="{F5924ECE-2FE0-4347-BCE7-C06F3B68579A}" destId="{8FEE674B-EFDD-4AA0-88DA-4BA7FC6F4BA2}" srcOrd="0" destOrd="3" presId="urn:microsoft.com/office/officeart/2005/8/layout/vList6"/>
    <dgm:cxn modelId="{D3E71194-4E46-45F1-9028-85283C6FBFCE}" srcId="{DAA7A33E-6834-4F61-950C-3DEAD525D06C}" destId="{2AA0D6A8-BFA0-433C-9757-4B5A7E5624E5}" srcOrd="2" destOrd="0" parTransId="{C10C80CD-26AD-458E-9E07-84EAA717C288}" sibTransId="{BB36EE60-494A-4EFD-BB86-E7F75B8FBBDE}"/>
    <dgm:cxn modelId="{7D8BC099-DA63-4EC7-B8C4-DA7AE2F25F4A}" srcId="{3E9492C7-76A0-499E-A055-696F73148AB0}" destId="{0349D7B8-7920-459C-9C3B-97037CC11B6D}" srcOrd="0" destOrd="0" parTransId="{78665BCF-3999-43C2-83FF-0060782DA941}" sibTransId="{53A0C65B-887B-4658-AB90-CB731727EF11}"/>
    <dgm:cxn modelId="{DB08DBA5-00C0-4E56-A1BE-CF85B905046D}" type="presOf" srcId="{48A185A5-0113-442A-B5F6-2862ABBD191E}" destId="{06747E5A-23FB-4E0D-87EC-E1FB5103C9B0}" srcOrd="0" destOrd="0" presId="urn:microsoft.com/office/officeart/2005/8/layout/vList6"/>
    <dgm:cxn modelId="{77D33EA8-89E8-4F9B-B915-8441B95AB430}" type="presOf" srcId="{E9E36F77-58EF-4692-B653-D668FCE526D8}" destId="{8FEE674B-EFDD-4AA0-88DA-4BA7FC6F4BA2}" srcOrd="0" destOrd="0" presId="urn:microsoft.com/office/officeart/2005/8/layout/vList6"/>
    <dgm:cxn modelId="{BFF580AC-BFC1-4E5E-843C-9A4B86755E76}" srcId="{3E9492C7-76A0-499E-A055-696F73148AB0}" destId="{3F1D389A-9A61-4EAD-827D-B96E7AB1C2C5}" srcOrd="3" destOrd="0" parTransId="{4F46443B-D697-4231-BEE0-A84B89749910}" sibTransId="{FBA525EE-DAB7-4306-BDB3-ADAB509E694F}"/>
    <dgm:cxn modelId="{89B0EFAD-629B-4527-9461-13247369A4DF}" srcId="{DD7AC6FA-45AF-4E1E-BFFD-1B53B3C27086}" destId="{59EA3121-543D-45E3-AD9C-3AC55D00ED28}" srcOrd="1" destOrd="0" parTransId="{177E6980-3951-4841-A7CC-47B8F7898954}" sibTransId="{5C6EE4B9-D86B-4336-BD40-F84135494FC8}"/>
    <dgm:cxn modelId="{9B43C2C7-96DC-4729-A50C-A2F1C4425151}" srcId="{3E9492C7-76A0-499E-A055-696F73148AB0}" destId="{57278032-4A13-4658-BEB9-25CFBB9B1D4F}" srcOrd="1" destOrd="0" parTransId="{5D8A1B01-CAF7-47BB-B470-C9A9C3A5F673}" sibTransId="{8DBFDBA0-59E4-424A-9ABC-B8087FE853C0}"/>
    <dgm:cxn modelId="{7B09E3C7-74F6-4044-ADF7-3C6DC9FFCE68}" srcId="{59EA3121-543D-45E3-AD9C-3AC55D00ED28}" destId="{8BA7C337-205A-4815-8C4A-7A50F1F34478}" srcOrd="3" destOrd="0" parTransId="{6ADA26E7-499F-4A52-BF5C-5F100534D20F}" sibTransId="{76B98CFD-4E25-42CA-BB41-2865AD28AF69}"/>
    <dgm:cxn modelId="{D5661BC8-F626-415C-8EC5-552488AAB967}" srcId="{DD7AC6FA-45AF-4E1E-BFFD-1B53B3C27086}" destId="{DAA7A33E-6834-4F61-950C-3DEAD525D06C}" srcOrd="2" destOrd="0" parTransId="{31CB8F16-A5F4-4642-91C1-C9BE3B90867E}" sibTransId="{5C208660-4211-4F19-89B4-6071119E5C53}"/>
    <dgm:cxn modelId="{982A8DC9-F67F-43E1-841D-3D44E81737B0}" type="presOf" srcId="{57278032-4A13-4658-BEB9-25CFBB9B1D4F}" destId="{9580C6DE-6BEE-4D48-B842-A79639865838}" srcOrd="0" destOrd="1" presId="urn:microsoft.com/office/officeart/2005/8/layout/vList6"/>
    <dgm:cxn modelId="{309E16D1-0950-4764-AA0C-FECD8E46A224}" srcId="{7E85AA4B-83E3-421E-AA0A-B8653120AB5A}" destId="{585D23C5-6FA8-4B2A-B345-7487925BD6D5}" srcOrd="1" destOrd="0" parTransId="{E57BEC0B-64EF-44C5-9484-DBC15636944E}" sibTransId="{F76E135C-93EB-4174-889B-1DA8C62C8D0F}"/>
    <dgm:cxn modelId="{2A22BFD3-9153-4EE2-BB08-A05C1B4C38AA}" type="presOf" srcId="{9E0B7424-2580-4293-99AD-E7E2247DFF7D}" destId="{9580C6DE-6BEE-4D48-B842-A79639865838}" srcOrd="0" destOrd="4" presId="urn:microsoft.com/office/officeart/2005/8/layout/vList6"/>
    <dgm:cxn modelId="{B0631BD5-A570-4B05-8C4B-AB30327BB2F8}" type="presOf" srcId="{DD7AC6FA-45AF-4E1E-BFFD-1B53B3C27086}" destId="{5FCC75B6-A26D-4FBC-A19C-FE43EC4EEC1E}" srcOrd="0" destOrd="0" presId="urn:microsoft.com/office/officeart/2005/8/layout/vList6"/>
    <dgm:cxn modelId="{804E73DF-E73C-457C-B1D9-CBC6831CF585}" type="presOf" srcId="{3E9492C7-76A0-499E-A055-696F73148AB0}" destId="{4F3D975E-B5D4-4BA9-812B-348A97A626F2}" srcOrd="0" destOrd="0" presId="urn:microsoft.com/office/officeart/2005/8/layout/vList6"/>
    <dgm:cxn modelId="{5FF5E3E0-DF62-4123-B182-4103260E66A3}" srcId="{3E9492C7-76A0-499E-A055-696F73148AB0}" destId="{A5AA8871-A53D-4C09-9937-E68AACD988A0}" srcOrd="2" destOrd="0" parTransId="{A973F705-0CD0-4007-B0AB-581CE1E3E0F8}" sibTransId="{8FC790CE-0BB5-45CD-B857-CF20C81C8659}"/>
    <dgm:cxn modelId="{6FCB3AE1-A19E-4A77-869D-175CDA7942F1}" type="presOf" srcId="{960D7113-0242-457B-8118-7C3770CE3283}" destId="{8FEE674B-EFDD-4AA0-88DA-4BA7FC6F4BA2}" srcOrd="0" destOrd="1" presId="urn:microsoft.com/office/officeart/2005/8/layout/vList6"/>
    <dgm:cxn modelId="{677437E5-5982-4D32-A4B6-7CE428EAC30C}" srcId="{3E9492C7-76A0-499E-A055-696F73148AB0}" destId="{9E0B7424-2580-4293-99AD-E7E2247DFF7D}" srcOrd="4" destOrd="0" parTransId="{ADB08B19-1159-4771-B504-A8B89E706192}" sibTransId="{49E1B441-E908-4DD8-A7D2-48871F875104}"/>
    <dgm:cxn modelId="{648259F0-E118-450C-B346-A13A8BDB5604}" type="presOf" srcId="{DAA7A33E-6834-4F61-950C-3DEAD525D06C}" destId="{89F4B496-CC02-45BF-B998-A5B8D3E9BA5C}" srcOrd="0" destOrd="0" presId="urn:microsoft.com/office/officeart/2005/8/layout/vList6"/>
    <dgm:cxn modelId="{DF9301F5-2D84-4ED6-A79E-811B950ED408}" srcId="{7E85AA4B-83E3-421E-AA0A-B8653120AB5A}" destId="{48A185A5-0113-442A-B5F6-2862ABBD191E}" srcOrd="0" destOrd="0" parTransId="{87227107-89F8-4B9A-9B37-4507160F6ABC}" sibTransId="{D2605AE5-FD49-4948-BE56-C24527A1703E}"/>
    <dgm:cxn modelId="{6F39B3F7-8352-4D7A-B70D-CD7B934370E0}" srcId="{DAA7A33E-6834-4F61-950C-3DEAD525D06C}" destId="{960D7113-0242-457B-8118-7C3770CE3283}" srcOrd="1" destOrd="0" parTransId="{0FA2025F-53C8-4CF2-A677-7C21E77C1A21}" sibTransId="{6A5D9817-641B-4DA4-90BB-F1864710F5DA}"/>
    <dgm:cxn modelId="{965A2FF9-123D-4A5F-9500-7FBFD0797982}" type="presOf" srcId="{0349D7B8-7920-459C-9C3B-97037CC11B6D}" destId="{9580C6DE-6BEE-4D48-B842-A79639865838}" srcOrd="0" destOrd="0" presId="urn:microsoft.com/office/officeart/2005/8/layout/vList6"/>
    <dgm:cxn modelId="{347541FF-72C2-4937-83AE-A6E52CF61AF2}" type="presOf" srcId="{CE52519E-CFFE-41F4-A3CD-78B7099B60D5}" destId="{9580C6DE-6BEE-4D48-B842-A79639865838}" srcOrd="0" destOrd="6" presId="urn:microsoft.com/office/officeart/2005/8/layout/vList6"/>
    <dgm:cxn modelId="{F25193D9-A008-4B5D-8166-9ACA5C34DEE5}" type="presParOf" srcId="{5FCC75B6-A26D-4FBC-A19C-FE43EC4EEC1E}" destId="{2C889DAA-7615-4618-AC49-B9EDA59AEF1C}" srcOrd="0" destOrd="0" presId="urn:microsoft.com/office/officeart/2005/8/layout/vList6"/>
    <dgm:cxn modelId="{C1A23141-6E4E-4420-B36F-8975BF804C3D}" type="presParOf" srcId="{2C889DAA-7615-4618-AC49-B9EDA59AEF1C}" destId="{4F3D975E-B5D4-4BA9-812B-348A97A626F2}" srcOrd="0" destOrd="0" presId="urn:microsoft.com/office/officeart/2005/8/layout/vList6"/>
    <dgm:cxn modelId="{AE16A8F8-2F14-4EF5-9960-9BB16918ED73}" type="presParOf" srcId="{2C889DAA-7615-4618-AC49-B9EDA59AEF1C}" destId="{9580C6DE-6BEE-4D48-B842-A79639865838}" srcOrd="1" destOrd="0" presId="urn:microsoft.com/office/officeart/2005/8/layout/vList6"/>
    <dgm:cxn modelId="{FCA9D358-7E14-47B4-B2F7-512569504CC4}" type="presParOf" srcId="{5FCC75B6-A26D-4FBC-A19C-FE43EC4EEC1E}" destId="{C0463CBB-0396-4FD8-9DA3-0A9654C42ADB}" srcOrd="1" destOrd="0" presId="urn:microsoft.com/office/officeart/2005/8/layout/vList6"/>
    <dgm:cxn modelId="{7E2EAAB1-993A-42B7-8985-689F9D7F82DF}" type="presParOf" srcId="{5FCC75B6-A26D-4FBC-A19C-FE43EC4EEC1E}" destId="{4CAF71A2-CDF5-45C4-9715-21D631AB7AB7}" srcOrd="2" destOrd="0" presId="urn:microsoft.com/office/officeart/2005/8/layout/vList6"/>
    <dgm:cxn modelId="{4F915E02-9038-4117-B673-B52A54991AC3}" type="presParOf" srcId="{4CAF71A2-CDF5-45C4-9715-21D631AB7AB7}" destId="{FA7BF4EF-0AA0-4D16-8B82-A5BFCF17DD99}" srcOrd="0" destOrd="0" presId="urn:microsoft.com/office/officeart/2005/8/layout/vList6"/>
    <dgm:cxn modelId="{91112ADB-035E-45BD-8D8C-71479A6AF93B}" type="presParOf" srcId="{4CAF71A2-CDF5-45C4-9715-21D631AB7AB7}" destId="{4CF92B72-4BF8-4A72-902D-3DFC41262F47}" srcOrd="1" destOrd="0" presId="urn:microsoft.com/office/officeart/2005/8/layout/vList6"/>
    <dgm:cxn modelId="{E1C91181-7881-4A99-B5EE-9FBBCFD4E96D}" type="presParOf" srcId="{5FCC75B6-A26D-4FBC-A19C-FE43EC4EEC1E}" destId="{3464A63A-6174-47A4-923E-F7198F236473}" srcOrd="3" destOrd="0" presId="urn:microsoft.com/office/officeart/2005/8/layout/vList6"/>
    <dgm:cxn modelId="{4BC1F126-5C48-4CE6-8A4E-5372BBC7F088}" type="presParOf" srcId="{5FCC75B6-A26D-4FBC-A19C-FE43EC4EEC1E}" destId="{28F01103-C939-4822-BF5D-FB9262D11F03}" srcOrd="4" destOrd="0" presId="urn:microsoft.com/office/officeart/2005/8/layout/vList6"/>
    <dgm:cxn modelId="{34782F35-F075-4D40-A1EF-A5F2B0B71EBC}" type="presParOf" srcId="{28F01103-C939-4822-BF5D-FB9262D11F03}" destId="{89F4B496-CC02-45BF-B998-A5B8D3E9BA5C}" srcOrd="0" destOrd="0" presId="urn:microsoft.com/office/officeart/2005/8/layout/vList6"/>
    <dgm:cxn modelId="{B2585556-1A2A-47A2-B3C5-1EA74983D0F0}" type="presParOf" srcId="{28F01103-C939-4822-BF5D-FB9262D11F03}" destId="{8FEE674B-EFDD-4AA0-88DA-4BA7FC6F4BA2}" srcOrd="1" destOrd="0" presId="urn:microsoft.com/office/officeart/2005/8/layout/vList6"/>
    <dgm:cxn modelId="{9E7967BF-AE8D-44A3-A129-D8233D8378A4}" type="presParOf" srcId="{5FCC75B6-A26D-4FBC-A19C-FE43EC4EEC1E}" destId="{61C8553C-ED0F-4B93-A7B8-BD304D04927C}" srcOrd="5" destOrd="0" presId="urn:microsoft.com/office/officeart/2005/8/layout/vList6"/>
    <dgm:cxn modelId="{F794AE64-9F25-4B69-8A7C-6C458220C757}" type="presParOf" srcId="{5FCC75B6-A26D-4FBC-A19C-FE43EC4EEC1E}" destId="{0ECA211A-FC61-4A3D-9C81-098CD5403735}" srcOrd="6" destOrd="0" presId="urn:microsoft.com/office/officeart/2005/8/layout/vList6"/>
    <dgm:cxn modelId="{A513DD49-AEF9-449B-9C01-4BB869C36C28}" type="presParOf" srcId="{0ECA211A-FC61-4A3D-9C81-098CD5403735}" destId="{51E41DDC-67B2-4024-A00D-9936E1B6A2C1}" srcOrd="0" destOrd="0" presId="urn:microsoft.com/office/officeart/2005/8/layout/vList6"/>
    <dgm:cxn modelId="{ACE34C08-6DA5-440C-8CB9-CA466A574F89}" type="presParOf" srcId="{0ECA211A-FC61-4A3D-9C81-098CD5403735}" destId="{06747E5A-23FB-4E0D-87EC-E1FB5103C9B0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0C6DE-6BEE-4D48-B842-A79639865838}">
      <dsp:nvSpPr>
        <dsp:cNvPr id="0" name=""/>
        <dsp:cNvSpPr/>
      </dsp:nvSpPr>
      <dsp:spPr>
        <a:xfrm>
          <a:off x="2557933" y="2717"/>
          <a:ext cx="9338790" cy="16816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Мастерская проектов</a:t>
          </a: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Темы исследовательских работ по математике и проектов 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STEAM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Примеры применение проектов на уроках и в внешкольной деятельности</a:t>
          </a: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Видео материалы на канале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YoTube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Исследовательские работы в рамках декады наук, конкурсов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Cercet</a:t>
          </a:r>
          <a:r>
            <a:rPr lang="ro-MD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ători în devenire,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MD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MolSEF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др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7933" y="212919"/>
        <a:ext cx="8708186" cy="1261209"/>
      </dsp:txXfrm>
    </dsp:sp>
    <dsp:sp modelId="{4F3D975E-B5D4-4BA9-812B-348A97A626F2}">
      <dsp:nvSpPr>
        <dsp:cNvPr id="0" name=""/>
        <dsp:cNvSpPr/>
      </dsp:nvSpPr>
      <dsp:spPr>
        <a:xfrm>
          <a:off x="44735" y="367959"/>
          <a:ext cx="2546108" cy="1047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Проектно-исследовательская деятельность </a:t>
          </a:r>
          <a:endParaRPr lang="ru-RU" sz="1400" kern="1200" dirty="0"/>
        </a:p>
      </dsp:txBody>
      <dsp:txXfrm>
        <a:off x="95885" y="419109"/>
        <a:ext cx="2443808" cy="945520"/>
      </dsp:txXfrm>
    </dsp:sp>
    <dsp:sp modelId="{4CF92B72-4BF8-4A72-902D-3DFC41262F47}">
      <dsp:nvSpPr>
        <dsp:cNvPr id="0" name=""/>
        <dsp:cNvSpPr/>
      </dsp:nvSpPr>
      <dsp:spPr>
        <a:xfrm>
          <a:off x="2588907" y="1563886"/>
          <a:ext cx="9307816" cy="13503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рекомендации, статьи, выступления, семинары, ателье и др.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Разработки открытых уроков и внеклассных мероприятий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Презентации уроков, индивидуальные карточки и тренажеры, подготовка к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БАКу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Печатные тетради для инклюзивного образования </a:t>
          </a:r>
        </a:p>
      </dsp:txBody>
      <dsp:txXfrm>
        <a:off x="2588907" y="1732682"/>
        <a:ext cx="8801430" cy="1012773"/>
      </dsp:txXfrm>
    </dsp:sp>
    <dsp:sp modelId="{FA7BF4EF-0AA0-4D16-8B82-A5BFCF17DD99}">
      <dsp:nvSpPr>
        <dsp:cNvPr id="0" name=""/>
        <dsp:cNvSpPr/>
      </dsp:nvSpPr>
      <dsp:spPr>
        <a:xfrm>
          <a:off x="5211" y="1747209"/>
          <a:ext cx="2583338" cy="91835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Методическая деятельность</a:t>
          </a:r>
        </a:p>
      </dsp:txBody>
      <dsp:txXfrm>
        <a:off x="50041" y="1792039"/>
        <a:ext cx="2493678" cy="828697"/>
      </dsp:txXfrm>
    </dsp:sp>
    <dsp:sp modelId="{8FEE674B-EFDD-4AA0-88DA-4BA7FC6F4BA2}">
      <dsp:nvSpPr>
        <dsp:cNvPr id="0" name=""/>
        <dsp:cNvSpPr/>
      </dsp:nvSpPr>
      <dsp:spPr>
        <a:xfrm>
          <a:off x="2624891" y="2795773"/>
          <a:ext cx="9271832" cy="15381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Материалы по образовательным проектам</a:t>
          </a:r>
          <a:endParaRPr lang="ru-RU" sz="1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Конкурсы, интеллектуальные игры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Работа с беженцами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</a:t>
          </a:r>
        </a:p>
      </dsp:txBody>
      <dsp:txXfrm>
        <a:off x="2624891" y="2988046"/>
        <a:ext cx="8695015" cy="1153635"/>
      </dsp:txXfrm>
    </dsp:sp>
    <dsp:sp modelId="{89F4B496-CC02-45BF-B998-A5B8D3E9BA5C}">
      <dsp:nvSpPr>
        <dsp:cNvPr id="0" name=""/>
        <dsp:cNvSpPr/>
      </dsp:nvSpPr>
      <dsp:spPr>
        <a:xfrm>
          <a:off x="5379" y="3003229"/>
          <a:ext cx="2613595" cy="78750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Результаты профессиональной деятельности</a:t>
          </a:r>
        </a:p>
      </dsp:txBody>
      <dsp:txXfrm>
        <a:off x="43822" y="3041672"/>
        <a:ext cx="2536709" cy="710616"/>
      </dsp:txXfrm>
    </dsp:sp>
    <dsp:sp modelId="{06747E5A-23FB-4E0D-87EC-E1FB5103C9B0}">
      <dsp:nvSpPr>
        <dsp:cNvPr id="0" name=""/>
        <dsp:cNvSpPr/>
      </dsp:nvSpPr>
      <dsp:spPr>
        <a:xfrm>
          <a:off x="2616277" y="4247148"/>
          <a:ext cx="9195363" cy="8242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Ссылки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Библиография</a:t>
          </a:r>
        </a:p>
      </dsp:txBody>
      <dsp:txXfrm>
        <a:off x="2616277" y="4350182"/>
        <a:ext cx="8886263" cy="618201"/>
      </dsp:txXfrm>
    </dsp:sp>
    <dsp:sp modelId="{51E41DDC-67B2-4024-A00D-9936E1B6A2C1}">
      <dsp:nvSpPr>
        <dsp:cNvPr id="0" name=""/>
        <dsp:cNvSpPr/>
      </dsp:nvSpPr>
      <dsp:spPr>
        <a:xfrm>
          <a:off x="0" y="4349112"/>
          <a:ext cx="2640632" cy="62034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Ресурсы</a:t>
          </a:r>
        </a:p>
      </dsp:txBody>
      <dsp:txXfrm>
        <a:off x="30283" y="4379395"/>
        <a:ext cx="2580066" cy="559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9F934-080F-4A9E-BED9-ABBAC20F96F5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C27D9-030A-4D21-BFAF-4A095DBE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662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hape 103">
            <a:extLst>
              <a:ext uri="{FF2B5EF4-FFF2-40B4-BE49-F238E27FC236}">
                <a16:creationId xmlns:a16="http://schemas.microsoft.com/office/drawing/2014/main" id="{1C59F1C5-DF14-4FB5-94F8-B5986C305CA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7651" name="Shape 104">
            <a:extLst>
              <a:ext uri="{FF2B5EF4-FFF2-40B4-BE49-F238E27FC236}">
                <a16:creationId xmlns:a16="http://schemas.microsoft.com/office/drawing/2014/main" id="{69C93469-7C80-4720-AB92-18E198B49B4F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C27D9-030A-4D21-BFAF-4A095DBEFA2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72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4E5F-6894-4658-B743-67B49E2F5461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AD35-ECB8-4AD0-9912-4C2BB27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947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4E5F-6894-4658-B743-67B49E2F5461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AD35-ECB8-4AD0-9912-4C2BB27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193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4E5F-6894-4658-B743-67B49E2F5461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AD35-ECB8-4AD0-9912-4C2BB27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902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6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26000" cy="496763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6256364" y="1600201"/>
            <a:ext cx="5326000" cy="496763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95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4E5F-6894-4658-B743-67B49E2F5461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AD35-ECB8-4AD0-9912-4C2BB27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34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4E5F-6894-4658-B743-67B49E2F5461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AD35-ECB8-4AD0-9912-4C2BB27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77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4E5F-6894-4658-B743-67B49E2F5461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AD35-ECB8-4AD0-9912-4C2BB27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75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4E5F-6894-4658-B743-67B49E2F5461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AD35-ECB8-4AD0-9912-4C2BB27A012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88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4E5F-6894-4658-B743-67B49E2F5461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AD35-ECB8-4AD0-9912-4C2BB27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5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4E5F-6894-4658-B743-67B49E2F5461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AD35-ECB8-4AD0-9912-4C2BB27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914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4E5F-6894-4658-B743-67B49E2F5461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AD35-ECB8-4AD0-9912-4C2BB27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19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4BD4E5F-6894-4658-B743-67B49E2F5461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AD35-ECB8-4AD0-9912-4C2BB27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23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4BD4E5F-6894-4658-B743-67B49E2F5461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A5BAD35-ECB8-4AD0-9912-4C2BB27A0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0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ites.google.com/chisinau.edu.md/melnicnatalia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pn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chart" Target="../charts/chart1.xml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37736A-48D7-4533-863F-428CCB0ED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758" y="218243"/>
            <a:ext cx="7721517" cy="72414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Облачные технологии</a:t>
            </a:r>
          </a:p>
        </p:txBody>
      </p:sp>
      <p:sp>
        <p:nvSpPr>
          <p:cNvPr id="4" name="Shape 61">
            <a:extLst>
              <a:ext uri="{FF2B5EF4-FFF2-40B4-BE49-F238E27FC236}">
                <a16:creationId xmlns:a16="http://schemas.microsoft.com/office/drawing/2014/main" id="{6F0B28DB-8BB7-4552-A348-5515F34F33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9127" y="2184132"/>
            <a:ext cx="6503436" cy="437528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ru-RU" altLang="ru-RU" sz="216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Облачная технология</a:t>
            </a:r>
            <a:r>
              <a:rPr lang="ru-RU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терминах непрофессионала хранит все ваши данные и обеспечение доступа к ним через Интернет. Это означает, что вы не должны полагаться на материальные активы, как ваш жесткий диск, чтобы сохранить его.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ru-RU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"Облако", как следует из названия, используется как метафора для роли Интернета в его процессе.</a:t>
            </a:r>
          </a:p>
          <a:p>
            <a:pPr marL="0" indent="0">
              <a:spcBef>
                <a:spcPct val="0"/>
              </a:spcBef>
              <a:buClr>
                <a:srgbClr val="000000"/>
              </a:buClr>
              <a:buNone/>
            </a:pPr>
            <a:endParaRPr lang="ru-RU" altLang="ru-RU" sz="2160" dirty="0">
              <a:latin typeface="Georgia" panose="02040502050405020303" pitchFamily="18" charset="0"/>
              <a:cs typeface="Arial" panose="020B0604020202020204" pitchFamily="34" charset="0"/>
              <a:sym typeface="Georgia" panose="02040502050405020303" pitchFamily="18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None/>
            </a:pPr>
            <a:endParaRPr lang="ru-RU" altLang="ru-RU" dirty="0">
              <a:latin typeface="Georgia" panose="02040502050405020303" pitchFamily="18" charset="0"/>
              <a:cs typeface="Arial" panose="020B0604020202020204" pitchFamily="34" charset="0"/>
              <a:sym typeface="Georgia" panose="02040502050405020303" pitchFamily="18" charset="0"/>
            </a:endParaRPr>
          </a:p>
        </p:txBody>
      </p:sp>
      <p:pic>
        <p:nvPicPr>
          <p:cNvPr id="5" name="Shape 63">
            <a:extLst>
              <a:ext uri="{FF2B5EF4-FFF2-40B4-BE49-F238E27FC236}">
                <a16:creationId xmlns:a16="http://schemas.microsoft.com/office/drawing/2014/main" id="{371460FF-3CA8-48F1-85CB-3AB1F35D91B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15200" y="1245161"/>
            <a:ext cx="4479840" cy="3359880"/>
          </a:xfrm>
          <a:prstGeom prst="flowChartAlternateProcess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359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C2178-261A-405F-B98C-48D8040E7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289778"/>
            <a:ext cx="5105835" cy="907651"/>
          </a:xfrm>
        </p:spPr>
        <p:txBody>
          <a:bodyPr>
            <a:normAutofit/>
          </a:bodyPr>
          <a:lstStyle/>
          <a:p>
            <a:r>
              <a:rPr lang="ru-RU" sz="2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</a:t>
            </a: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Таблицы </a:t>
            </a:r>
            <a:endParaRPr lang="ru-RU" sz="2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AD7B3-66B3-4A9A-8A37-05FF79974D1D}"/>
              </a:ext>
            </a:extLst>
          </p:cNvPr>
          <p:cNvSpPr txBox="1"/>
          <p:nvPr/>
        </p:nvSpPr>
        <p:spPr>
          <a:xfrm>
            <a:off x="442233" y="1262739"/>
            <a:ext cx="62803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</a:t>
            </a:r>
            <a:r>
              <a:rPr lang="ru-RU" sz="20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помогают структурировать информацию, создавать списки и графики, делать вычисления по сложным формулам</a:t>
            </a:r>
          </a:p>
          <a:p>
            <a:pPr algn="l"/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Таблицами можно делиться или интегрировать их со сторонними приложениями.</a:t>
            </a:r>
          </a:p>
          <a:p>
            <a:pPr algn="l"/>
            <a:r>
              <a:rPr lang="ru-RU" sz="2000" b="0" i="0" dirty="0">
                <a:solidFill>
                  <a:srgbClr val="1F1F1F"/>
                </a:solidFill>
                <a:effectLst/>
                <a:latin typeface="Google Sans Text"/>
              </a:rPr>
              <a:t> </a:t>
            </a:r>
          </a:p>
          <a:p>
            <a:pPr algn="l"/>
            <a:r>
              <a:rPr lang="ru-RU" sz="2000" b="0" i="1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id="{FF80F456-CB1A-442D-B9BA-D5FBF6B77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390" y="3429000"/>
            <a:ext cx="5998328" cy="30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Как в Google Таблицах задать область для печати на принтере -">
            <a:extLst>
              <a:ext uri="{FF2B5EF4-FFF2-40B4-BE49-F238E27FC236}">
                <a16:creationId xmlns:a16="http://schemas.microsoft.com/office/drawing/2014/main" id="{BF8AECF1-1AB9-40A0-8C54-7AE18E3F9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2" y="3142898"/>
            <a:ext cx="5098158" cy="342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Как работать в Google Таблицах? Фишки и хитрости">
            <a:extLst>
              <a:ext uri="{FF2B5EF4-FFF2-40B4-BE49-F238E27FC236}">
                <a16:creationId xmlns:a16="http://schemas.microsoft.com/office/drawing/2014/main" id="{A75A55EF-257D-4EA9-BFE6-F15C12DA0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582" y="498231"/>
            <a:ext cx="5164171" cy="29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697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6C834-5B13-449C-AE1D-799961A8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644" y="331001"/>
            <a:ext cx="4584531" cy="601641"/>
          </a:xfrm>
        </p:spPr>
        <p:txBody>
          <a:bodyPr>
            <a:no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google forms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CC21F0-EEBC-4FB5-9AE4-7F3A04C73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7" y="561044"/>
            <a:ext cx="8534399" cy="5186563"/>
          </a:xfrm>
        </p:spPr>
        <p:txBody>
          <a:bodyPr>
            <a:noAutofit/>
          </a:bodyPr>
          <a:lstStyle/>
          <a:p>
            <a:pPr algn="l"/>
            <a:r>
              <a:rPr lang="ru-RU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20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отличный помощник  учителя. </a:t>
            </a:r>
          </a:p>
          <a:p>
            <a:pPr algn="l"/>
            <a:r>
              <a:rPr lang="ru-RU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формы можно проводить различные опросы, викторины, создавать анкеты, тесты. При создании формы автоматически создается таблица </a:t>
            </a:r>
            <a:r>
              <a:rPr lang="ru-RU" sz="20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которой накапливаются результаты заполнения формы. Таблица предоставляет удобные возможности хранения и обработки собранных данных.</a:t>
            </a:r>
            <a:br>
              <a:rPr lang="ru-RU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Вот некоторые примеры использования формы </a:t>
            </a:r>
            <a:r>
              <a:rPr lang="ru-RU" sz="20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образовании: </a:t>
            </a:r>
          </a:p>
          <a:p>
            <a:pPr marL="457200" algn="l"/>
            <a:r>
              <a:rPr lang="ru-RU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·       регистрация участников учебных проектов;</a:t>
            </a:r>
          </a:p>
          <a:p>
            <a:pPr marL="457200" algn="l"/>
            <a:r>
              <a:rPr lang="ru-RU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·       промежуточный контроль, викторина, опросы, анкеты;</a:t>
            </a:r>
          </a:p>
          <a:p>
            <a:pPr marL="457200" algn="l"/>
            <a:r>
              <a:rPr lang="ru-RU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·       организация совместной работы группы, самооценка;</a:t>
            </a:r>
          </a:p>
          <a:p>
            <a:pPr marL="457200" algn="l"/>
            <a:r>
              <a:rPr lang="ru-RU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·       рефлексия;</a:t>
            </a:r>
          </a:p>
          <a:p>
            <a:pPr marL="457200" algn="l"/>
            <a:r>
              <a:rPr lang="ru-RU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·       сбор информации</a:t>
            </a:r>
          </a:p>
        </p:txBody>
      </p:sp>
      <p:pic>
        <p:nvPicPr>
          <p:cNvPr id="12290" name="Picture 2" descr="Гугл формы: что это такое и как создать опрос – пошаговая инструкция от  Elit-Web">
            <a:extLst>
              <a:ext uri="{FF2B5EF4-FFF2-40B4-BE49-F238E27FC236}">
                <a16:creationId xmlns:a16="http://schemas.microsoft.com/office/drawing/2014/main" id="{2F3C6C0B-8E0A-4D81-9E84-4E035D07C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1" t="35057"/>
          <a:stretch/>
        </p:blipFill>
        <p:spPr bwMode="auto">
          <a:xfrm>
            <a:off x="8575676" y="1561125"/>
            <a:ext cx="2825749" cy="24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26E6F1-D7C2-4348-9DA8-CC2FE7BC4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4" t="15000" r="1719" b="49522"/>
          <a:stretch/>
        </p:blipFill>
        <p:spPr>
          <a:xfrm>
            <a:off x="3242025" y="4622623"/>
            <a:ext cx="8831310" cy="18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5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6C834-5B13-449C-AE1D-799961A8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119" y="1079298"/>
            <a:ext cx="4584531" cy="601641"/>
          </a:xfrm>
        </p:spPr>
        <p:txBody>
          <a:bodyPr>
            <a:no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google forms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91423C-D82F-4687-B078-4056E50B0FD3}"/>
              </a:ext>
            </a:extLst>
          </p:cNvPr>
          <p:cNvSpPr txBox="1"/>
          <p:nvPr/>
        </p:nvSpPr>
        <p:spPr>
          <a:xfrm>
            <a:off x="510986" y="663801"/>
            <a:ext cx="59376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84455" indent="359410" algn="l">
              <a:spcAft>
                <a:spcPts val="20"/>
              </a:spcAft>
            </a:pPr>
            <a:r>
              <a:rPr lang="ru-RU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Формы позволяют единовременно, в кратчайшие сроки провести опрос и получить автоматическую сводку результатов опроса с графиками и диаграммами.</a:t>
            </a:r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A8210D1A-5571-42A8-81F9-12080FB64CF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568" y="2533650"/>
            <a:ext cx="6051738" cy="306038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CA2C5E-B7BC-4D3D-8BF6-57EBFEF73BF9}"/>
              </a:ext>
            </a:extLst>
          </p:cNvPr>
          <p:cNvSpPr/>
          <p:nvPr/>
        </p:nvSpPr>
        <p:spPr>
          <a:xfrm>
            <a:off x="1571625" y="3752850"/>
            <a:ext cx="3048000" cy="4095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Дисциплина «Математика» является для вас сложной</a:t>
            </a:r>
          </a:p>
        </p:txBody>
      </p:sp>
      <p:pic>
        <p:nvPicPr>
          <p:cNvPr id="13314" name="Picture 2" descr="Гугл Формы — возможности и польза | Медиа Нетологии">
            <a:extLst>
              <a:ext uri="{FF2B5EF4-FFF2-40B4-BE49-F238E27FC236}">
                <a16:creationId xmlns:a16="http://schemas.microsoft.com/office/drawing/2014/main" id="{BD65DF18-5192-4934-B0EA-C9692C79A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200" y="3095625"/>
            <a:ext cx="6390557" cy="358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754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30A95-6AB7-4434-A168-9D92DB52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850" y="311015"/>
            <a:ext cx="5331714" cy="806958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calendar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92FBB6-799A-48DA-B024-089BEAD4B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36" y="1208508"/>
            <a:ext cx="8436864" cy="3101983"/>
          </a:xfrm>
        </p:spPr>
        <p:txBody>
          <a:bodyPr/>
          <a:lstStyle/>
          <a:p>
            <a:pPr marL="0" indent="0">
              <a:buNone/>
            </a:pPr>
            <a:r>
              <a:rPr lang="ru-RU" sz="25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</a:t>
            </a:r>
            <a:r>
              <a:rPr lang="ru-RU" sz="25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Календарь – незаменимый помощник для активных и динамичных преподавателей, позволяющий планировать мероприятия, оповещать о них других участников, получать письма на электронную почту в виде напоминаний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01BA9C-1FBD-49DD-8EB1-9E862F425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19" t="23056" r="4219" b="29028"/>
          <a:stretch/>
        </p:blipFill>
        <p:spPr>
          <a:xfrm>
            <a:off x="9337091" y="1302794"/>
            <a:ext cx="2259959" cy="2824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C423F7-E110-4D03-A477-BA61D29738C1}"/>
              </a:ext>
            </a:extLst>
          </p:cNvPr>
          <p:cNvSpPr txBox="1"/>
          <p:nvPr/>
        </p:nvSpPr>
        <p:spPr>
          <a:xfrm>
            <a:off x="6867524" y="4539543"/>
            <a:ext cx="54281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Calendar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создания проектов для отслеживания вех, сроков и напоминаний.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99EF72A7-FF0F-4993-B85A-A34B3482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48" y="3009107"/>
            <a:ext cx="6201827" cy="353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895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FA7B7-7CC1-45E8-850D-7BC313E16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774" y="299834"/>
            <a:ext cx="3436239" cy="711708"/>
          </a:xfrm>
        </p:spPr>
        <p:txBody>
          <a:bodyPr>
            <a:normAutofit/>
          </a:bodyPr>
          <a:lstStyle/>
          <a:p>
            <a:r>
              <a:rPr lang="en-US" sz="25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 Site</a:t>
            </a:r>
            <a:endParaRPr lang="ru-RU" sz="2500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C213A9-9B67-49D5-82B8-CB81A818C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972" t="17809" r="601" b="34596"/>
          <a:stretch/>
        </p:blipFill>
        <p:spPr>
          <a:xfrm>
            <a:off x="8461457" y="1449895"/>
            <a:ext cx="2787568" cy="282400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F635BF-2E36-445D-920C-E610087B9661}"/>
              </a:ext>
            </a:extLst>
          </p:cNvPr>
          <p:cNvSpPr txBox="1"/>
          <p:nvPr/>
        </p:nvSpPr>
        <p:spPr>
          <a:xfrm>
            <a:off x="190500" y="1173670"/>
            <a:ext cx="69627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spcAft>
                <a:spcPts val="1000"/>
              </a:spcAft>
            </a:pPr>
            <a:r>
              <a:rPr lang="ru-RU" sz="2000" b="1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Что такое </a:t>
            </a:r>
            <a:r>
              <a:rPr lang="ru-RU" sz="2000" b="1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000" b="1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Sites</a:t>
            </a:r>
            <a:r>
              <a:rPr lang="ru-RU" sz="2000" b="1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бесплатный конструктор и хостинг сайтов, один из многочисленных сервисов поискового гиганта, позволяющий любому пользователю с зарегистрированным Гугл-аккаунтом создать свой небольшой веб-ресурс типа портфолио, визитки, </a:t>
            </a:r>
            <a:r>
              <a:rPr lang="ru-RU" sz="200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лендинг</a:t>
            </a:r>
            <a:r>
              <a:rPr lang="ru-RU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-странички и т.п. Можно даже сделать вариант полноценного тематического </a:t>
            </a:r>
            <a:r>
              <a:rPr lang="ru-RU" sz="200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инфоресурса</a:t>
            </a:r>
            <a:r>
              <a:rPr lang="ru-RU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5E653-C4E9-4467-B871-6CC5E043DA0A}"/>
              </a:ext>
            </a:extLst>
          </p:cNvPr>
          <p:cNvSpPr txBox="1"/>
          <p:nvPr/>
        </p:nvSpPr>
        <p:spPr>
          <a:xfrm>
            <a:off x="619125" y="3722787"/>
            <a:ext cx="10763250" cy="247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7675" algn="just">
              <a:lnSpc>
                <a:spcPct val="150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Преимущества сервиса:</a:t>
            </a:r>
            <a:endParaRPr lang="ru-RU" sz="2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Простой и понятный инструментарий для </a:t>
            </a:r>
            <a:r>
              <a:rPr lang="ru-RU" sz="200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сайтостроения</a:t>
            </a:r>
            <a:r>
              <a:rPr lang="ru-RU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Современные, стильные темы оформления, адаптивный дизайн;</a:t>
            </a:r>
            <a:endParaRPr lang="ru-RU" sz="2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Интеграция сервисов </a:t>
            </a:r>
            <a:r>
              <a:rPr lang="ru-RU" sz="200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Фото, Документы, Календарь и пр.);</a:t>
            </a:r>
            <a:endParaRPr lang="ru-RU" sz="2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Возможность групповой работы над сайтом;</a:t>
            </a:r>
            <a:endParaRPr lang="ru-RU" sz="2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24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DF433-5AAE-4922-9CA3-86C5C90E2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9" y="505453"/>
            <a:ext cx="4362451" cy="3018797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D9EB0F-FD0A-4C42-B4F7-FAA81FDB5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1809750"/>
            <a:ext cx="6734175" cy="123825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EC9821-8CC3-49C3-AE79-376B7A448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4" y="427697"/>
            <a:ext cx="1100995" cy="11009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12BFF8-2134-4F4B-BD06-EB59883D4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25" y="427697"/>
            <a:ext cx="4436698" cy="3185927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1239E5DD-C548-4D85-B581-E2B92B43636A}"/>
              </a:ext>
            </a:extLst>
          </p:cNvPr>
          <p:cNvSpPr txBox="1">
            <a:spLocks/>
          </p:cNvSpPr>
          <p:nvPr/>
        </p:nvSpPr>
        <p:spPr>
          <a:xfrm>
            <a:off x="447675" y="2832989"/>
            <a:ext cx="7372350" cy="28732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 Site</a:t>
            </a:r>
            <a:r>
              <a:rPr lang="ru-RU" sz="3200" b="1" i="1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-цифровой ресурс в котором представлены </a:t>
            </a:r>
            <a:r>
              <a:rPr lang="ru-RU" sz="3200" b="1" i="1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 и ресурсы</a:t>
            </a:r>
            <a:r>
              <a:rPr lang="ru-RU" sz="3200" b="1" i="1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проектно-исследовательской и учебно-методической деятельностях  для учителей и учеников 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D11E6A-166E-42FC-85E1-777FDB455529}"/>
              </a:ext>
            </a:extLst>
          </p:cNvPr>
          <p:cNvSpPr txBox="1"/>
          <p:nvPr/>
        </p:nvSpPr>
        <p:spPr>
          <a:xfrm>
            <a:off x="4114800" y="5706216"/>
            <a:ext cx="111887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00B0F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4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https://sites.google.com/chisinau.edu.md/melnicnatalia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56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7F48D81-1538-43CE-AF52-50DC273C4693}"/>
              </a:ext>
            </a:extLst>
          </p:cNvPr>
          <p:cNvSpPr/>
          <p:nvPr/>
        </p:nvSpPr>
        <p:spPr>
          <a:xfrm>
            <a:off x="7386320" y="5388577"/>
            <a:ext cx="4319905" cy="116205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7345" indent="-347345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Ключевая цель сайта-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цифрового ресурса</a:t>
            </a:r>
            <a:r>
              <a:rPr lang="ru-RU" sz="200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котором представлены</a:t>
            </a: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32DE00-DA73-45FE-B486-B80D9AE3B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7" t="13469" b="9970"/>
          <a:stretch/>
        </p:blipFill>
        <p:spPr>
          <a:xfrm>
            <a:off x="200619" y="1304925"/>
            <a:ext cx="11790762" cy="5133975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2D46B16-7BF1-40DC-8437-1D291CFB0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236" y="307373"/>
            <a:ext cx="5969889" cy="607027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sites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97411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30E8C14E-A37A-49C5-9B3C-4D22860AC3CD}"/>
              </a:ext>
            </a:extLst>
          </p:cNvPr>
          <p:cNvGraphicFramePr/>
          <p:nvPr/>
        </p:nvGraphicFramePr>
        <p:xfrm>
          <a:off x="180976" y="1681164"/>
          <a:ext cx="11896724" cy="5519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7F48D81-1538-43CE-AF52-50DC273C4693}"/>
              </a:ext>
            </a:extLst>
          </p:cNvPr>
          <p:cNvSpPr/>
          <p:nvPr/>
        </p:nvSpPr>
        <p:spPr>
          <a:xfrm>
            <a:off x="928370" y="302227"/>
            <a:ext cx="9758680" cy="116205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7345" indent="-347345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Ключевая цель сайта-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цифрового ресурса</a:t>
            </a:r>
            <a:r>
              <a:rPr lang="ru-RU" sz="200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котором представлены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51714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A5A86E-7A8D-455A-907F-257BA6161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3" y="963769"/>
            <a:ext cx="3339114" cy="24652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CC32AC-C256-443B-9242-8E1034B42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9"/>
          <a:stretch/>
        </p:blipFill>
        <p:spPr>
          <a:xfrm>
            <a:off x="1588059" y="1053118"/>
            <a:ext cx="3612927" cy="13529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D89645-F4A5-41DA-9A10-09607E39D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3566649"/>
            <a:ext cx="2706688" cy="31648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F0041BC-9CB7-4E69-AB39-5B5D92800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42" y="2479459"/>
            <a:ext cx="3339113" cy="4073785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638EFDD-FBBB-4C43-AC87-E7FBD850E96A}"/>
              </a:ext>
            </a:extLst>
          </p:cNvPr>
          <p:cNvSpPr/>
          <p:nvPr/>
        </p:nvSpPr>
        <p:spPr>
          <a:xfrm>
            <a:off x="6873534" y="571645"/>
            <a:ext cx="4515698" cy="53300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деятельность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8959028-F9AA-4F89-8E01-2A5F95E16659}"/>
              </a:ext>
            </a:extLst>
          </p:cNvPr>
          <p:cNvSpPr/>
          <p:nvPr/>
        </p:nvSpPr>
        <p:spPr>
          <a:xfrm>
            <a:off x="1275669" y="304756"/>
            <a:ext cx="3987800" cy="5521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проектно-исследовательской деятельности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4CBDF1-5C4D-4AF8-A891-35B650BD61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051" t="28435" r="30740" b="18367"/>
          <a:stretch/>
        </p:blipFill>
        <p:spPr>
          <a:xfrm>
            <a:off x="5263469" y="1425093"/>
            <a:ext cx="3601584" cy="2190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556A1B-FDCC-49DE-8F60-7A3B097BF8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540" t="21222" r="22092" b="3786"/>
          <a:stretch/>
        </p:blipFill>
        <p:spPr>
          <a:xfrm>
            <a:off x="7683612" y="1532850"/>
            <a:ext cx="3705620" cy="26929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E993B1-1C09-4B6B-82EE-8334147860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822" t="20411" r="23470" b="3786"/>
          <a:stretch/>
        </p:blipFill>
        <p:spPr>
          <a:xfrm>
            <a:off x="5277569" y="2479459"/>
            <a:ext cx="3336544" cy="24652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F050C8-A5E9-4169-BB56-EEA166D902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3"/>
          <a:stretch/>
        </p:blipFill>
        <p:spPr>
          <a:xfrm>
            <a:off x="6678986" y="2859967"/>
            <a:ext cx="3688058" cy="23730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A87635-5F66-4523-8303-F612F83549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166" t="24057" r="22292" b="5061"/>
          <a:stretch/>
        </p:blipFill>
        <p:spPr>
          <a:xfrm>
            <a:off x="5220231" y="4502726"/>
            <a:ext cx="3688059" cy="21453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AD5C54-8C46-4C8A-AFA0-1A31736645B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584" t="20524" r="35083" b="14053"/>
          <a:stretch/>
        </p:blipFill>
        <p:spPr>
          <a:xfrm>
            <a:off x="8583633" y="2702527"/>
            <a:ext cx="3297014" cy="2469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8160E8-2E80-4020-9234-D8BE1E6F17A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81" t="30483" r="29975" b="7211"/>
          <a:stretch/>
        </p:blipFill>
        <p:spPr>
          <a:xfrm>
            <a:off x="8016430" y="4336899"/>
            <a:ext cx="3863731" cy="22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9B0691-831F-4833-9F16-7CE42C8BBCDC}"/>
              </a:ext>
            </a:extLst>
          </p:cNvPr>
          <p:cNvSpPr txBox="1"/>
          <p:nvPr/>
        </p:nvSpPr>
        <p:spPr>
          <a:xfrm>
            <a:off x="6790182" y="635997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https://www.youtube.com/@user-mathgrecu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ECFC281-0F78-48A0-AD0A-937710E11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115296"/>
            <a:ext cx="4924425" cy="22582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740136-DDB2-4C1B-8CC2-B667A51D6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44" y="980977"/>
            <a:ext cx="976819" cy="9768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95695E-3067-4A39-A2E5-8B981C18C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7" y="1025262"/>
            <a:ext cx="5232674" cy="24021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6C3901-1B33-481E-99F9-139C754527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9" t="21222" r="11530" b="9464"/>
          <a:stretch/>
        </p:blipFill>
        <p:spPr>
          <a:xfrm>
            <a:off x="5964809" y="3559656"/>
            <a:ext cx="5551890" cy="26458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13C016-ACDA-49B5-9158-4913FA9F2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0" y="3675270"/>
            <a:ext cx="5581680" cy="264588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2B2EF5-9094-4AD7-B021-F593AD34B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6" y="71103"/>
            <a:ext cx="11830588" cy="74243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канала  «МАТЕМАТИКА ТАКАЯ РАЗНАЯ»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84255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slide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t="20154" r="5935" b="4327"/>
          <a:stretch/>
        </p:blipFill>
        <p:spPr bwMode="auto">
          <a:xfrm>
            <a:off x="513366" y="951723"/>
            <a:ext cx="11219287" cy="543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44824" y="218243"/>
            <a:ext cx="7665534" cy="518875"/>
          </a:xfrm>
        </p:spPr>
        <p:txBody>
          <a:bodyPr>
            <a:normAutofit fontScale="90000"/>
          </a:bodyPr>
          <a:lstStyle/>
          <a:p>
            <a:r>
              <a:rPr lang="ru-RU" dirty="0"/>
              <a:t>Наше «ОБЛАКО»</a:t>
            </a:r>
          </a:p>
        </p:txBody>
      </p:sp>
    </p:spTree>
    <p:extLst>
      <p:ext uri="{BB962C8B-B14F-4D97-AF65-F5344CB8AC3E}">
        <p14:creationId xmlns:p14="http://schemas.microsoft.com/office/powerpoint/2010/main" val="39501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F9E30-BC09-44C8-9479-A34F8D2C1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149868"/>
            <a:ext cx="6822270" cy="549783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176BA6-2895-4954-A31D-930D28690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64" t="20940" r="19322" b="53920"/>
          <a:stretch/>
        </p:blipFill>
        <p:spPr>
          <a:xfrm>
            <a:off x="168772" y="1182136"/>
            <a:ext cx="2389346" cy="25190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553B84-4D60-47CA-82AD-5419881A0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68" t="26271" r="42922" b="3871"/>
          <a:stretch/>
        </p:blipFill>
        <p:spPr>
          <a:xfrm>
            <a:off x="2045410" y="1694475"/>
            <a:ext cx="2767809" cy="50962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0DCFE0-A9C6-46FE-9B4F-EA47054211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16" t="19591" r="42417" b="7259"/>
          <a:stretch/>
        </p:blipFill>
        <p:spPr>
          <a:xfrm>
            <a:off x="3618797" y="1186607"/>
            <a:ext cx="2714818" cy="56713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5BC1940-9385-4CB1-8013-56D2C0AB88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17" t="19591" r="42016" b="37778"/>
          <a:stretch/>
        </p:blipFill>
        <p:spPr>
          <a:xfrm>
            <a:off x="119811" y="4271671"/>
            <a:ext cx="2055450" cy="25190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C0A6E6F-DF41-4C4B-A2A2-82DE03BFC0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06" t="19590" r="42054" b="2186"/>
          <a:stretch/>
        </p:blipFill>
        <p:spPr>
          <a:xfrm>
            <a:off x="5097956" y="966715"/>
            <a:ext cx="2767808" cy="57120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BD2FE9D-6746-4F2D-B584-6F970217E8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380" t="17151" r="41837" b="5445"/>
          <a:stretch/>
        </p:blipFill>
        <p:spPr>
          <a:xfrm>
            <a:off x="6985147" y="838487"/>
            <a:ext cx="2644627" cy="582052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BA7A4E-2F20-48A8-9442-4BE671D403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906" t="19591" r="42054" b="771"/>
          <a:stretch/>
        </p:blipFill>
        <p:spPr>
          <a:xfrm>
            <a:off x="9236412" y="859807"/>
            <a:ext cx="2462658" cy="4394034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53D409A4-492C-48B0-9750-2778D4261424}"/>
              </a:ext>
            </a:extLst>
          </p:cNvPr>
          <p:cNvSpPr/>
          <p:nvPr/>
        </p:nvSpPr>
        <p:spPr>
          <a:xfrm>
            <a:off x="270052" y="173333"/>
            <a:ext cx="3473353" cy="5521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sites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60848E-E1F0-443B-AC57-6252D30A52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17557" r="18158" b="14467"/>
          <a:stretch/>
        </p:blipFill>
        <p:spPr>
          <a:xfrm>
            <a:off x="10534416" y="2999451"/>
            <a:ext cx="1080517" cy="823308"/>
          </a:xfrm>
          <a:prstGeom prst="rect">
            <a:avLst/>
          </a:prstGeom>
        </p:spPr>
      </p:pic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FE297641-6200-40B5-80BB-B0C04D161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0114882"/>
              </p:ext>
            </p:extLst>
          </p:nvPr>
        </p:nvGraphicFramePr>
        <p:xfrm>
          <a:off x="9344923" y="5296361"/>
          <a:ext cx="2882129" cy="1623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26134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BDADA-AD95-4679-9262-D86A7A875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850" y="1126875"/>
            <a:ext cx="1800225" cy="963897"/>
          </a:xfrm>
        </p:spPr>
        <p:txBody>
          <a:bodyPr/>
          <a:lstStyle/>
          <a:p>
            <a:r>
              <a:rPr lang="ru-RU" dirty="0"/>
              <a:t>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6ECB7F4-6A81-47C0-9992-F88DF1427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7" y="1780096"/>
            <a:ext cx="4627562" cy="46275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51D80D-CBF5-45D4-BA0E-949205AC0AEF}"/>
              </a:ext>
            </a:extLst>
          </p:cNvPr>
          <p:cNvSpPr txBox="1"/>
          <p:nvPr/>
        </p:nvSpPr>
        <p:spPr>
          <a:xfrm>
            <a:off x="6704457" y="600754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https://www.youtube.com/@user-mathgrecu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75E2ED-F863-4509-8F2A-7E44DAD82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613" y="243073"/>
            <a:ext cx="4436698" cy="31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1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41BD897C-BDE3-401E-98C3-26B369BD4C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0522" y="274321"/>
            <a:ext cx="8253238" cy="919997"/>
          </a:xfrm>
        </p:spPr>
        <p:txBody>
          <a:bodyPr>
            <a:normAutofit fontScale="90000"/>
          </a:bodyPr>
          <a:lstStyle/>
          <a:p>
            <a:pPr algn="ctr" eaLnBrk="1" hangingPunct="1">
              <a:spcBef>
                <a:spcPct val="0"/>
              </a:spcBef>
              <a:buClr>
                <a:srgbClr val="FFFFFF"/>
              </a:buClr>
            </a:pP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 и недостатки облачных технологий</a:t>
            </a:r>
          </a:p>
        </p:txBody>
      </p:sp>
      <p:sp>
        <p:nvSpPr>
          <p:cNvPr id="14339" name="Текст 2">
            <a:extLst>
              <a:ext uri="{FF2B5EF4-FFF2-40B4-BE49-F238E27FC236}">
                <a16:creationId xmlns:a16="http://schemas.microsoft.com/office/drawing/2014/main" id="{C4F0691A-A739-490F-AAAF-4A1856FD6E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6571" y="1600201"/>
            <a:ext cx="5609029" cy="4967639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Clr>
                <a:srgbClr val="000000"/>
              </a:buClr>
              <a:buNone/>
            </a:pPr>
            <a:r>
              <a:rPr lang="ru-RU" altLang="ru-RU" sz="216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en-US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 – облака доступны всем и везде, где есть Интернет, и с любого устройства, где есть браузер</a:t>
            </a:r>
            <a:endParaRPr lang="en-US" altLang="ru-RU" sz="216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en-US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стоимость</a:t>
            </a:r>
            <a:r>
              <a:rPr lang="en-US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ru-RU" sz="216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ru-RU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</a:t>
            </a:r>
            <a:r>
              <a:rPr lang="en-US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en-US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Надежность</a:t>
            </a:r>
            <a:r>
              <a:rPr lang="en-US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16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ru-RU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Безопасность</a:t>
            </a:r>
            <a:r>
              <a:rPr lang="en-US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16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ru-RU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Большие вычислительные мощности</a:t>
            </a:r>
            <a:r>
              <a:rPr lang="en-US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16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Текст 3">
            <a:extLst>
              <a:ext uri="{FF2B5EF4-FFF2-40B4-BE49-F238E27FC236}">
                <a16:creationId xmlns:a16="http://schemas.microsoft.com/office/drawing/2014/main" id="{BFAFE363-B708-445D-BB0D-B23EB20D486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56402" y="1600201"/>
            <a:ext cx="5826740" cy="5565709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Clr>
                <a:srgbClr val="000000"/>
              </a:buClr>
              <a:buNone/>
            </a:pPr>
            <a:r>
              <a:rPr lang="ru-RU" altLang="ru-RU" sz="216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en-US" altLang="ru-RU" sz="216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ru-RU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Постоянное соединение с сетью – для получения доступа к услугам «облака» необходимо постоянное соединение с сетью Интернет.</a:t>
            </a:r>
            <a:endParaRPr lang="en-US" altLang="ru-RU" sz="216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en-US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Конфиденциальность</a:t>
            </a:r>
            <a:endParaRPr lang="en-US" altLang="ru-RU" sz="216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en-US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Дороговизна оборудования </a:t>
            </a:r>
            <a:endParaRPr lang="en-US" altLang="ru-RU" sz="216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None/>
            </a:pPr>
            <a:endParaRPr lang="ru-RU" altLang="ru-RU" sz="192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101">
            <a:extLst>
              <a:ext uri="{FF2B5EF4-FFF2-40B4-BE49-F238E27FC236}">
                <a16:creationId xmlns:a16="http://schemas.microsoft.com/office/drawing/2014/main" id="{AE9712DE-1004-4FD2-996A-5EE457B0C79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07234" y="172035"/>
            <a:ext cx="5596068" cy="2664472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</a:pPr>
            <a:br>
              <a:rPr lang="en-US" altLang="ru-RU" sz="336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облачных технологий на примере сервисов GOOGLE.</a:t>
            </a:r>
            <a:br>
              <a:rPr lang="ru-RU" alt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eorgia" panose="020405020504050203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CA918C-C1AF-4B50-B39C-FFBD1E8BF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25" t="5201" b="20600"/>
          <a:stretch/>
        </p:blipFill>
        <p:spPr>
          <a:xfrm>
            <a:off x="6394310" y="100365"/>
            <a:ext cx="5290456" cy="67576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49C52-80CF-48E5-9D6D-02406707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307" y="282261"/>
            <a:ext cx="4681293" cy="700822"/>
          </a:xfrm>
        </p:spPr>
        <p:txBody>
          <a:bodyPr>
            <a:normAutofit fontScale="90000"/>
          </a:bodyPr>
          <a:lstStyle/>
          <a:p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Диск 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Google</a:t>
            </a:r>
            <a:endParaRPr lang="ru-RU" sz="25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FA6E1-8F07-48A3-B38A-2E9167389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251" y="282262"/>
            <a:ext cx="5976256" cy="6205624"/>
          </a:xfrm>
        </p:spPr>
        <p:txBody>
          <a:bodyPr>
            <a:normAutofit/>
          </a:bodyPr>
          <a:lstStyle/>
          <a:p>
            <a:pPr marL="0" marR="85090" lvl="0" indent="0" algn="l">
              <a:buSzPts val="1400"/>
              <a:buNone/>
              <a:tabLst>
                <a:tab pos="547370" algn="l"/>
              </a:tabLst>
            </a:pPr>
            <a:r>
              <a:rPr lang="ru-RU" sz="2400" i="1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</a:t>
            </a:r>
            <a:r>
              <a:rPr lang="ru-RU" sz="2400" i="1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Диск</a:t>
            </a:r>
            <a:r>
              <a:rPr lang="ru-RU" sz="2400" i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бесплатное облачное хранилище информации и файлов, которое предназначено для пользовательского хранения данных на серверах в облаке и дает возможность делиться ими с другими пользователями в сети Интернет. 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Диск </a:t>
            </a:r>
            <a:r>
              <a:rPr lang="ru-RU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Google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позволяет хранить файлы в Интернете и на жестком диске, а также получать к ним доступ, откуда угодно, даже в дороге. Изменения, внесенные в файл в Интернете, на компьютере или мобильном телефоне, отражаются на всех устройствах, на которых установлен Диск </a:t>
            </a:r>
            <a:r>
              <a:rPr lang="ru-RU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Google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3A7CE8-3251-422D-A390-E9E7F3F1B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93" t="24127" r="2947" b="62063"/>
          <a:stretch/>
        </p:blipFill>
        <p:spPr>
          <a:xfrm>
            <a:off x="7616125" y="1219199"/>
            <a:ext cx="4053360" cy="16872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B16F62-D365-4295-B87D-19F01E72A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" t="20601" r="21841" b="20444"/>
          <a:stretch/>
        </p:blipFill>
        <p:spPr>
          <a:xfrm>
            <a:off x="6379029" y="3135087"/>
            <a:ext cx="5653558" cy="29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CE7D3-F930-483E-B294-B7459CA2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7" y="344206"/>
            <a:ext cx="4528893" cy="548422"/>
          </a:xfrm>
        </p:spPr>
        <p:txBody>
          <a:bodyPr>
            <a:normAutofit fontScale="90000"/>
          </a:bodyPr>
          <a:lstStyle/>
          <a:p>
            <a:r>
              <a:rPr lang="ru-RU" sz="2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</a:t>
            </a: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Документ</a:t>
            </a:r>
            <a:endParaRPr lang="ru-RU" sz="25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93006D-784C-41D2-8C7A-89269C457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965" y="892628"/>
            <a:ext cx="5519491" cy="5747658"/>
          </a:xfrm>
        </p:spPr>
        <p:txBody>
          <a:bodyPr/>
          <a:lstStyle/>
          <a:p>
            <a:r>
              <a:rPr lang="ru-RU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Документ используется для коллективной работы над исследовательскими и креативными проектами, причем создание и редактирование текста можно проводить онлайн с использованием различных </a:t>
            </a:r>
            <a:r>
              <a:rPr lang="ru-RU" sz="2000" i="1" spc="-1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устройств</a:t>
            </a:r>
            <a: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Могу представить собственный опыт использования Документов 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Google</a:t>
            </a:r>
            <a: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главным достоинством которых является возможность совместного редактирования документов (текстов, рисунков, презентаций, таблиц), допуск к документам определенной группы участников, комментирование и само- и </a:t>
            </a:r>
            <a:r>
              <a:rPr lang="ru-RU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взаимооценка</a:t>
            </a:r>
            <a: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работы. </a:t>
            </a:r>
            <a:endParaRPr lang="ru-RU" sz="20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Что такое Google Документы и как SMM-специалисту с ними работать - блог  Webpromoexperts">
            <a:extLst>
              <a:ext uri="{FF2B5EF4-FFF2-40B4-BE49-F238E27FC236}">
                <a16:creationId xmlns:a16="http://schemas.microsoft.com/office/drawing/2014/main" id="{C0CE7B9E-EF9C-4FC7-ACE4-4B6F23C3E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6" t="8056" b="4050"/>
          <a:stretch/>
        </p:blipFill>
        <p:spPr bwMode="auto">
          <a:xfrm>
            <a:off x="5971249" y="1513114"/>
            <a:ext cx="6068786" cy="40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79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CE7D3-F930-483E-B294-B7459CA2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627" y="322019"/>
            <a:ext cx="4528893" cy="548422"/>
          </a:xfrm>
        </p:spPr>
        <p:txBody>
          <a:bodyPr>
            <a:normAutofit fontScale="90000"/>
          </a:bodyPr>
          <a:lstStyle/>
          <a:p>
            <a:r>
              <a:rPr lang="ru-RU" sz="2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</a:t>
            </a: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Документ</a:t>
            </a:r>
            <a:endParaRPr lang="ru-RU" sz="2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A7C279-B3B8-4B56-8B50-AD67741AD01F}"/>
              </a:ext>
            </a:extLst>
          </p:cNvPr>
          <p:cNvSpPr txBox="1"/>
          <p:nvPr/>
        </p:nvSpPr>
        <p:spPr>
          <a:xfrm>
            <a:off x="84474" y="1110343"/>
            <a:ext cx="7067441" cy="5273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180340" algn="just">
              <a:spcAft>
                <a:spcPts val="1000"/>
              </a:spcAft>
            </a:pP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Схема деятельности с использованием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Google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Документа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такова. </a:t>
            </a:r>
          </a:p>
          <a:p>
            <a:pPr marL="457200" indent="180340" algn="just">
              <a:spcAft>
                <a:spcPts val="1000"/>
              </a:spcAft>
            </a:pP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Учащиеся получают темы проектов и делятся на группы. В группе распределяются обязанности. Затем руководитель группы создает документ и предоставляет доступ к нему остальным участникам (с помощью ссылки или по адресам электронной почты). Учащиеся работают над проектом дома или в школе, наполняя документы содержанием. </a:t>
            </a:r>
            <a:endParaRPr lang="ru-RU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180340" algn="just">
              <a:spcAft>
                <a:spcPts val="1000"/>
              </a:spcAft>
            </a:pP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может прокомментировать какие-либо части документа, чтобы учащиеся могли скорректировать его содержание до защиты проекта. При оценивании участия в создании проекта важно то, что учитель может отследить хронологию изменений. По этой хронологии можно в какой-то степени определить, какой вклад внес каждый участник группы.</a:t>
            </a:r>
            <a:endParaRPr lang="ru-RU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6B60E0-6F00-45C5-ADF8-A2D1EC19B1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583" y="1447633"/>
            <a:ext cx="4297680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76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CE7D3-F930-483E-B294-B7459CA2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455" y="735307"/>
            <a:ext cx="4528893" cy="548422"/>
          </a:xfrm>
        </p:spPr>
        <p:txBody>
          <a:bodyPr>
            <a:normAutofit fontScale="90000"/>
          </a:bodyPr>
          <a:lstStyle/>
          <a:p>
            <a:r>
              <a:rPr lang="ru-RU" sz="2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</a:t>
            </a: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Документ</a:t>
            </a:r>
            <a:endParaRPr lang="ru-RU" sz="2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A7C279-B3B8-4B56-8B50-AD67741AD01F}"/>
              </a:ext>
            </a:extLst>
          </p:cNvPr>
          <p:cNvSpPr txBox="1"/>
          <p:nvPr/>
        </p:nvSpPr>
        <p:spPr>
          <a:xfrm>
            <a:off x="0" y="344206"/>
            <a:ext cx="67822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180340" algn="just">
              <a:spcAft>
                <a:spcPts val="1000"/>
              </a:spcAft>
            </a:pP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поступить иначе. Для работы над проектом учитель создает шаблон и предоставляет доступ к нему определенной группе учащихся, которые продолжают работу над проектом. </a:t>
            </a:r>
            <a:endParaRPr lang="ru-RU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401DF6-C7A8-45CB-A4FD-6793724AE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" t="14603" b="16508"/>
          <a:stretch/>
        </p:blipFill>
        <p:spPr>
          <a:xfrm>
            <a:off x="250805" y="1762426"/>
            <a:ext cx="6705269" cy="26193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085117-2212-4F78-A439-9AAC6C635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" t="15238" b="12857"/>
          <a:stretch/>
        </p:blipFill>
        <p:spPr>
          <a:xfrm>
            <a:off x="5142888" y="2019035"/>
            <a:ext cx="6928437" cy="28199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235702-CE1F-432A-BAD4-80A18E7F5C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38" b="6508"/>
          <a:stretch/>
        </p:blipFill>
        <p:spPr>
          <a:xfrm>
            <a:off x="997501" y="4038070"/>
            <a:ext cx="6928437" cy="281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3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C2178-261A-405F-B98C-48D8040E7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609" y="123118"/>
            <a:ext cx="5105835" cy="907651"/>
          </a:xfrm>
        </p:spPr>
        <p:txBody>
          <a:bodyPr>
            <a:normAutofit/>
          </a:bodyPr>
          <a:lstStyle/>
          <a:p>
            <a:r>
              <a:rPr lang="ru-RU" sz="2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</a:t>
            </a: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Таблицы </a:t>
            </a:r>
            <a:endParaRPr lang="ru-RU" sz="25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BC7784D-C63D-4603-9F1B-F8B76D79A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1030769"/>
            <a:ext cx="638827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9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9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0" i="1" dirty="0" err="1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000" b="0" i="1" dirty="0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таблицы – это отличный сервис для совместной работы над таблицами в режиме реального времени. </a:t>
            </a:r>
          </a:p>
          <a:p>
            <a:pPr marL="0" marR="0" lvl="0" indent="349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0" i="1" dirty="0" err="1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000" b="0" i="1" dirty="0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таблицы – это: </a:t>
            </a:r>
          </a:p>
          <a:p>
            <a:pPr marL="0" marR="0" lvl="0" indent="349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0" i="1" dirty="0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 – для доступа к таблицам достаточно ввести соответствующий запрос в интернете (но нужна регистрация </a:t>
            </a:r>
            <a:r>
              <a:rPr lang="ru-RU" sz="2000" b="0" i="1" dirty="0" err="1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аккаунтв</a:t>
            </a:r>
            <a:r>
              <a:rPr lang="ru-RU" sz="2000" b="0" i="1" dirty="0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0" i="1" dirty="0" err="1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000" b="0" i="1" dirty="0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marR="0" lvl="0" indent="349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0" i="1" dirty="0" err="1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безлимитно</a:t>
            </a:r>
            <a:r>
              <a:rPr lang="ru-RU" sz="2000" b="0" i="1" dirty="0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помимо таблиц можно использовать облачное пространство (</a:t>
            </a:r>
            <a:r>
              <a:rPr lang="ru-RU" sz="2000" b="0" i="1" dirty="0" err="1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000" b="0" i="1" dirty="0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Диск) для хранения данных и ведения документооборота; </a:t>
            </a:r>
          </a:p>
          <a:p>
            <a:pPr marL="0" marR="0" lvl="0" indent="349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0" i="1" dirty="0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– работа с таблицами не требует каких-либо специальных знаний; </a:t>
            </a:r>
          </a:p>
          <a:p>
            <a:pPr marL="0" marR="0" lvl="0" indent="349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0" i="1" dirty="0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 – поскольку все данные хранятся в облаке, такой вариант гораздо надежнее, чем просто хранение на ПК. Техника может сломаться, ее могут украсть и </a:t>
            </a:r>
            <a:r>
              <a:rPr lang="ru-RU" sz="2000" b="0" i="1" dirty="0" err="1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тп</a:t>
            </a:r>
            <a:r>
              <a:rPr lang="ru-RU" sz="2000" b="0" i="1" dirty="0">
                <a:solidFill>
                  <a:srgbClr val="0C0E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 С облаком в этом смысле попроще.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A04397-0608-4974-9A1D-85FA56D26609}"/>
              </a:ext>
            </a:extLst>
          </p:cNvPr>
          <p:cNvPicPr/>
          <p:nvPr/>
        </p:nvPicPr>
        <p:blipFill rotWithShape="1">
          <a:blip r:embed="rId2"/>
          <a:srcRect l="687" t="13456" r="38069" b="26536"/>
          <a:stretch/>
        </p:blipFill>
        <p:spPr bwMode="auto">
          <a:xfrm>
            <a:off x="236473" y="2488768"/>
            <a:ext cx="4864272" cy="3766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5" name="Picture 5" descr="Google Таблицы и как с ними работать: большая пошаговая инструкция Google  Sheets">
            <a:extLst>
              <a:ext uri="{FF2B5EF4-FFF2-40B4-BE49-F238E27FC236}">
                <a16:creationId xmlns:a16="http://schemas.microsoft.com/office/drawing/2014/main" id="{314DE7AA-823B-41A1-BF69-2DA5C910F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9" b="29696"/>
          <a:stretch/>
        </p:blipFill>
        <p:spPr bwMode="auto">
          <a:xfrm>
            <a:off x="236473" y="0"/>
            <a:ext cx="2156182" cy="206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699490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2691</TotalTime>
  <Words>1016</Words>
  <Application>Microsoft Office PowerPoint</Application>
  <PresentationFormat>Широкоэкранный</PresentationFormat>
  <Paragraphs>100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Corbel</vt:lpstr>
      <vt:lpstr>Georgia</vt:lpstr>
      <vt:lpstr>Gill Sans MT</vt:lpstr>
      <vt:lpstr>Google Sans Text</vt:lpstr>
      <vt:lpstr>Symbol</vt:lpstr>
      <vt:lpstr>Times New Roman</vt:lpstr>
      <vt:lpstr>Посылка</vt:lpstr>
      <vt:lpstr>Облачные технологии</vt:lpstr>
      <vt:lpstr>Наше «ОБЛАКО»</vt:lpstr>
      <vt:lpstr>Достоинства и недостатки облачных технологий</vt:lpstr>
      <vt:lpstr> применения облачных технологий на примере сервисов GOOGLE. </vt:lpstr>
      <vt:lpstr>Диск Google</vt:lpstr>
      <vt:lpstr>Google Документ</vt:lpstr>
      <vt:lpstr>Google Документ</vt:lpstr>
      <vt:lpstr>Google Документ</vt:lpstr>
      <vt:lpstr>Google Таблицы </vt:lpstr>
      <vt:lpstr>Google Таблицы </vt:lpstr>
      <vt:lpstr> google forms</vt:lpstr>
      <vt:lpstr> google forms</vt:lpstr>
      <vt:lpstr>google calendar</vt:lpstr>
      <vt:lpstr>Google Site</vt:lpstr>
      <vt:lpstr>Презентация PowerPoint</vt:lpstr>
      <vt:lpstr>Создание google sites </vt:lpstr>
      <vt:lpstr>Презентация PowerPoint</vt:lpstr>
      <vt:lpstr>Презентация PowerPoint</vt:lpstr>
      <vt:lpstr>Создание YouTube канала  «МАТЕМАТИКА ТАКАЯ РАЗНАЯ» </vt:lpstr>
      <vt:lpstr>результаты</vt:lpstr>
      <vt:lpstr>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Мельник Наталья</dc:title>
  <dc:creator>Пользователь</dc:creator>
  <cp:lastModifiedBy>Пользователь</cp:lastModifiedBy>
  <cp:revision>16</cp:revision>
  <cp:lastPrinted>2025-02-24T10:43:02Z</cp:lastPrinted>
  <dcterms:created xsi:type="dcterms:W3CDTF">2025-01-18T13:44:22Z</dcterms:created>
  <dcterms:modified xsi:type="dcterms:W3CDTF">2025-02-24T14:44:55Z</dcterms:modified>
</cp:coreProperties>
</file>