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6" r:id="rId12"/>
    <p:sldId id="262" r:id="rId13"/>
    <p:sldId id="25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5.wmf"/><Relationship Id="rId2" Type="http://schemas.openxmlformats.org/officeDocument/2006/relationships/image" Target="../media/image26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8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4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7" Type="http://schemas.openxmlformats.org/officeDocument/2006/relationships/image" Target="../media/image5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115616" y="6150114"/>
            <a:ext cx="69421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Николаевна</a:t>
            </a:r>
            <a:endParaRPr lang="ru-RU" sz="2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СОШ №256 ГО ЗАТО г.Фокино Приморского края</a:t>
            </a:r>
            <a:endParaRPr lang="ru-RU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  <p:pic>
        <p:nvPicPr>
          <p:cNvPr id="7" name="Picture 2" descr="http://www.muz-urok.ru/uroki_muz/pervaya-uchitelnitsa-u-doski-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514849"/>
            <a:ext cx="1714500" cy="2343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2BFF5-1F43-4CCB-842F-D45A85CC152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0D0C7-BE42-42AC-B554-CE48CEABD1E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6.png"/><Relationship Id="rId7" Type="http://schemas.openxmlformats.org/officeDocument/2006/relationships/image" Target="../media/image5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0" Type="http://schemas.openxmlformats.org/officeDocument/2006/relationships/vmlDrawing" Target="../drawings/vmlDrawing1.v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5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14.wmf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3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30.wmf"/><Relationship Id="rId1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2.jpeg"/><Relationship Id="rId2" Type="http://schemas.openxmlformats.org/officeDocument/2006/relationships/hyperlink" Target="http://www.muz-urok.ru/uroki_muz/pervaya-uchitelnitsa-u-doski-1.png" TargetMode="External"/><Relationship Id="rId1" Type="http://schemas.openxmlformats.org/officeDocument/2006/relationships/hyperlink" Target="http://nachalo4ka.ru/wp-content/uploads/2014/08/pervaya-uchitelnitsa-u-doski.png" TargetMode="Externa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3.wmf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12.wmf"/><Relationship Id="rId13" Type="http://schemas.openxmlformats.org/officeDocument/2006/relationships/oleObject" Target="../embeddings/oleObject11.bin"/><Relationship Id="rId12" Type="http://schemas.openxmlformats.org/officeDocument/2006/relationships/image" Target="../media/image11.wmf"/><Relationship Id="rId11" Type="http://schemas.openxmlformats.org/officeDocument/2006/relationships/oleObject" Target="../embeddings/oleObject10.bin"/><Relationship Id="rId10" Type="http://schemas.openxmlformats.org/officeDocument/2006/relationships/image" Target="../media/image10.w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3.wmf"/><Relationship Id="rId1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wmf"/><Relationship Id="rId2" Type="http://schemas.openxmlformats.org/officeDocument/2006/relationships/oleObject" Target="../embeddings/oleObject15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4.wmf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23.bin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11.wmf"/><Relationship Id="rId1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1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19.wmf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wmf"/><Relationship Id="rId2" Type="http://schemas.openxmlformats.org/officeDocument/2006/relationships/oleObject" Target="../embeddings/oleObject28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2.wmf"/><Relationship Id="rId16" Type="http://schemas.openxmlformats.org/officeDocument/2006/relationships/vmlDrawing" Target="../drawings/vmlDrawing9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5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achalo4ka.ru/wp-content/uploads/2014/08/pervaya-uchitelnitsa-u-doski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195736" y="332656"/>
            <a:ext cx="6284001" cy="591529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411760" y="548680"/>
            <a:ext cx="401911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spc="0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</a:t>
            </a:r>
            <a:endParaRPr lang="ru-RU" sz="4000" b="1" cap="all" spc="0" dirty="0" smtClean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cap="all" spc="0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 </a:t>
            </a:r>
            <a:endParaRPr lang="ru-RU" sz="4000" b="1" cap="all" spc="0" dirty="0" smtClean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cap="all" spc="0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  <a:endParaRPr lang="ru-RU" sz="4000" b="1" cap="all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1520" y="764704"/>
          <a:ext cx="1747386" cy="1099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Формула" r:id="rId2" imgW="15849600" imgH="10058400" progId="Equation.3">
                  <p:embed/>
                </p:oleObj>
              </mc:Choice>
              <mc:Fallback>
                <p:oleObj name="Формула" r:id="rId2" imgW="15849600" imgH="10058400" progId="Equation.3">
                  <p:embed/>
                  <p:pic>
                    <p:nvPicPr>
                      <p:cNvPr id="0" name="Изображение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1520" y="764704"/>
                        <a:ext cx="1747386" cy="109966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51520" y="2204864"/>
          <a:ext cx="1865817" cy="1201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4" imgW="17373600" imgH="11277600" progId="Equation.3">
                  <p:embed/>
                </p:oleObj>
              </mc:Choice>
              <mc:Fallback>
                <p:oleObj name="Формула" r:id="rId4" imgW="17373600" imgH="11277600" progId="Equation.3">
                  <p:embed/>
                  <p:pic>
                    <p:nvPicPr>
                      <p:cNvPr id="0" name="Изображение 103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2204864"/>
                        <a:ext cx="1865817" cy="120126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1520" y="3717032"/>
          <a:ext cx="1832719" cy="1345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6" imgW="15240000" imgH="11277600" progId="Equation.3">
                  <p:embed/>
                </p:oleObj>
              </mc:Choice>
              <mc:Fallback>
                <p:oleObj name="Формула" r:id="rId6" imgW="15240000" imgH="11277600" progId="Equation.3">
                  <p:embed/>
                  <p:pic>
                    <p:nvPicPr>
                      <p:cNvPr id="0" name="Изображение 103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1520" y="3717032"/>
                        <a:ext cx="1832719" cy="134528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7450" y="6237605"/>
            <a:ext cx="7226300" cy="6203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716016" y="1556792"/>
          <a:ext cx="4076700" cy="513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GraphC" r:id="rId1" imgW="4762500" imgH="6000750" progId="GraphCtrl.Document">
                  <p:embed/>
                </p:oleObj>
              </mc:Choice>
              <mc:Fallback>
                <p:oleObj name="GraphC" r:id="rId1" imgW="4762500" imgH="6000750" progId="GraphCtrl.Document">
                  <p:embed/>
                  <p:pic>
                    <p:nvPicPr>
                      <p:cNvPr id="0" name="Изображение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16016" y="1556792"/>
                        <a:ext cx="4076700" cy="5135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Прямая соединительная линия 27"/>
          <p:cNvCxnSpPr>
            <a:stCxn id="25" idx="5"/>
          </p:cNvCxnSpPr>
          <p:nvPr/>
        </p:nvCxnSpPr>
        <p:spPr>
          <a:xfrm flipH="1" flipV="1">
            <a:off x="4860032" y="2348880"/>
            <a:ext cx="1851117" cy="1789655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95536" y="2420888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420888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068960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3068960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717032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3717032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539552" y="3114782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539552" y="3762854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1403648" y="3114782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одним скругленным углом 14"/>
          <p:cNvSpPr/>
          <p:nvPr/>
        </p:nvSpPr>
        <p:spPr>
          <a:xfrm>
            <a:off x="1403648" y="3762854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676456" y="42930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72200" y="1412776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220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9228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72200" y="393305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0152" y="46531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00192" y="508518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588224" y="4077072"/>
            <a:ext cx="144016" cy="7200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508104" y="2924944"/>
            <a:ext cx="72008" cy="14401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771800" y="620688"/>
            <a:ext cx="3096344" cy="77038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с вырезом 32"/>
          <p:cNvSpPr/>
          <p:nvPr/>
        </p:nvSpPr>
        <p:spPr>
          <a:xfrm rot="13824475">
            <a:off x="7045610" y="5088864"/>
            <a:ext cx="1266440" cy="288032"/>
          </a:xfrm>
          <a:prstGeom prst="notchedRightArrow">
            <a:avLst>
              <a:gd name="adj1" fmla="val 46300"/>
              <a:gd name="adj2" fmla="val 131245"/>
            </a:avLst>
          </a:prstGeom>
          <a:solidFill>
            <a:srgbClr val="C0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084168" y="2420888"/>
            <a:ext cx="0" cy="2304256"/>
          </a:xfrm>
          <a:prstGeom prst="line">
            <a:avLst/>
          </a:prstGeom>
          <a:ln w="3175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915816" y="692696"/>
          <a:ext cx="28797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Формула" r:id="rId3" imgW="20421600" imgH="4267200" progId="Equation.3">
                  <p:embed/>
                </p:oleObj>
              </mc:Choice>
              <mc:Fallback>
                <p:oleObj name="Формула" r:id="rId3" imgW="20421600" imgH="4267200" progId="Equation.3">
                  <p:embed/>
                  <p:pic>
                    <p:nvPicPr>
                      <p:cNvPr id="0" name="Изображение 102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692696"/>
                        <a:ext cx="2879725" cy="596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Стрелка вправо с вырезом 40"/>
          <p:cNvSpPr/>
          <p:nvPr/>
        </p:nvSpPr>
        <p:spPr>
          <a:xfrm rot="18672437">
            <a:off x="5040348" y="5080386"/>
            <a:ext cx="1266440" cy="288032"/>
          </a:xfrm>
          <a:prstGeom prst="notchedRightArrow">
            <a:avLst>
              <a:gd name="adj1" fmla="val 46300"/>
              <a:gd name="adj2" fmla="val 131245"/>
            </a:avLst>
          </a:prstGeom>
          <a:solidFill>
            <a:srgbClr val="C0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6012160" y="3501008"/>
            <a:ext cx="144016" cy="1440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51520" y="116632"/>
          <a:ext cx="2354369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Формула" r:id="rId5" imgW="15240000" imgH="11277600" progId="Equation.3">
                  <p:embed/>
                </p:oleObj>
              </mc:Choice>
              <mc:Fallback>
                <p:oleObj name="Формула" r:id="rId5" imgW="15240000" imgH="11277600" progId="Equation.3">
                  <p:embed/>
                  <p:pic>
                    <p:nvPicPr>
                      <p:cNvPr id="0" name="Изображение 102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1520" y="116632"/>
                        <a:ext cx="2354369" cy="172819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6440488" y="447675"/>
          <a:ext cx="2357437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Формула" r:id="rId7" imgW="14020800" imgH="6096000" progId="Equation.3">
                  <p:embed/>
                </p:oleObj>
              </mc:Choice>
              <mc:Fallback>
                <p:oleObj name="Формула" r:id="rId7" imgW="14020800" imgH="6096000" progId="Equation.3">
                  <p:embed/>
                  <p:pic>
                    <p:nvPicPr>
                      <p:cNvPr id="0" name="Изображение 10243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40488" y="447675"/>
                        <a:ext cx="2357437" cy="1016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2339752" y="2420888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03848" y="2420888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339752" y="3068960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03848" y="3068960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339752" y="3717032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203848" y="3717032"/>
            <a:ext cx="879526" cy="64807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с одним скругленным углом 45"/>
          <p:cNvSpPr/>
          <p:nvPr/>
        </p:nvSpPr>
        <p:spPr>
          <a:xfrm>
            <a:off x="2483768" y="3114782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с одним скругленным углом 46"/>
          <p:cNvSpPr/>
          <p:nvPr/>
        </p:nvSpPr>
        <p:spPr>
          <a:xfrm>
            <a:off x="2483768" y="3762854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с одним скругленным углом 47"/>
          <p:cNvSpPr/>
          <p:nvPr/>
        </p:nvSpPr>
        <p:spPr>
          <a:xfrm>
            <a:off x="3347864" y="3114782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с одним скругленным углом 48"/>
          <p:cNvSpPr/>
          <p:nvPr/>
        </p:nvSpPr>
        <p:spPr>
          <a:xfrm>
            <a:off x="3347864" y="3762854"/>
            <a:ext cx="648072" cy="530241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683568" y="1844824"/>
          <a:ext cx="12033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Формула" r:id="rId9" imgW="8534400" imgH="4267200" progId="Equation.3">
                  <p:embed/>
                </p:oleObj>
              </mc:Choice>
              <mc:Fallback>
                <p:oleObj name="Формула" r:id="rId9" imgW="8534400" imgH="4267200" progId="Equation.3">
                  <p:embed/>
                  <p:pic>
                    <p:nvPicPr>
                      <p:cNvPr id="0" name="Изображение 10244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3568" y="1844824"/>
                        <a:ext cx="1203325" cy="595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627784" y="1844824"/>
          <a:ext cx="120332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Формула" r:id="rId11" imgW="8534400" imgH="4267200" progId="Equation.3">
                  <p:embed/>
                </p:oleObj>
              </mc:Choice>
              <mc:Fallback>
                <p:oleObj name="Формула" r:id="rId11" imgW="8534400" imgH="4267200" progId="Equation.3">
                  <p:embed/>
                  <p:pic>
                    <p:nvPicPr>
                      <p:cNvPr id="0" name="Изображение 1024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27784" y="1844824"/>
                        <a:ext cx="1203325" cy="595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1" name="Прямая соединительная линия 50"/>
          <p:cNvCxnSpPr>
            <a:stCxn id="25" idx="4"/>
          </p:cNvCxnSpPr>
          <p:nvPr/>
        </p:nvCxnSpPr>
        <p:spPr>
          <a:xfrm flipV="1">
            <a:off x="6660232" y="2132856"/>
            <a:ext cx="2016224" cy="2016224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812360" y="2924944"/>
            <a:ext cx="72008" cy="14401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>
            <a:endCxn id="33" idx="3"/>
          </p:cNvCxnSpPr>
          <p:nvPr/>
        </p:nvCxnSpPr>
        <p:spPr>
          <a:xfrm flipH="1">
            <a:off x="7275268" y="2420888"/>
            <a:ext cx="33037" cy="2324032"/>
          </a:xfrm>
          <a:prstGeom prst="line">
            <a:avLst/>
          </a:prstGeom>
          <a:ln w="3175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7236296" y="3501008"/>
            <a:ext cx="144016" cy="1440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58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-0.00243 -0.17778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890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7847 " pathEditMode="relative" ptsTypes="AA">
                                      <p:cBhvr>
                                        <p:cTn id="15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0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  <p:bldP spid="13" grpId="0" autoUpdateAnimBg="0"/>
      <p:bldP spid="15" grpId="0" autoUpdateAnimBg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32" grpId="0" animBg="1"/>
      <p:bldP spid="33" grpId="0" animBg="1"/>
      <p:bldP spid="33" grpId="1" animBg="1"/>
      <p:bldP spid="33" grpId="2" animBg="1"/>
      <p:bldP spid="39" grpId="0" animBg="1"/>
      <p:bldP spid="41" grpId="0" animBg="1"/>
      <p:bldP spid="41" grpId="1" animBg="1"/>
      <p:bldP spid="41" grpId="2" animBg="1"/>
      <p:bldP spid="43" grpId="0" animBg="1"/>
      <p:bldP spid="46" grpId="0" autoUpdateAnimBg="0"/>
      <p:bldP spid="47" grpId="0" autoUpdateAnimBg="0"/>
      <p:bldP spid="48" grpId="0" autoUpdateAnimBg="0"/>
      <p:bldP spid="49" grpId="0" autoUpdateAnimBg="0"/>
      <p:bldP spid="55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 домашнему  заданию</a:t>
            </a:r>
            <a:endParaRPr lang="ru-RU" sz="36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124744"/>
            <a:ext cx="712879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график функции:</a:t>
            </a:r>
            <a:endParaRPr lang="ru-RU" sz="3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4572000" y="2348880"/>
          <a:ext cx="2091716" cy="1316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Формула" r:id="rId1" imgW="15849600" imgH="10058400" progId="Equation.3">
                  <p:embed/>
                </p:oleObj>
              </mc:Choice>
              <mc:Fallback>
                <p:oleObj name="Формула" r:id="rId1" imgW="15849600" imgH="10058400" progId="Equation.3">
                  <p:embed/>
                  <p:pic>
                    <p:nvPicPr>
                      <p:cNvPr id="0" name="Изображение 112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72000" y="2348880"/>
                        <a:ext cx="2091716" cy="13163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572000" y="3645024"/>
          <a:ext cx="2328863" cy="144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Формула" r:id="rId3" imgW="17983200" imgH="11277600" progId="Equation.3">
                  <p:embed/>
                </p:oleObj>
              </mc:Choice>
              <mc:Fallback>
                <p:oleObj name="Формула" r:id="rId3" imgW="17983200" imgH="11277600" progId="Equation.3">
                  <p:embed/>
                  <p:pic>
                    <p:nvPicPr>
                      <p:cNvPr id="0" name="Изображение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0" y="3645024"/>
                        <a:ext cx="2328863" cy="1446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572000" y="5147357"/>
          <a:ext cx="2088232" cy="153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Формула" r:id="rId5" imgW="15240000" imgH="11277600" progId="Equation.3">
                  <p:embed/>
                </p:oleObj>
              </mc:Choice>
              <mc:Fallback>
                <p:oleObj name="Формула" r:id="rId5" imgW="15240000" imgH="11277600" progId="Equation.3">
                  <p:embed/>
                  <p:pic>
                    <p:nvPicPr>
                      <p:cNvPr id="0" name="Изображение 1126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0" y="5147357"/>
                        <a:ext cx="2088232" cy="15328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вал 6"/>
          <p:cNvSpPr/>
          <p:nvPr/>
        </p:nvSpPr>
        <p:spPr>
          <a:xfrm>
            <a:off x="3563888" y="2708920"/>
            <a:ext cx="576064" cy="6983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63888" y="4149080"/>
            <a:ext cx="576064" cy="6983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563888" y="5517232"/>
            <a:ext cx="576064" cy="6983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2492896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2852936"/>
            <a:ext cx="882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Ученик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548680"/>
            <a:ext cx="475252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1920" y="3645024"/>
            <a:ext cx="414081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Мерзляк А.Г. </a:t>
            </a:r>
            <a:endParaRPr lang="ru-RU" b="1" dirty="0" smtClean="0"/>
          </a:p>
          <a:p>
            <a:r>
              <a:rPr lang="ru-RU" dirty="0" smtClean="0"/>
              <a:t>Алгебра: дидактические материалы:</a:t>
            </a:r>
            <a:endParaRPr lang="ru-RU" dirty="0" smtClean="0"/>
          </a:p>
          <a:p>
            <a:r>
              <a:rPr lang="ru-RU" dirty="0" smtClean="0"/>
              <a:t>8 класс: пособие для учащихся</a:t>
            </a:r>
            <a:endParaRPr lang="ru-RU" dirty="0" smtClean="0"/>
          </a:p>
          <a:p>
            <a:r>
              <a:rPr lang="ru-RU" dirty="0" smtClean="0"/>
              <a:t>Общеобразовательных организаций/</a:t>
            </a:r>
            <a:endParaRPr lang="ru-RU" dirty="0" smtClean="0"/>
          </a:p>
          <a:p>
            <a:r>
              <a:rPr lang="ru-RU" dirty="0" smtClean="0"/>
              <a:t>А.Г.Мерзляк, В.Б.Полонский, </a:t>
            </a:r>
            <a:endParaRPr lang="ru-RU" dirty="0" smtClean="0"/>
          </a:p>
          <a:p>
            <a:r>
              <a:rPr lang="ru-RU" dirty="0" smtClean="0"/>
              <a:t>Е.М.Рабинович и др. – </a:t>
            </a:r>
            <a:r>
              <a:rPr lang="ru-RU" dirty="0" err="1" smtClean="0"/>
              <a:t>М.:Вентана-Граф</a:t>
            </a:r>
            <a:r>
              <a:rPr lang="ru-RU" dirty="0" smtClean="0"/>
              <a:t>,</a:t>
            </a:r>
            <a:endParaRPr lang="ru-RU" dirty="0" smtClean="0"/>
          </a:p>
          <a:p>
            <a:r>
              <a:rPr lang="ru-RU" dirty="0" smtClean="0"/>
              <a:t>2016, - 96 с.</a:t>
            </a:r>
            <a:endParaRPr lang="ru-RU" dirty="0"/>
          </a:p>
        </p:txBody>
      </p:sp>
      <p:pic>
        <p:nvPicPr>
          <p:cNvPr id="14338" name="Picture 2" descr="https://wcbook.ru/data/book/614/614268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82530">
            <a:off x="6551498" y="1140049"/>
            <a:ext cx="188805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muz-urok.ru/uroki_muz/pervaya-uchitelnitsa-u-doski-1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7504" y="4514849"/>
            <a:ext cx="1714500" cy="23431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графика функции</a:t>
            </a:r>
            <a:endParaRPr lang="ru-RU" sz="36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940152" y="908720"/>
          <a:ext cx="2664296" cy="1675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Формула" r:id="rId2" imgW="15849600" imgH="10058400" progId="Equation.3">
                  <p:embed/>
                </p:oleObj>
              </mc:Choice>
              <mc:Fallback>
                <p:oleObj name="Формула" r:id="rId2" imgW="15849600" imgH="10058400" progId="Equation.3">
                  <p:embed/>
                  <p:pic>
                    <p:nvPicPr>
                      <p:cNvPr id="0" name="Изображение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40152" y="908720"/>
                        <a:ext cx="2664296" cy="16754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411760" y="2708920"/>
            <a:ext cx="30243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endParaRPr lang="ru-RU" sz="3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одним скругленным углом 7">
            <a:hlinkClick r:id="" action="ppaction://hlinkshowjump?jump=nextslide"/>
          </p:cNvPr>
          <p:cNvSpPr/>
          <p:nvPr/>
        </p:nvSpPr>
        <p:spPr>
          <a:xfrm>
            <a:off x="2411760" y="400506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Упростить выражение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2411760" y="508518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Построить график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51520" y="1268760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707904" y="116632"/>
          <a:ext cx="266382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Формула" r:id="rId1" imgW="15849600" imgH="10058400" progId="Equation.3">
                  <p:embed/>
                </p:oleObj>
              </mc:Choice>
              <mc:Fallback>
                <p:oleObj name="Формула" r:id="rId1" imgW="15849600" imgH="10058400" progId="Equation.3">
                  <p:embed/>
                  <p:pic>
                    <p:nvPicPr>
                      <p:cNvPr id="0" name="Изображение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07904" y="116632"/>
                        <a:ext cx="2663825" cy="167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Овал 5"/>
          <p:cNvSpPr/>
          <p:nvPr/>
        </p:nvSpPr>
        <p:spPr>
          <a:xfrm>
            <a:off x="683568" y="332656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987824" y="2780928"/>
          <a:ext cx="4303712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3" imgW="25603200" imgH="9448800" progId="Equation.3">
                  <p:embed/>
                </p:oleObj>
              </mc:Choice>
              <mc:Fallback>
                <p:oleObj name="Формула" r:id="rId3" imgW="25603200" imgH="9448800" progId="Equation.3">
                  <p:embed/>
                  <p:pic>
                    <p:nvPicPr>
                      <p:cNvPr id="0" name="Изображение 307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824" y="2780928"/>
                        <a:ext cx="4303712" cy="1574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4095080" y="2873970"/>
            <a:ext cx="1512168" cy="57606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815160" y="3738066"/>
            <a:ext cx="1512168" cy="57606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211960" y="4365104"/>
          <a:ext cx="235743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5" imgW="14020800" imgH="4876800" progId="Equation.3">
                  <p:embed/>
                </p:oleObj>
              </mc:Choice>
              <mc:Fallback>
                <p:oleObj name="Формула" r:id="rId5" imgW="14020800" imgH="4876800" progId="Equation.3">
                  <p:embed/>
                  <p:pic>
                    <p:nvPicPr>
                      <p:cNvPr id="0" name="Изображение 307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1960" y="4365104"/>
                        <a:ext cx="2357438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915816" y="5085184"/>
          <a:ext cx="50736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7" imgW="30175200" imgH="4876800" progId="Equation.3">
                  <p:embed/>
                </p:oleObj>
              </mc:Choice>
              <mc:Fallback>
                <p:oleObj name="Формула" r:id="rId7" imgW="30175200" imgH="4876800" progId="Equation.3">
                  <p:embed/>
                  <p:pic>
                    <p:nvPicPr>
                      <p:cNvPr id="0" name="Изображение 307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15816" y="5085184"/>
                        <a:ext cx="5073650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895921" y="1845543"/>
          <a:ext cx="15890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9" imgW="9448800" imgH="4876800" progId="Equation.3">
                  <p:embed/>
                </p:oleObj>
              </mc:Choice>
              <mc:Fallback>
                <p:oleObj name="Формула" r:id="rId9" imgW="9448800" imgH="4876800" progId="Equation.3">
                  <p:embed/>
                  <p:pic>
                    <p:nvPicPr>
                      <p:cNvPr id="0" name="Изображение 307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95921" y="1845543"/>
                        <a:ext cx="1589088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771800" y="1844824"/>
          <a:ext cx="3884761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11" imgW="25908000" imgH="4876800" progId="Equation.3">
                  <p:embed/>
                </p:oleObj>
              </mc:Choice>
              <mc:Fallback>
                <p:oleObj name="Формула" r:id="rId11" imgW="25908000" imgH="4876800" progId="Equation.3">
                  <p:embed/>
                  <p:pic>
                    <p:nvPicPr>
                      <p:cNvPr id="0" name="Изображение 3077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71800" y="1844824"/>
                        <a:ext cx="3884761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6732240" y="1844824"/>
          <a:ext cx="19653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13" imgW="13106400" imgH="4876800" progId="Equation.3">
                  <p:embed/>
                </p:oleObj>
              </mc:Choice>
              <mc:Fallback>
                <p:oleObj name="Формула" r:id="rId13" imgW="13106400" imgH="4876800" progId="Equation.3">
                  <p:embed/>
                  <p:pic>
                    <p:nvPicPr>
                      <p:cNvPr id="0" name="Изображение 3078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732240" y="1844824"/>
                        <a:ext cx="1965325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79512" y="188640"/>
          <a:ext cx="4559301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Формула" r:id="rId1" imgW="27127200" imgH="10058400" progId="Equation.3">
                  <p:embed/>
                </p:oleObj>
              </mc:Choice>
              <mc:Fallback>
                <p:oleObj name="Формула" r:id="rId1" imgW="27127200" imgH="10058400" progId="Equation.3">
                  <p:embed/>
                  <p:pic>
                    <p:nvPicPr>
                      <p:cNvPr id="0" name="Изображение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512" y="188640"/>
                        <a:ext cx="4559301" cy="167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1988840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988840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780928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2780928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573016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712" y="3573016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796136" y="692696"/>
          <a:ext cx="23574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3" imgW="14020800" imgH="4876800" progId="Equation.3">
                  <p:embed/>
                </p:oleObj>
              </mc:Choice>
              <mc:Fallback>
                <p:oleObj name="Формула" r:id="rId3" imgW="14020800" imgH="4876800" progId="Equation.3">
                  <p:embed/>
                  <p:pic>
                    <p:nvPicPr>
                      <p:cNvPr id="0" name="Изображение 409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96136" y="692696"/>
                        <a:ext cx="2357437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с одним скругленным углом 10"/>
          <p:cNvSpPr/>
          <p:nvPr/>
        </p:nvSpPr>
        <p:spPr>
          <a:xfrm>
            <a:off x="827584" y="2852936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827584" y="3645024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2195736" y="2852936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одним скругленным углом 14"/>
          <p:cNvSpPr/>
          <p:nvPr/>
        </p:nvSpPr>
        <p:spPr>
          <a:xfrm>
            <a:off x="2195736" y="3645024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716016" y="1556792"/>
          <a:ext cx="4076700" cy="513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GraphC" r:id="rId5" imgW="4762500" imgH="6000750" progId="GraphCtrl.Document">
                  <p:embed/>
                </p:oleObj>
              </mc:Choice>
              <mc:Fallback>
                <p:oleObj name="GraphC" r:id="rId5" imgW="4762500" imgH="6000750" progId="GraphCtrl.Document">
                  <p:embed/>
                  <p:pic>
                    <p:nvPicPr>
                      <p:cNvPr id="0" name="Изображение 409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16016" y="1556792"/>
                        <a:ext cx="4076700" cy="5135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676456" y="42930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72200" y="1412776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220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9228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72200" y="393305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0152" y="46531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00192" y="508518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588224" y="3573016"/>
            <a:ext cx="144016" cy="7200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508104" y="4653136"/>
            <a:ext cx="72008" cy="14401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4644008" y="1556792"/>
            <a:ext cx="4032448" cy="4104456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3203848" y="620688"/>
            <a:ext cx="1728192" cy="9144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с вырезом 32"/>
          <p:cNvSpPr/>
          <p:nvPr/>
        </p:nvSpPr>
        <p:spPr>
          <a:xfrm rot="12777069">
            <a:off x="7788831" y="4974393"/>
            <a:ext cx="1266440" cy="288032"/>
          </a:xfrm>
          <a:prstGeom prst="notchedRightArrow">
            <a:avLst>
              <a:gd name="adj1" fmla="val 46300"/>
              <a:gd name="adj2" fmla="val 131245"/>
            </a:avLst>
          </a:prstGeom>
          <a:solidFill>
            <a:srgbClr val="C0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7812360" y="1484784"/>
            <a:ext cx="0" cy="3240360"/>
          </a:xfrm>
          <a:prstGeom prst="line">
            <a:avLst/>
          </a:prstGeom>
          <a:ln w="31750">
            <a:solidFill>
              <a:schemeClr val="tx1">
                <a:lumMod val="95000"/>
                <a:lumOff val="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7740352" y="2348880"/>
            <a:ext cx="144016" cy="1440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8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-0.00365 -0.3513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17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  <p:bldP spid="13" grpId="0" autoUpdateAnimBg="0"/>
      <p:bldP spid="15" grpId="0" autoUpdateAnimBg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32" grpId="0" animBg="1"/>
      <p:bldP spid="33" grpId="0" animBg="1"/>
      <p:bldP spid="33" grpId="1" animBg="1"/>
      <p:bldP spid="33" grpId="2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muz-urok.ru/uroki_muz/pervaya-uchitelnitsa-u-doski-1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7504" y="4514849"/>
            <a:ext cx="1714500" cy="23431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графика функции</a:t>
            </a:r>
            <a:endParaRPr lang="ru-RU" sz="36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813425" y="806450"/>
          <a:ext cx="2919413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Формула" r:id="rId2" imgW="17373600" imgH="11277600" progId="Equation.3">
                  <p:embed/>
                </p:oleObj>
              </mc:Choice>
              <mc:Fallback>
                <p:oleObj name="Формула" r:id="rId2" imgW="17373600" imgH="11277600" progId="Equation.3">
                  <p:embed/>
                  <p:pic>
                    <p:nvPicPr>
                      <p:cNvPr id="0" name="Изображение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13425" y="806450"/>
                        <a:ext cx="2919413" cy="1879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411760" y="2708920"/>
            <a:ext cx="30243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endParaRPr lang="ru-RU" sz="3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одним скругленным углом 7">
            <a:hlinkClick r:id="" action="ppaction://hlinkshowjump?jump=nextslide"/>
          </p:cNvPr>
          <p:cNvSpPr/>
          <p:nvPr/>
        </p:nvSpPr>
        <p:spPr>
          <a:xfrm>
            <a:off x="2411760" y="400506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Упростить выражение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2411760" y="508518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Построить график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51520" y="1268760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83568" y="332656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339752" y="476672"/>
          <a:ext cx="2448272" cy="1576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Формула" r:id="rId1" imgW="17373600" imgH="11277600" progId="Equation.3">
                  <p:embed/>
                </p:oleObj>
              </mc:Choice>
              <mc:Fallback>
                <p:oleObj name="Формула" r:id="rId1" imgW="17373600" imgH="11277600" progId="Equation.3">
                  <p:embed/>
                  <p:pic>
                    <p:nvPicPr>
                      <p:cNvPr id="0" name="Изображение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39752" y="476672"/>
                        <a:ext cx="2448272" cy="157626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788024" y="476672"/>
          <a:ext cx="2016224" cy="1542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3" imgW="14630400" imgH="11277600" progId="Equation.3">
                  <p:embed/>
                </p:oleObj>
              </mc:Choice>
              <mc:Fallback>
                <p:oleObj name="Формула" r:id="rId3" imgW="14630400" imgH="11277600" progId="Equation.3">
                  <p:embed/>
                  <p:pic>
                    <p:nvPicPr>
                      <p:cNvPr id="0" name="Изображение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8024" y="476672"/>
                        <a:ext cx="2016224" cy="154210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 flipV="1">
            <a:off x="5220072" y="1340768"/>
            <a:ext cx="1512168" cy="57606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6444208" y="620688"/>
            <a:ext cx="216024" cy="237058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804248" y="908720"/>
          <a:ext cx="14605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Формула" r:id="rId5" imgW="10363200" imgH="4267200" progId="Equation.3">
                  <p:embed/>
                </p:oleObj>
              </mc:Choice>
              <mc:Fallback>
                <p:oleObj name="Формула" r:id="rId5" imgW="10363200" imgH="4267200" progId="Equation.3">
                  <p:embed/>
                  <p:pic>
                    <p:nvPicPr>
                      <p:cNvPr id="0" name="Изображение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04248" y="908720"/>
                        <a:ext cx="1460500" cy="595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975470" y="2062287"/>
          <a:ext cx="15890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Формула" r:id="rId7" imgW="9448800" imgH="4876800" progId="Equation.3">
                  <p:embed/>
                </p:oleObj>
              </mc:Choice>
              <mc:Fallback>
                <p:oleObj name="Формула" r:id="rId7" imgW="9448800" imgH="4876800" progId="Equation.3">
                  <p:embed/>
                  <p:pic>
                    <p:nvPicPr>
                      <p:cNvPr id="0" name="Изображение 614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75470" y="2062287"/>
                        <a:ext cx="1589088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635896" y="2060848"/>
          <a:ext cx="38846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Формула" r:id="rId9" imgW="25908000" imgH="4876800" progId="Equation.3">
                  <p:embed/>
                </p:oleObj>
              </mc:Choice>
              <mc:Fallback>
                <p:oleObj name="Формула" r:id="rId9" imgW="25908000" imgH="4876800" progId="Equation.3">
                  <p:embed/>
                  <p:pic>
                    <p:nvPicPr>
                      <p:cNvPr id="0" name="Изображение 614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35896" y="2060848"/>
                        <a:ext cx="3884613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813300" y="2636838"/>
          <a:ext cx="20113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11" imgW="13411200" imgH="4876800" progId="Equation.3">
                  <p:embed/>
                </p:oleObj>
              </mc:Choice>
              <mc:Fallback>
                <p:oleObj name="Формула" r:id="rId11" imgW="13411200" imgH="4876800" progId="Equation.3">
                  <p:embed/>
                  <p:pic>
                    <p:nvPicPr>
                      <p:cNvPr id="0" name="Изображение 614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13300" y="2636838"/>
                        <a:ext cx="2011363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4008437" y="3645024"/>
          <a:ext cx="2476385" cy="912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13" imgW="13106400" imgH="4876800" progId="Equation.3">
                  <p:embed/>
                </p:oleObj>
              </mc:Choice>
              <mc:Fallback>
                <p:oleObj name="Формула" r:id="rId13" imgW="13106400" imgH="4876800" progId="Equation.3">
                  <p:embed/>
                  <p:pic>
                    <p:nvPicPr>
                      <p:cNvPr id="0" name="Изображение 615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08437" y="3645024"/>
                        <a:ext cx="2476385" cy="91268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2916238" y="5084763"/>
          <a:ext cx="50736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15" imgW="30175200" imgH="4876800" progId="Equation.3">
                  <p:embed/>
                </p:oleObj>
              </mc:Choice>
              <mc:Fallback>
                <p:oleObj name="Формула" r:id="rId15" imgW="30175200" imgH="4876800" progId="Equation.3">
                  <p:embed/>
                  <p:pic>
                    <p:nvPicPr>
                      <p:cNvPr id="0" name="Изображение 615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16238" y="5084763"/>
                        <a:ext cx="5073650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988840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4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1988840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780928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2780928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573016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712" y="3573016"/>
            <a:ext cx="1368152" cy="7920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303963" y="692150"/>
          <a:ext cx="22034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Формула" r:id="rId1" imgW="13106400" imgH="4876800" progId="Equation.3">
                  <p:embed/>
                </p:oleObj>
              </mc:Choice>
              <mc:Fallback>
                <p:oleObj name="Формула" r:id="rId1" imgW="13106400" imgH="4876800" progId="Equation.3">
                  <p:embed/>
                  <p:pic>
                    <p:nvPicPr>
                      <p:cNvPr id="0" name="Изображение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03963" y="692150"/>
                        <a:ext cx="2203450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с одним скругленным углом 10"/>
          <p:cNvSpPr/>
          <p:nvPr/>
        </p:nvSpPr>
        <p:spPr>
          <a:xfrm>
            <a:off x="827584" y="2852936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с одним скругленным углом 11"/>
          <p:cNvSpPr/>
          <p:nvPr/>
        </p:nvSpPr>
        <p:spPr>
          <a:xfrm>
            <a:off x="827584" y="3645024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 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с одним скругленным углом 12"/>
          <p:cNvSpPr/>
          <p:nvPr/>
        </p:nvSpPr>
        <p:spPr>
          <a:xfrm>
            <a:off x="2195736" y="2852936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одним скругленным углом 14"/>
          <p:cNvSpPr/>
          <p:nvPr/>
        </p:nvSpPr>
        <p:spPr>
          <a:xfrm>
            <a:off x="2195736" y="3645024"/>
            <a:ext cx="1008112" cy="648072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ru-RU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716016" y="1556792"/>
          <a:ext cx="4076700" cy="513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GraphC" r:id="rId3" imgW="4762500" imgH="6000750" progId="GraphCtrl.Document">
                  <p:embed/>
                </p:oleObj>
              </mc:Choice>
              <mc:Fallback>
                <p:oleObj name="GraphC" r:id="rId3" imgW="4762500" imgH="6000750" progId="GraphCtrl.Document">
                  <p:embed/>
                  <p:pic>
                    <p:nvPicPr>
                      <p:cNvPr id="0" name="Изображение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16016" y="1556792"/>
                        <a:ext cx="4076700" cy="5135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676456" y="42930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72200" y="1412776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220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92280" y="4653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72200" y="393305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0152" y="4653136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00192" y="508518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588224" y="4077072"/>
            <a:ext cx="144016" cy="7200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508104" y="2924944"/>
            <a:ext cx="72008" cy="14401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4860032" y="2276872"/>
            <a:ext cx="3312368" cy="3384376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2771800" y="764704"/>
            <a:ext cx="3096344" cy="77038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с вырезом 32"/>
          <p:cNvSpPr/>
          <p:nvPr/>
        </p:nvSpPr>
        <p:spPr>
          <a:xfrm rot="18672437">
            <a:off x="6192475" y="5152396"/>
            <a:ext cx="1266440" cy="288032"/>
          </a:xfrm>
          <a:prstGeom prst="notchedRightArrow">
            <a:avLst>
              <a:gd name="adj1" fmla="val 46300"/>
              <a:gd name="adj2" fmla="val 131245"/>
            </a:avLst>
          </a:prstGeom>
          <a:solidFill>
            <a:srgbClr val="C0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7164288" y="4653136"/>
            <a:ext cx="144016" cy="14401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Управляющая кнопка: далее 38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93663" y="260350"/>
          <a:ext cx="2619375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Формула" r:id="rId5" imgW="18592800" imgH="11277600" progId="Equation.3">
                  <p:embed/>
                </p:oleObj>
              </mc:Choice>
              <mc:Fallback>
                <p:oleObj name="Формула" r:id="rId5" imgW="18592800" imgH="11277600" progId="Equation.3">
                  <p:embed/>
                  <p:pic>
                    <p:nvPicPr>
                      <p:cNvPr id="0" name="Изображение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663" y="260350"/>
                        <a:ext cx="2619375" cy="1576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711575" y="836613"/>
          <a:ext cx="1289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Формула" r:id="rId7" imgW="9144000" imgH="4267200" progId="Equation.3">
                  <p:embed/>
                </p:oleObj>
              </mc:Choice>
              <mc:Fallback>
                <p:oleObj name="Формула" r:id="rId7" imgW="9144000" imgH="4267200" progId="Equation.3">
                  <p:embed/>
                  <p:pic>
                    <p:nvPicPr>
                      <p:cNvPr id="0" name="Изображение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11575" y="836613"/>
                        <a:ext cx="1289050" cy="596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8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  <p:bldP spid="13" grpId="0" autoUpdateAnimBg="0"/>
      <p:bldP spid="15" grpId="0" autoUpdateAnimBg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32" grpId="0" animBg="1"/>
      <p:bldP spid="33" grpId="0" animBg="1"/>
      <p:bldP spid="33" grpId="1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muz-urok.ru/uroki_muz/pervaya-uchitelnitsa-u-doski-1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7504" y="4514849"/>
            <a:ext cx="1714500" cy="23431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графика функции</a:t>
            </a:r>
            <a:endParaRPr lang="ru-RU" sz="36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992813" y="806450"/>
          <a:ext cx="2560637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Формула" r:id="rId2" imgW="15240000" imgH="11277600" progId="Equation.3">
                  <p:embed/>
                </p:oleObj>
              </mc:Choice>
              <mc:Fallback>
                <p:oleObj name="Формула" r:id="rId2" imgW="15240000" imgH="11277600" progId="Equation.3">
                  <p:embed/>
                  <p:pic>
                    <p:nvPicPr>
                      <p:cNvPr id="0" name="Изображение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92813" y="806450"/>
                        <a:ext cx="2560637" cy="1879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411760" y="2708920"/>
            <a:ext cx="30243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endParaRPr lang="ru-RU" sz="3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с одним скругленным углом 7">
            <a:hlinkClick r:id="" action="ppaction://hlinkshowjump?jump=nextslide"/>
          </p:cNvPr>
          <p:cNvSpPr/>
          <p:nvPr/>
        </p:nvSpPr>
        <p:spPr>
          <a:xfrm>
            <a:off x="2411760" y="400506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Упростить выражение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с одним скругленным углом 8"/>
          <p:cNvSpPr/>
          <p:nvPr/>
        </p:nvSpPr>
        <p:spPr>
          <a:xfrm>
            <a:off x="2411760" y="5085184"/>
            <a:ext cx="5976664" cy="720080"/>
          </a:xfrm>
          <a:prstGeom prst="round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Построить график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51520" y="1268760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796136" y="476672"/>
          <a:ext cx="3149600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Формула" r:id="rId1" imgW="22860000" imgH="11277600" progId="Equation.3">
                  <p:embed/>
                </p:oleObj>
              </mc:Choice>
              <mc:Fallback>
                <p:oleObj name="Формула" r:id="rId1" imgW="22860000" imgH="11277600" progId="Equation.3">
                  <p:embed/>
                  <p:pic>
                    <p:nvPicPr>
                      <p:cNvPr id="0" name="Изображение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796136" y="476672"/>
                        <a:ext cx="3149600" cy="1539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Овал 1"/>
          <p:cNvSpPr/>
          <p:nvPr/>
        </p:nvSpPr>
        <p:spPr>
          <a:xfrm>
            <a:off x="683568" y="332656"/>
            <a:ext cx="91440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995936" y="404664"/>
          <a:ext cx="1806575" cy="162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Формула" r:id="rId3" imgW="13106400" imgH="11887200" progId="Equation.3">
                  <p:embed/>
                </p:oleObj>
              </mc:Choice>
              <mc:Fallback>
                <p:oleObj name="Формула" r:id="rId3" imgW="13106400" imgH="11887200" progId="Equation.3">
                  <p:embed/>
                  <p:pic>
                    <p:nvPicPr>
                      <p:cNvPr id="0" name="Изображение 9217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936" y="404664"/>
                        <a:ext cx="1806575" cy="1624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 flipV="1">
            <a:off x="6876256" y="1340768"/>
            <a:ext cx="1296144" cy="576064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6228184" y="620688"/>
            <a:ext cx="1368152" cy="504056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975470" y="2062287"/>
          <a:ext cx="15890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Формула" r:id="rId5" imgW="9448800" imgH="4876800" progId="Equation.3">
                  <p:embed/>
                </p:oleObj>
              </mc:Choice>
              <mc:Fallback>
                <p:oleObj name="Формула" r:id="rId5" imgW="9448800" imgH="4876800" progId="Equation.3">
                  <p:embed/>
                  <p:pic>
                    <p:nvPicPr>
                      <p:cNvPr id="0" name="Изображение 9218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75470" y="2062287"/>
                        <a:ext cx="1589088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635896" y="2060848"/>
          <a:ext cx="38846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Формула" r:id="rId7" imgW="25908000" imgH="4876800" progId="Equation.3">
                  <p:embed/>
                </p:oleObj>
              </mc:Choice>
              <mc:Fallback>
                <p:oleObj name="Формула" r:id="rId7" imgW="25908000" imgH="4876800" progId="Equation.3">
                  <p:embed/>
                  <p:pic>
                    <p:nvPicPr>
                      <p:cNvPr id="0" name="Изображение 9219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5896" y="2060848"/>
                        <a:ext cx="3884613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355976" y="2636912"/>
          <a:ext cx="29257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Формула" r:id="rId9" imgW="19507200" imgH="4876800" progId="Equation.3">
                  <p:embed/>
                </p:oleObj>
              </mc:Choice>
              <mc:Fallback>
                <p:oleObj name="Формула" r:id="rId9" imgW="19507200" imgH="4876800" progId="Equation.3">
                  <p:embed/>
                  <p:pic>
                    <p:nvPicPr>
                      <p:cNvPr id="0" name="Изображение 9220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55976" y="2636912"/>
                        <a:ext cx="2925762" cy="720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851920" y="4149080"/>
          <a:ext cx="2649538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Формула" r:id="rId11" imgW="14020800" imgH="6096000" progId="Equation.3">
                  <p:embed/>
                </p:oleObj>
              </mc:Choice>
              <mc:Fallback>
                <p:oleObj name="Формула" r:id="rId11" imgW="14020800" imgH="6096000" progId="Equation.3">
                  <p:embed/>
                  <p:pic>
                    <p:nvPicPr>
                      <p:cNvPr id="0" name="Изображение 9221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51920" y="4149080"/>
                        <a:ext cx="2649538" cy="1141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763688" y="404664"/>
          <a:ext cx="2186329" cy="1604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Формула" r:id="rId13" imgW="15240000" imgH="11277600" progId="Equation.3">
                  <p:embed/>
                </p:oleObj>
              </mc:Choice>
              <mc:Fallback>
                <p:oleObj name="Формула" r:id="rId13" imgW="15240000" imgH="11277600" progId="Equation.3">
                  <p:embed/>
                  <p:pic>
                    <p:nvPicPr>
                      <p:cNvPr id="0" name="Изображение 9222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63688" y="404664"/>
                        <a:ext cx="2186329" cy="16048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7740352" y="6309320"/>
            <a:ext cx="1042416" cy="432048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585</Words>
  <Application>WPS Presentation</Application>
  <PresentationFormat>Экран (4:3)</PresentationFormat>
  <Paragraphs>154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44</vt:i4>
      </vt:variant>
      <vt:variant>
        <vt:lpstr>幻灯片标题</vt:lpstr>
      </vt:variant>
      <vt:variant>
        <vt:i4>12</vt:i4>
      </vt:variant>
    </vt:vector>
  </HeadingPairs>
  <TitlesOfParts>
    <vt:vector size="64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KarMaN</dc:creator>
  <cp:lastModifiedBy>Людмила Мороз</cp:lastModifiedBy>
  <cp:revision>21</cp:revision>
  <dcterms:created xsi:type="dcterms:W3CDTF">2018-09-17T03:05:00Z</dcterms:created>
  <dcterms:modified xsi:type="dcterms:W3CDTF">2024-11-02T14:24:00Z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E777A26121854080998D62F5E1125367_12</vt:lpwstr>
  </property>
  <property fmtid="{D5CDD505-2E9C-101B-9397-08002B2CF9AE}" pid="3" name="KSOProductBuildVer">
    <vt:lpwstr>1049-12.2.0.18607</vt:lpwstr>
  </property>
</Properties>
</file>