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>
        <p:scale>
          <a:sx n="50" d="100"/>
          <a:sy n="50" d="100"/>
        </p:scale>
        <p:origin x="662" y="1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6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02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52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3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0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16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72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6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83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7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0104101" cy="116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4800" b="1" dirty="0" err="1">
                <a:latin typeface="Corbel" panose="020B0503020204020204" pitchFamily="34" charset="0"/>
              </a:rPr>
              <a:t>Celor</a:t>
            </a:r>
            <a:r>
              <a:rPr lang="en-US" sz="4800" b="1" dirty="0">
                <a:latin typeface="Corbel" panose="020B0503020204020204" pitchFamily="34" charset="0"/>
              </a:rPr>
              <a:t> care nu s-au </a:t>
            </a:r>
            <a:r>
              <a:rPr lang="en-US" sz="4800" b="1" dirty="0" err="1">
                <a:latin typeface="Corbel" panose="020B0503020204020204" pitchFamily="34" charset="0"/>
              </a:rPr>
              <a:t>ocupat</a:t>
            </a:r>
            <a:r>
              <a:rPr lang="en-US" sz="4800" b="1" dirty="0">
                <a:latin typeface="Corbel" panose="020B0503020204020204" pitchFamily="34" charset="0"/>
              </a:rPr>
              <a:t> cu </a:t>
            </a:r>
            <a:r>
              <a:rPr lang="en-US" sz="4800" b="1" dirty="0" err="1">
                <a:latin typeface="Corbel" panose="020B0503020204020204" pitchFamily="34" charset="0"/>
              </a:rPr>
              <a:t>activități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fizice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timp</a:t>
            </a:r>
            <a:r>
              <a:rPr lang="en-US" sz="4800" b="1" dirty="0">
                <a:latin typeface="Corbel" panose="020B0503020204020204" pitchFamily="34" charset="0"/>
              </a:rPr>
              <a:t> de </a:t>
            </a:r>
            <a:r>
              <a:rPr lang="en-US" sz="4800" b="1" dirty="0" err="1">
                <a:latin typeface="Corbel" panose="020B0503020204020204" pitchFamily="34" charset="0"/>
              </a:rPr>
              <a:t>pandemie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smtClean="0">
                <a:latin typeface="Corbel" panose="020B0503020204020204" pitchFamily="34" charset="0"/>
              </a:rPr>
              <a:t>COVID-19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err="1">
                <a:latin typeface="Corbel" panose="020B0503020204020204" pitchFamily="34" charset="0"/>
              </a:rPr>
              <a:t>medicii</a:t>
            </a:r>
            <a:r>
              <a:rPr lang="en-US" sz="4800" b="1" dirty="0">
                <a:latin typeface="Corbel" panose="020B0503020204020204" pitchFamily="34" charset="0"/>
              </a:rPr>
              <a:t> le </a:t>
            </a:r>
            <a:r>
              <a:rPr lang="en-US" sz="4800" b="1" dirty="0" err="1">
                <a:latin typeface="Corbel" panose="020B0503020204020204" pitchFamily="34" charset="0"/>
              </a:rPr>
              <a:t>recomandă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să</a:t>
            </a:r>
            <a:r>
              <a:rPr lang="en-US" sz="4800" b="1" dirty="0">
                <a:latin typeface="Corbel" panose="020B0503020204020204" pitchFamily="34" charset="0"/>
              </a:rPr>
              <a:t> se </a:t>
            </a:r>
            <a:r>
              <a:rPr lang="en-US" sz="4800" b="1" dirty="0" err="1">
                <a:latin typeface="Corbel" panose="020B0503020204020204" pitchFamily="34" charset="0"/>
              </a:rPr>
              <a:t>ghideze</a:t>
            </a:r>
            <a:r>
              <a:rPr lang="en-US" sz="4800" b="1" dirty="0">
                <a:latin typeface="Corbel" panose="020B0503020204020204" pitchFamily="34" charset="0"/>
              </a:rPr>
              <a:t> de </a:t>
            </a:r>
            <a:r>
              <a:rPr lang="en-US" sz="4800" b="1" dirty="0" err="1">
                <a:latin typeface="Corbel" panose="020B0503020204020204" pitchFamily="34" charset="0"/>
              </a:rPr>
              <a:t>principiul</a:t>
            </a:r>
            <a:r>
              <a:rPr lang="en-US" sz="4800" b="1" dirty="0">
                <a:latin typeface="Corbel" panose="020B0503020204020204" pitchFamily="34" charset="0"/>
              </a:rPr>
              <a:t>…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Какую </a:t>
            </a:r>
            <a:r>
              <a:rPr lang="ru-RU" sz="4800" b="1" dirty="0">
                <a:latin typeface="Corbel" panose="020B0503020204020204" pitchFamily="34" charset="0"/>
              </a:rPr>
              <a:t>пословицу врачи рекомендуют взять на вооружение тем,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кто во </a:t>
            </a:r>
            <a:r>
              <a:rPr lang="ru-RU" sz="4800" b="1" dirty="0">
                <a:latin typeface="Corbel" panose="020B0503020204020204" pitchFamily="34" charset="0"/>
              </a:rPr>
              <a:t>время пандемии коронавируса </a:t>
            </a:r>
            <a:r>
              <a:rPr lang="en-US" sz="4800" b="1" dirty="0">
                <a:latin typeface="Corbel" panose="020B0503020204020204" pitchFamily="34" charset="0"/>
              </a:rPr>
              <a:t>COVID</a:t>
            </a:r>
            <a:r>
              <a:rPr lang="ru-RU" sz="4800" b="1" dirty="0">
                <a:latin typeface="Corbel" panose="020B0503020204020204" pitchFamily="34" charset="0"/>
              </a:rPr>
              <a:t>-19 совсем забросил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занятия </a:t>
            </a:r>
            <a:r>
              <a:rPr lang="ru-RU" sz="4800" b="1" dirty="0">
                <a:latin typeface="Corbel" panose="020B0503020204020204" pitchFamily="34" charset="0"/>
              </a:rPr>
              <a:t>спортом? 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1. </a:t>
            </a:r>
            <a:r>
              <a:rPr lang="en-US" sz="4800" dirty="0" err="1" smtClean="0">
                <a:latin typeface="Corbel" panose="020B0503020204020204" pitchFamily="34" charset="0"/>
              </a:rPr>
              <a:t>Unde-i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unul</a:t>
            </a:r>
            <a:r>
              <a:rPr lang="en-US" sz="4800" dirty="0">
                <a:latin typeface="Corbel" panose="020B0503020204020204" pitchFamily="34" charset="0"/>
              </a:rPr>
              <a:t>, nu-</a:t>
            </a:r>
            <a:r>
              <a:rPr lang="en-US" sz="4800" dirty="0" err="1">
                <a:latin typeface="Corbel" panose="020B0503020204020204" pitchFamily="34" charset="0"/>
              </a:rPr>
              <a:t>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putere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unde</a:t>
            </a:r>
            <a:r>
              <a:rPr lang="en-US" sz="4800" dirty="0">
                <a:latin typeface="Corbel" panose="020B0503020204020204" pitchFamily="34" charset="0"/>
              </a:rPr>
              <a:t>-s </a:t>
            </a:r>
            <a:r>
              <a:rPr lang="en-US" sz="4800" dirty="0" err="1">
                <a:latin typeface="Corbel" panose="020B0503020204020204" pitchFamily="34" charset="0"/>
              </a:rPr>
              <a:t>doi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puterea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crește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ru-RU" sz="4800" dirty="0" smtClean="0">
                <a:latin typeface="Corbel" panose="020B0503020204020204" pitchFamily="34" charset="0"/>
              </a:rPr>
              <a:t>Одна </a:t>
            </a:r>
            <a:r>
              <a:rPr lang="ru-RU" sz="4800" dirty="0">
                <a:latin typeface="Corbel" panose="020B0503020204020204" pitchFamily="34" charset="0"/>
              </a:rPr>
              <a:t>голова хорошо, а две </a:t>
            </a:r>
            <a:r>
              <a:rPr lang="ru-RU" sz="4800" dirty="0" smtClean="0">
                <a:latin typeface="Corbel" panose="020B0503020204020204" pitchFamily="34" charset="0"/>
              </a:rPr>
              <a:t>лучше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2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Mergi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încet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vei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ajunge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departe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ru-RU" sz="4800" dirty="0" smtClean="0">
                <a:latin typeface="Corbel" panose="020B0503020204020204" pitchFamily="34" charset="0"/>
              </a:rPr>
              <a:t>Тише </a:t>
            </a:r>
            <a:r>
              <a:rPr lang="ru-RU" sz="4800" dirty="0">
                <a:latin typeface="Corbel" panose="020B0503020204020204" pitchFamily="34" charset="0"/>
              </a:rPr>
              <a:t>едешь, дальше </a:t>
            </a:r>
            <a:r>
              <a:rPr lang="ru-RU" sz="4800" dirty="0" smtClean="0">
                <a:latin typeface="Corbel" panose="020B0503020204020204" pitchFamily="34" charset="0"/>
              </a:rPr>
              <a:t>будешь</a:t>
            </a:r>
            <a:endParaRPr lang="ro-MD" sz="4800" b="1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3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Lupul</a:t>
            </a:r>
            <a:r>
              <a:rPr lang="en-US" sz="4800" dirty="0">
                <a:latin typeface="Corbel" panose="020B0503020204020204" pitchFamily="34" charset="0"/>
              </a:rPr>
              <a:t> e </a:t>
            </a:r>
            <a:r>
              <a:rPr lang="en-US" sz="4800" dirty="0" err="1">
                <a:latin typeface="Corbel" panose="020B0503020204020204" pitchFamily="34" charset="0"/>
              </a:rPr>
              <a:t>hrănit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picioare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en-US" sz="4800" dirty="0" err="1" smtClean="0">
                <a:latin typeface="Corbel" panose="020B0503020204020204" pitchFamily="34" charset="0"/>
              </a:rPr>
              <a:t>Волка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ноги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кормят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 err="1">
                <a:latin typeface="Corbel" panose="020B0503020204020204" pitchFamily="34" charset="0"/>
              </a:rPr>
              <a:t>Toamna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u-RU" sz="4800" dirty="0" err="1">
                <a:latin typeface="Corbel" panose="020B0503020204020204" pitchFamily="34" charset="0"/>
              </a:rPr>
              <a:t>se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u-RU" sz="4800" dirty="0" err="1">
                <a:latin typeface="Corbel" panose="020B0503020204020204" pitchFamily="34" charset="0"/>
              </a:rPr>
              <a:t>numără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u-RU" sz="4800" dirty="0" err="1">
                <a:latin typeface="Corbel" panose="020B0503020204020204" pitchFamily="34" charset="0"/>
              </a:rPr>
              <a:t>bobocii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en-US" sz="4800" dirty="0" err="1" smtClean="0">
                <a:latin typeface="Corbel" panose="020B0503020204020204" pitchFamily="34" charset="0"/>
              </a:rPr>
              <a:t>Цыплят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по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осени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считают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868811"/>
            <a:ext cx="10001520" cy="398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Mergi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încet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și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vei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ajunge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mai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departe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MD" sz="54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Тише едешь, дальше будешь</a:t>
            </a:r>
            <a:endParaRPr lang="ro-MD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7" y="2773429"/>
            <a:ext cx="9925971" cy="66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44731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/>
            <a:r>
              <a:rPr lang="en-US" sz="3200" i="1" dirty="0" err="1">
                <a:latin typeface="Corbel" panose="020B0503020204020204" pitchFamily="34" charset="0"/>
              </a:rPr>
              <a:t>Atenție</a:t>
            </a:r>
            <a:r>
              <a:rPr lang="en-US" sz="3200" i="1" dirty="0">
                <a:latin typeface="Corbel" panose="020B0503020204020204" pitchFamily="34" charset="0"/>
              </a:rPr>
              <a:t>! </a:t>
            </a:r>
            <a:r>
              <a:rPr lang="en-US" sz="3200" i="1" dirty="0" err="1">
                <a:latin typeface="Corbel" panose="020B0503020204020204" pitchFamily="34" charset="0"/>
              </a:rPr>
              <a:t>Această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întrebare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poate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avea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mai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multe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opțiuni</a:t>
            </a:r>
            <a:r>
              <a:rPr lang="en-US" sz="3200" i="1" dirty="0">
                <a:latin typeface="Corbel" panose="020B0503020204020204" pitchFamily="34" charset="0"/>
              </a:rPr>
              <a:t> de </a:t>
            </a:r>
            <a:r>
              <a:rPr lang="en-US" sz="3200" i="1" dirty="0" err="1">
                <a:latin typeface="Corbel" panose="020B0503020204020204" pitchFamily="34" charset="0"/>
              </a:rPr>
              <a:t>răspuns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corecte</a:t>
            </a:r>
            <a:r>
              <a:rPr lang="en-US" sz="3200" i="1" dirty="0">
                <a:latin typeface="Corbel" panose="020B0503020204020204" pitchFamily="34" charset="0"/>
              </a:rPr>
              <a:t>, </a:t>
            </a:r>
            <a:r>
              <a:rPr lang="en-US" sz="3200" i="1" dirty="0" err="1">
                <a:latin typeface="Corbel" panose="020B0503020204020204" pitchFamily="34" charset="0"/>
              </a:rPr>
              <a:t>sau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nici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una</a:t>
            </a:r>
            <a:r>
              <a:rPr lang="en-US" sz="3200" i="1" dirty="0">
                <a:latin typeface="Corbel" panose="020B0503020204020204" pitchFamily="34" charset="0"/>
              </a:rPr>
              <a:t>. </a:t>
            </a:r>
            <a:r>
              <a:rPr lang="en-US" sz="3200" i="1" dirty="0" err="1">
                <a:latin typeface="Corbel" panose="020B0503020204020204" pitchFamily="34" charset="0"/>
              </a:rPr>
              <a:t>Dacă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există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mai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multe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smtClean="0">
                <a:latin typeface="Corbel" panose="020B0503020204020204" pitchFamily="34" charset="0"/>
              </a:rPr>
              <a:t>– </a:t>
            </a:r>
            <a:endParaRPr lang="ro-MD" sz="3200" i="1" dirty="0" smtClean="0">
              <a:latin typeface="Corbel" panose="020B0503020204020204" pitchFamily="34" charset="0"/>
            </a:endParaRPr>
          </a:p>
          <a:p>
            <a:pPr lvl="0"/>
            <a:r>
              <a:rPr lang="en-US" sz="3200" i="1" dirty="0" err="1" smtClean="0">
                <a:latin typeface="Corbel" panose="020B0503020204020204" pitchFamily="34" charset="0"/>
              </a:rPr>
              <a:t>selectați</a:t>
            </a:r>
            <a:r>
              <a:rPr lang="en-US" sz="3200" i="1" dirty="0" smtClean="0">
                <a:latin typeface="Corbel" panose="020B0503020204020204" pitchFamily="34" charset="0"/>
              </a:rPr>
              <a:t>-le </a:t>
            </a:r>
            <a:r>
              <a:rPr lang="en-US" sz="3200" i="1" dirty="0" err="1">
                <a:latin typeface="Corbel" panose="020B0503020204020204" pitchFamily="34" charset="0"/>
              </a:rPr>
              <a:t>pe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toate</a:t>
            </a:r>
            <a:r>
              <a:rPr lang="en-US" sz="3200" i="1" dirty="0">
                <a:latin typeface="Corbel" panose="020B0503020204020204" pitchFamily="34" charset="0"/>
              </a:rPr>
              <a:t> </a:t>
            </a:r>
            <a:r>
              <a:rPr lang="en-US" sz="3200" i="1" dirty="0" err="1">
                <a:latin typeface="Corbel" panose="020B0503020204020204" pitchFamily="34" charset="0"/>
              </a:rPr>
              <a:t>corecte</a:t>
            </a:r>
            <a:r>
              <a:rPr lang="en-US" sz="3200" i="1" dirty="0">
                <a:latin typeface="Corbel" panose="020B0503020204020204" pitchFamily="34" charset="0"/>
              </a:rPr>
              <a:t>.</a:t>
            </a:r>
            <a:endParaRPr lang="en-US" sz="3200" dirty="0">
              <a:latin typeface="Corbel" panose="020B0503020204020204" pitchFamily="34" charset="0"/>
            </a:endParaRPr>
          </a:p>
          <a:p>
            <a:r>
              <a:rPr lang="en-US" sz="3200" dirty="0" err="1">
                <a:latin typeface="Corbel" panose="020B0503020204020204" pitchFamily="34" charset="0"/>
              </a:rPr>
              <a:t>Pandemia</a:t>
            </a:r>
            <a:r>
              <a:rPr lang="en-US" sz="3200" dirty="0">
                <a:latin typeface="Corbel" panose="020B0503020204020204" pitchFamily="34" charset="0"/>
              </a:rPr>
              <a:t> nu </a:t>
            </a:r>
            <a:r>
              <a:rPr lang="en-US" sz="3200" dirty="0" err="1">
                <a:latin typeface="Corbel" panose="020B0503020204020204" pitchFamily="34" charset="0"/>
              </a:rPr>
              <a:t>este</a:t>
            </a:r>
            <a:r>
              <a:rPr lang="en-US" sz="3200" dirty="0">
                <a:latin typeface="Corbel" panose="020B0503020204020204" pitchFamily="34" charset="0"/>
              </a:rPr>
              <a:t> un </a:t>
            </a:r>
            <a:r>
              <a:rPr lang="en-US" sz="3200" dirty="0" err="1">
                <a:latin typeface="Corbel" panose="020B0503020204020204" pitchFamily="34" charset="0"/>
              </a:rPr>
              <a:t>motiv</a:t>
            </a:r>
            <a:r>
              <a:rPr lang="en-US" sz="3200" dirty="0">
                <a:latin typeface="Corbel" panose="020B0503020204020204" pitchFamily="34" charset="0"/>
              </a:rPr>
              <a:t> de a </a:t>
            </a:r>
            <a:r>
              <a:rPr lang="en-US" sz="3200" dirty="0" err="1">
                <a:latin typeface="Corbel" panose="020B0503020204020204" pitchFamily="34" charset="0"/>
              </a:rPr>
              <a:t>stopa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practicarea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sportului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en-US" sz="3200" dirty="0" err="1">
                <a:latin typeface="Corbel" panose="020B0503020204020204" pitchFamily="34" charset="0"/>
              </a:rPr>
              <a:t>Istoria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cunoaște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multe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cazuri</a:t>
            </a:r>
            <a:r>
              <a:rPr lang="en-US" sz="3200" dirty="0">
                <a:latin typeface="Corbel" panose="020B0503020204020204" pitchFamily="34" charset="0"/>
              </a:rPr>
              <a:t>, </a:t>
            </a:r>
            <a:r>
              <a:rPr lang="en-US" sz="3200" dirty="0" err="1">
                <a:latin typeface="Corbel" panose="020B0503020204020204" pitchFamily="34" charset="0"/>
              </a:rPr>
              <a:t>când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tinerii</a:t>
            </a:r>
            <a:r>
              <a:rPr lang="en-US" sz="3200" dirty="0">
                <a:latin typeface="Corbel" panose="020B0503020204020204" pitchFamily="34" charset="0"/>
              </a:rPr>
              <a:t> se </a:t>
            </a:r>
            <a:r>
              <a:rPr lang="en-US" sz="3200" dirty="0" err="1">
                <a:latin typeface="Corbel" panose="020B0503020204020204" pitchFamily="34" charset="0"/>
              </a:rPr>
              <a:t>realizau</a:t>
            </a:r>
            <a:r>
              <a:rPr lang="en-US" sz="3200" dirty="0">
                <a:latin typeface="Corbel" panose="020B0503020204020204" pitchFamily="34" charset="0"/>
              </a:rPr>
              <a:t> la </a:t>
            </a:r>
            <a:endParaRPr lang="ro-MD" sz="3200" dirty="0" smtClean="0">
              <a:latin typeface="Corbel" panose="020B0503020204020204" pitchFamily="34" charset="0"/>
            </a:endParaRPr>
          </a:p>
          <a:p>
            <a:r>
              <a:rPr lang="en-US" sz="3200" dirty="0" err="1" smtClean="0">
                <a:latin typeface="Corbel" panose="020B0503020204020204" pitchFamily="34" charset="0"/>
              </a:rPr>
              <a:t>nivel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mondial</a:t>
            </a:r>
            <a:r>
              <a:rPr lang="en-US" sz="3200" dirty="0">
                <a:latin typeface="Corbel" panose="020B0503020204020204" pitchFamily="34" charset="0"/>
              </a:rPr>
              <a:t>, </a:t>
            </a:r>
            <a:r>
              <a:rPr lang="en-US" sz="3200" dirty="0" err="1">
                <a:latin typeface="Corbel" panose="020B0503020204020204" pitchFamily="34" charset="0"/>
              </a:rPr>
              <a:t>necătând</a:t>
            </a:r>
            <a:r>
              <a:rPr lang="en-US" sz="3200" dirty="0">
                <a:latin typeface="Corbel" panose="020B0503020204020204" pitchFamily="34" charset="0"/>
              </a:rPr>
              <a:t> la </a:t>
            </a:r>
            <a:r>
              <a:rPr lang="en-US" sz="3200" dirty="0" err="1">
                <a:latin typeface="Corbel" panose="020B0503020204020204" pitchFamily="34" charset="0"/>
              </a:rPr>
              <a:t>multitudinea</a:t>
            </a:r>
            <a:r>
              <a:rPr lang="en-US" sz="3200" dirty="0">
                <a:latin typeface="Corbel" panose="020B0503020204020204" pitchFamily="34" charset="0"/>
              </a:rPr>
              <a:t> de </a:t>
            </a:r>
            <a:r>
              <a:rPr lang="en-US" sz="3200" dirty="0" err="1">
                <a:latin typeface="Corbel" panose="020B0503020204020204" pitchFamily="34" charset="0"/>
              </a:rPr>
              <a:t>obstacole</a:t>
            </a:r>
            <a:r>
              <a:rPr lang="en-US" sz="3200" dirty="0">
                <a:latin typeface="Corbel" panose="020B0503020204020204" pitchFamily="34" charset="0"/>
              </a:rPr>
              <a:t>. </a:t>
            </a:r>
            <a:r>
              <a:rPr lang="en-US" sz="3200" b="1" dirty="0">
                <a:latin typeface="Corbel" panose="020B0503020204020204" pitchFamily="34" charset="0"/>
              </a:rPr>
              <a:t>Care din </a:t>
            </a:r>
            <a:r>
              <a:rPr lang="en-US" sz="3200" b="1" dirty="0" err="1">
                <a:latin typeface="Corbel" panose="020B0503020204020204" pitchFamily="34" charset="0"/>
              </a:rPr>
              <a:t>aceste</a:t>
            </a:r>
            <a:r>
              <a:rPr lang="en-US" sz="3200" b="1" dirty="0"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latin typeface="Corbel" panose="020B0503020204020204" pitchFamily="34" charset="0"/>
              </a:rPr>
              <a:t>afirmații</a:t>
            </a:r>
            <a:r>
              <a:rPr lang="en-US" sz="3200" b="1" dirty="0"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latin typeface="Corbel" panose="020B0503020204020204" pitchFamily="34" charset="0"/>
              </a:rPr>
              <a:t>sunt</a:t>
            </a:r>
            <a:r>
              <a:rPr lang="en-US" sz="3200" b="1" dirty="0"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latin typeface="Corbel" panose="020B0503020204020204" pitchFamily="34" charset="0"/>
              </a:rPr>
              <a:t>juste</a:t>
            </a:r>
            <a:r>
              <a:rPr lang="en-US" sz="3200" b="1" dirty="0">
                <a:latin typeface="Corbel" panose="020B0503020204020204" pitchFamily="34" charset="0"/>
              </a:rPr>
              <a:t>? </a:t>
            </a:r>
            <a:endParaRPr lang="ro-MD" sz="3200" b="1" dirty="0" smtClean="0">
              <a:latin typeface="Corbel" panose="020B0503020204020204" pitchFamily="34" charset="0"/>
            </a:endParaRPr>
          </a:p>
          <a:p>
            <a:r>
              <a:rPr lang="ru-RU" sz="3200" i="1" dirty="0" smtClean="0">
                <a:latin typeface="Corbel" panose="020B0503020204020204" pitchFamily="34" charset="0"/>
              </a:rPr>
              <a:t>Внимание</a:t>
            </a:r>
            <a:r>
              <a:rPr lang="ru-RU" sz="32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</a:t>
            </a:r>
            <a:endParaRPr lang="ro-MD" sz="3200" i="1" dirty="0" smtClean="0">
              <a:latin typeface="Corbel" panose="020B0503020204020204" pitchFamily="34" charset="0"/>
            </a:endParaRPr>
          </a:p>
          <a:p>
            <a:r>
              <a:rPr lang="ru-RU" sz="32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3200" i="1" dirty="0">
                <a:latin typeface="Corbel" panose="020B0503020204020204" pitchFamily="34" charset="0"/>
              </a:rPr>
              <a:t>больше одного, выберите все </a:t>
            </a:r>
            <a:r>
              <a:rPr lang="ru-RU" sz="3200" i="1" dirty="0" smtClean="0">
                <a:latin typeface="Corbel" panose="020B0503020204020204" pitchFamily="34" charset="0"/>
              </a:rPr>
              <a:t>правильные.</a:t>
            </a:r>
            <a:endParaRPr lang="ro-MD" sz="3200" i="1" dirty="0">
              <a:latin typeface="Corbel" panose="020B0503020204020204" pitchFamily="34" charset="0"/>
            </a:endParaRPr>
          </a:p>
          <a:p>
            <a:r>
              <a:rPr lang="ru-RU" sz="3200" dirty="0" smtClean="0">
                <a:latin typeface="Corbel" panose="020B0503020204020204" pitchFamily="34" charset="0"/>
              </a:rPr>
              <a:t>Пандемия </a:t>
            </a:r>
            <a:r>
              <a:rPr lang="ru-RU" sz="3200" dirty="0">
                <a:latin typeface="Corbel" panose="020B0503020204020204" pitchFamily="34" charset="0"/>
              </a:rPr>
              <a:t>– не повод прекращать занятие спортом. Известно немало случаев, когда молодые парни и </a:t>
            </a:r>
            <a:endParaRPr lang="ro-MD" sz="3200" dirty="0" smtClean="0">
              <a:latin typeface="Corbel" panose="020B0503020204020204" pitchFamily="34" charset="0"/>
            </a:endParaRPr>
          </a:p>
          <a:p>
            <a:r>
              <a:rPr lang="ru-RU" sz="3200" dirty="0" smtClean="0">
                <a:latin typeface="Corbel" panose="020B0503020204020204" pitchFamily="34" charset="0"/>
              </a:rPr>
              <a:t>девушки </a:t>
            </a:r>
            <a:r>
              <a:rPr lang="ru-RU" sz="3200" dirty="0">
                <a:latin typeface="Corbel" panose="020B0503020204020204" pitchFamily="34" charset="0"/>
              </a:rPr>
              <a:t>добивались значительных результатов, несмотря на множество преград. </a:t>
            </a:r>
            <a:r>
              <a:rPr lang="ru-RU" sz="3200" b="1" dirty="0">
                <a:latin typeface="Corbel" panose="020B0503020204020204" pitchFamily="34" charset="0"/>
              </a:rPr>
              <a:t>Что из этого правда? </a:t>
            </a:r>
            <a:endParaRPr lang="ro-MD" sz="3200" dirty="0">
              <a:latin typeface="Corbel" panose="020B0503020204020204" pitchFamily="34" charset="0"/>
            </a:endParaRPr>
          </a:p>
          <a:p>
            <a:r>
              <a:rPr lang="ru-RU" sz="3200" dirty="0" smtClean="0">
                <a:latin typeface="Corbel" panose="020B0503020204020204" pitchFamily="34" charset="0"/>
              </a:rPr>
              <a:t>1. </a:t>
            </a:r>
            <a:r>
              <a:rPr lang="en-US" sz="3200" dirty="0" err="1" smtClean="0">
                <a:latin typeface="Corbel" panose="020B0503020204020204" pitchFamily="34" charset="0"/>
              </a:rPr>
              <a:t>Gimnasta</a:t>
            </a:r>
            <a:r>
              <a:rPr lang="en-US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>
                <a:latin typeface="Corbel" panose="020B0503020204020204" pitchFamily="34" charset="0"/>
              </a:rPr>
              <a:t>Nadia </a:t>
            </a:r>
            <a:r>
              <a:rPr lang="en-US" sz="3200" dirty="0" err="1">
                <a:latin typeface="Corbel" panose="020B0503020204020204" pitchFamily="34" charset="0"/>
              </a:rPr>
              <a:t>Comăneci</a:t>
            </a:r>
            <a:r>
              <a:rPr lang="en-US" sz="3200" dirty="0">
                <a:latin typeface="Corbel" panose="020B0503020204020204" pitchFamily="34" charset="0"/>
              </a:rPr>
              <a:t> a </a:t>
            </a:r>
            <a:r>
              <a:rPr lang="en-US" sz="3200" dirty="0" err="1">
                <a:latin typeface="Corbel" panose="020B0503020204020204" pitchFamily="34" charset="0"/>
              </a:rPr>
              <a:t>devenit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campioană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olimpică</a:t>
            </a:r>
            <a:r>
              <a:rPr lang="en-US" sz="3200" dirty="0">
                <a:latin typeface="Corbel" panose="020B0503020204020204" pitchFamily="34" charset="0"/>
              </a:rPr>
              <a:t> la </a:t>
            </a:r>
            <a:r>
              <a:rPr lang="en-US" sz="3200" dirty="0" err="1">
                <a:latin typeface="Corbel" panose="020B0503020204020204" pitchFamily="34" charset="0"/>
              </a:rPr>
              <a:t>vârsta</a:t>
            </a:r>
            <a:r>
              <a:rPr lang="en-US" sz="3200" dirty="0">
                <a:latin typeface="Corbel" panose="020B0503020204020204" pitchFamily="34" charset="0"/>
              </a:rPr>
              <a:t> de 14 </a:t>
            </a:r>
            <a:r>
              <a:rPr lang="en-US" sz="3200" dirty="0" err="1">
                <a:latin typeface="Corbel" panose="020B0503020204020204" pitchFamily="34" charset="0"/>
              </a:rPr>
              <a:t>ani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ro-MD" sz="3200" dirty="0" smtClean="0">
                <a:latin typeface="Corbel" panose="020B0503020204020204" pitchFamily="34" charset="0"/>
              </a:rPr>
              <a:t>/ </a:t>
            </a:r>
            <a:r>
              <a:rPr lang="ru-RU" sz="3200" dirty="0" smtClean="0">
                <a:latin typeface="Corbel" panose="020B0503020204020204" pitchFamily="34" charset="0"/>
              </a:rPr>
              <a:t>Гимнастка </a:t>
            </a:r>
            <a:r>
              <a:rPr lang="ru-RU" sz="3200" dirty="0">
                <a:latin typeface="Corbel" panose="020B0503020204020204" pitchFamily="34" charset="0"/>
              </a:rPr>
              <a:t>Надя Команечи стала олимпийской чемпионкой в 14 лет </a:t>
            </a:r>
            <a:endParaRPr lang="ro-MD" sz="3200" dirty="0" smtClean="0">
              <a:latin typeface="Corbel" panose="020B0503020204020204" pitchFamily="34" charset="0"/>
            </a:endParaRPr>
          </a:p>
          <a:p>
            <a:r>
              <a:rPr lang="ru-RU" sz="3200" dirty="0" smtClean="0">
                <a:latin typeface="Corbel" panose="020B0503020204020204" pitchFamily="34" charset="0"/>
              </a:rPr>
              <a:t>2</a:t>
            </a:r>
            <a:r>
              <a:rPr lang="ru-RU" sz="3200" dirty="0">
                <a:latin typeface="Corbel" panose="020B0503020204020204" pitchFamily="34" charset="0"/>
              </a:rPr>
              <a:t>. </a:t>
            </a:r>
            <a:r>
              <a:rPr lang="en-US" sz="3200" dirty="0">
                <a:latin typeface="Corbel" panose="020B0503020204020204" pitchFamily="34" charset="0"/>
              </a:rPr>
              <a:t>Un </a:t>
            </a:r>
            <a:r>
              <a:rPr lang="en-US" sz="3200" dirty="0" err="1">
                <a:latin typeface="Corbel" panose="020B0503020204020204" pitchFamily="34" charset="0"/>
              </a:rPr>
              <a:t>elev</a:t>
            </a:r>
            <a:r>
              <a:rPr lang="en-US" sz="3200" dirty="0">
                <a:latin typeface="Corbel" panose="020B0503020204020204" pitchFamily="34" charset="0"/>
              </a:rPr>
              <a:t> de 10 </a:t>
            </a:r>
            <a:r>
              <a:rPr lang="en-US" sz="3200" dirty="0" err="1">
                <a:latin typeface="Corbel" panose="020B0503020204020204" pitchFamily="34" charset="0"/>
              </a:rPr>
              <a:t>ani</a:t>
            </a:r>
            <a:r>
              <a:rPr lang="en-US" sz="3200" dirty="0">
                <a:latin typeface="Corbel" panose="020B0503020204020204" pitchFamily="34" charset="0"/>
              </a:rPr>
              <a:t> a </a:t>
            </a:r>
            <a:r>
              <a:rPr lang="en-US" sz="3200" dirty="0" err="1">
                <a:latin typeface="Corbel" panose="020B0503020204020204" pitchFamily="34" charset="0"/>
              </a:rPr>
              <a:t>reușit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să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facă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peste</a:t>
            </a:r>
            <a:r>
              <a:rPr lang="en-US" sz="3200" dirty="0">
                <a:latin typeface="Corbel" panose="020B0503020204020204" pitchFamily="34" charset="0"/>
              </a:rPr>
              <a:t> 5700 de </a:t>
            </a:r>
            <a:r>
              <a:rPr lang="en-US" sz="3200" dirty="0" err="1">
                <a:latin typeface="Corbel" panose="020B0503020204020204" pitchFamily="34" charset="0"/>
              </a:rPr>
              <a:t>flotări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în</a:t>
            </a:r>
            <a:r>
              <a:rPr lang="en-US" sz="3200" dirty="0">
                <a:latin typeface="Corbel" panose="020B0503020204020204" pitchFamily="34" charset="0"/>
              </a:rPr>
              <a:t> 3 ore </a:t>
            </a:r>
            <a:r>
              <a:rPr lang="en-US" sz="3200" dirty="0" err="1">
                <a:latin typeface="Corbel" panose="020B0503020204020204" pitchFamily="34" charset="0"/>
              </a:rPr>
              <a:t>și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jumătate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ro-MD" sz="3200" dirty="0" smtClean="0">
                <a:latin typeface="Corbel" panose="020B0503020204020204" pitchFamily="34" charset="0"/>
              </a:rPr>
              <a:t>/ </a:t>
            </a:r>
            <a:r>
              <a:rPr lang="ru-RU" sz="3200" dirty="0" smtClean="0">
                <a:latin typeface="Corbel" panose="020B0503020204020204" pitchFamily="34" charset="0"/>
              </a:rPr>
              <a:t>Десятилетний </a:t>
            </a:r>
            <a:r>
              <a:rPr lang="ru-RU" sz="3200" dirty="0">
                <a:latin typeface="Corbel" panose="020B0503020204020204" pitchFamily="34" charset="0"/>
              </a:rPr>
              <a:t>школьник за 3,5 часа отжался более 5700 раз </a:t>
            </a:r>
            <a:endParaRPr lang="ro-MD" sz="3200" dirty="0" smtClean="0">
              <a:latin typeface="Corbel" panose="020B0503020204020204" pitchFamily="34" charset="0"/>
            </a:endParaRPr>
          </a:p>
          <a:p>
            <a:r>
              <a:rPr lang="ru-RU" sz="3200" dirty="0" smtClean="0">
                <a:latin typeface="Corbel" panose="020B0503020204020204" pitchFamily="34" charset="0"/>
              </a:rPr>
              <a:t>3.</a:t>
            </a:r>
            <a:r>
              <a:rPr lang="ro-MD" sz="3200" dirty="0" smtClean="0">
                <a:latin typeface="Corbel" panose="020B0503020204020204" pitchFamily="34" charset="0"/>
              </a:rPr>
              <a:t> </a:t>
            </a:r>
            <a:r>
              <a:rPr lang="en-US" sz="3200" dirty="0">
                <a:latin typeface="Corbel" panose="020B0503020204020204" pitchFamily="34" charset="0"/>
              </a:rPr>
              <a:t>Garry Kasparov a </a:t>
            </a:r>
            <a:r>
              <a:rPr lang="en-US" sz="3200" dirty="0" err="1">
                <a:latin typeface="Corbel" panose="020B0503020204020204" pitchFamily="34" charset="0"/>
              </a:rPr>
              <a:t>devenit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campion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mondial</a:t>
            </a:r>
            <a:r>
              <a:rPr lang="en-US" sz="3200" dirty="0">
                <a:latin typeface="Corbel" panose="020B0503020204020204" pitchFamily="34" charset="0"/>
              </a:rPr>
              <a:t> la </a:t>
            </a:r>
            <a:r>
              <a:rPr lang="en-US" sz="3200" dirty="0" err="1">
                <a:latin typeface="Corbel" panose="020B0503020204020204" pitchFamily="34" charset="0"/>
              </a:rPr>
              <a:t>șah</a:t>
            </a:r>
            <a:r>
              <a:rPr lang="en-US" sz="3200" dirty="0">
                <a:latin typeface="Corbel" panose="020B0503020204020204" pitchFamily="34" charset="0"/>
              </a:rPr>
              <a:t> la </a:t>
            </a:r>
            <a:r>
              <a:rPr lang="en-US" sz="3200" dirty="0" err="1">
                <a:latin typeface="Corbel" panose="020B0503020204020204" pitchFamily="34" charset="0"/>
              </a:rPr>
              <a:t>vârsta</a:t>
            </a:r>
            <a:r>
              <a:rPr lang="en-US" sz="3200" dirty="0">
                <a:latin typeface="Corbel" panose="020B0503020204020204" pitchFamily="34" charset="0"/>
              </a:rPr>
              <a:t> de </a:t>
            </a:r>
            <a:r>
              <a:rPr lang="en-US" sz="3200" dirty="0" err="1">
                <a:latin typeface="Corbel" panose="020B0503020204020204" pitchFamily="34" charset="0"/>
              </a:rPr>
              <a:t>doar</a:t>
            </a:r>
            <a:r>
              <a:rPr lang="en-US" sz="3200" dirty="0">
                <a:latin typeface="Corbel" panose="020B0503020204020204" pitchFamily="34" charset="0"/>
              </a:rPr>
              <a:t> 22 de </a:t>
            </a:r>
            <a:r>
              <a:rPr lang="en-US" sz="3200" dirty="0" err="1" smtClean="0">
                <a:latin typeface="Corbel" panose="020B0503020204020204" pitchFamily="34" charset="0"/>
              </a:rPr>
              <a:t>ani</a:t>
            </a:r>
            <a:r>
              <a:rPr lang="ru-RU" sz="3200" dirty="0" smtClean="0">
                <a:latin typeface="Corbel" panose="020B0503020204020204" pitchFamily="34" charset="0"/>
              </a:rPr>
              <a:t> </a:t>
            </a:r>
            <a:r>
              <a:rPr lang="ro-MD" sz="3200" dirty="0" smtClean="0">
                <a:latin typeface="Corbel" panose="020B0503020204020204" pitchFamily="34" charset="0"/>
              </a:rPr>
              <a:t>/ </a:t>
            </a:r>
            <a:r>
              <a:rPr lang="ru-RU" sz="3200" dirty="0" smtClean="0">
                <a:latin typeface="Corbel" panose="020B0503020204020204" pitchFamily="34" charset="0"/>
              </a:rPr>
              <a:t>Гарри </a:t>
            </a:r>
            <a:r>
              <a:rPr lang="ru-RU" sz="3200" dirty="0">
                <a:latin typeface="Corbel" panose="020B0503020204020204" pitchFamily="34" charset="0"/>
              </a:rPr>
              <a:t>Каспаров стал чемпионом мира по шахматам всего в 22 года </a:t>
            </a:r>
            <a:endParaRPr lang="ro-MD" sz="3200" dirty="0" smtClean="0">
              <a:latin typeface="Corbel" panose="020B0503020204020204" pitchFamily="34" charset="0"/>
            </a:endParaRPr>
          </a:p>
          <a:p>
            <a:r>
              <a:rPr lang="ru-RU" sz="3200" dirty="0" smtClean="0">
                <a:latin typeface="Corbel" panose="020B0503020204020204" pitchFamily="34" charset="0"/>
              </a:rPr>
              <a:t>4</a:t>
            </a:r>
            <a:r>
              <a:rPr lang="ru-RU" sz="3200" dirty="0">
                <a:latin typeface="Corbel" panose="020B0503020204020204" pitchFamily="34" charset="0"/>
              </a:rPr>
              <a:t>. </a:t>
            </a:r>
            <a:r>
              <a:rPr lang="en-US" sz="3200" dirty="0" err="1">
                <a:latin typeface="Corbel" panose="020B0503020204020204" pitchFamily="34" charset="0"/>
              </a:rPr>
              <a:t>În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anul</a:t>
            </a:r>
            <a:r>
              <a:rPr lang="en-US" sz="3200" dirty="0">
                <a:latin typeface="Corbel" panose="020B0503020204020204" pitchFamily="34" charset="0"/>
              </a:rPr>
              <a:t> 2019, un </a:t>
            </a:r>
            <a:r>
              <a:rPr lang="en-US" sz="3200" dirty="0" err="1">
                <a:latin typeface="Corbel" panose="020B0503020204020204" pitchFamily="34" charset="0"/>
              </a:rPr>
              <a:t>băiat</a:t>
            </a:r>
            <a:r>
              <a:rPr lang="en-US" sz="3200" dirty="0">
                <a:latin typeface="Corbel" panose="020B0503020204020204" pitchFamily="34" charset="0"/>
              </a:rPr>
              <a:t> de 17 </a:t>
            </a:r>
            <a:r>
              <a:rPr lang="en-US" sz="3200" dirty="0" err="1">
                <a:latin typeface="Corbel" panose="020B0503020204020204" pitchFamily="34" charset="0"/>
              </a:rPr>
              <a:t>ani</a:t>
            </a:r>
            <a:r>
              <a:rPr lang="en-US" sz="3200" dirty="0">
                <a:latin typeface="Corbel" panose="020B0503020204020204" pitchFamily="34" charset="0"/>
              </a:rPr>
              <a:t> a </a:t>
            </a:r>
            <a:r>
              <a:rPr lang="en-US" sz="3200" dirty="0" err="1">
                <a:latin typeface="Corbel" panose="020B0503020204020204" pitchFamily="34" charset="0"/>
              </a:rPr>
              <a:t>sărit</a:t>
            </a:r>
            <a:r>
              <a:rPr lang="en-US" sz="3200" dirty="0">
                <a:latin typeface="Corbel" panose="020B0503020204020204" pitchFamily="34" charset="0"/>
              </a:rPr>
              <a:t> cu </a:t>
            </a:r>
            <a:r>
              <a:rPr lang="en-US" sz="3200" dirty="0" err="1">
                <a:latin typeface="Corbel" panose="020B0503020204020204" pitchFamily="34" charset="0"/>
              </a:rPr>
              <a:t>coarda</a:t>
            </a:r>
            <a:r>
              <a:rPr lang="en-US" sz="3200" dirty="0">
                <a:latin typeface="Corbel" panose="020B0503020204020204" pitchFamily="34" charset="0"/>
              </a:rPr>
              <a:t> de 228 de </a:t>
            </a:r>
            <a:r>
              <a:rPr lang="en-US" sz="3200" dirty="0" err="1">
                <a:latin typeface="Corbel" panose="020B0503020204020204" pitchFamily="34" charset="0"/>
              </a:rPr>
              <a:t>ori</a:t>
            </a:r>
            <a:r>
              <a:rPr lang="en-US" sz="3200" dirty="0">
                <a:latin typeface="Corbel" panose="020B0503020204020204" pitchFamily="34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</a:rPr>
              <a:t>în</a:t>
            </a:r>
            <a:r>
              <a:rPr lang="en-US" sz="3200" dirty="0">
                <a:latin typeface="Corbel" panose="020B0503020204020204" pitchFamily="34" charset="0"/>
              </a:rPr>
              <a:t> 30 de </a:t>
            </a:r>
            <a:r>
              <a:rPr lang="en-US" sz="3200" dirty="0" err="1" smtClean="0">
                <a:latin typeface="Corbel" panose="020B0503020204020204" pitchFamily="34" charset="0"/>
              </a:rPr>
              <a:t>secunde</a:t>
            </a:r>
            <a:r>
              <a:rPr lang="ro-MD" sz="3200" b="1" dirty="0">
                <a:latin typeface="Corbel" panose="020B0503020204020204" pitchFamily="34" charset="0"/>
              </a:rPr>
              <a:t> </a:t>
            </a:r>
            <a:r>
              <a:rPr lang="ro-MD" sz="3200" dirty="0" smtClean="0">
                <a:latin typeface="Corbel" panose="020B0503020204020204" pitchFamily="34" charset="0"/>
              </a:rPr>
              <a:t>/ </a:t>
            </a:r>
            <a:r>
              <a:rPr lang="ru-RU" sz="3200" dirty="0" smtClean="0">
                <a:latin typeface="Corbel" panose="020B0503020204020204" pitchFamily="34" charset="0"/>
              </a:rPr>
              <a:t>В </a:t>
            </a:r>
            <a:r>
              <a:rPr lang="ru-RU" sz="3200" dirty="0">
                <a:latin typeface="Corbel" panose="020B0503020204020204" pitchFamily="34" charset="0"/>
              </a:rPr>
              <a:t>2019 году 17-летний мальчик за 30 секунд сделал 228 прыжков на скакалке</a:t>
            </a:r>
            <a:endParaRPr lang="en-US" sz="32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56520" y="3868811"/>
            <a:ext cx="9847580" cy="386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1, 2, 3, 4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2543454"/>
            <a:ext cx="9985948" cy="73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Berlin, </a:t>
            </a:r>
            <a:r>
              <a:rPr lang="en-US" sz="4800" dirty="0" err="1">
                <a:latin typeface="Corbel" panose="020B0503020204020204" pitchFamily="34" charset="0"/>
              </a:rPr>
              <a:t>pentru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atrage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atenția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asupra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utilizării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corecte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gunoiului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extrem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</a:t>
            </a:r>
            <a:r>
              <a:rPr lang="en-US" sz="4800" dirty="0" err="1">
                <a:latin typeface="Corbel" panose="020B0503020204020204" pitchFamily="34" charset="0"/>
              </a:rPr>
              <a:t>importantă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timp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pandemie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pe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unele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tomberoane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gunoi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au </a:t>
            </a:r>
            <a:r>
              <a:rPr lang="en-US" sz="4800" dirty="0" err="1">
                <a:latin typeface="Corbel" panose="020B0503020204020204" pitchFamily="34" charset="0"/>
              </a:rPr>
              <a:t>început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plaseze</a:t>
            </a:r>
            <a:r>
              <a:rPr lang="en-US" sz="4800" dirty="0">
                <a:latin typeface="Corbel" panose="020B0503020204020204" pitchFamily="34" charset="0"/>
              </a:rPr>
              <a:t> o </a:t>
            </a:r>
            <a:r>
              <a:rPr lang="en-US" sz="4800" dirty="0" err="1">
                <a:latin typeface="Corbel" panose="020B0503020204020204" pitchFamily="34" charset="0"/>
              </a:rPr>
              <a:t>inscripție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>
                <a:latin typeface="Corbel" panose="020B0503020204020204" pitchFamily="34" charset="0"/>
              </a:rPr>
              <a:t>Care?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Чтобы </a:t>
            </a:r>
            <a:r>
              <a:rPr lang="ru-RU" sz="4800" b="1" dirty="0">
                <a:latin typeface="Corbel" panose="020B0503020204020204" pitchFamily="34" charset="0"/>
              </a:rPr>
              <a:t>привлечь внимание к проблеме правильного сбора и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утилизации </a:t>
            </a:r>
            <a:r>
              <a:rPr lang="ru-RU" sz="4800" b="1" dirty="0">
                <a:latin typeface="Corbel" panose="020B0503020204020204" pitchFamily="34" charset="0"/>
              </a:rPr>
              <a:t>мусора, особенно актуальной в период пандемии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smtClean="0">
                <a:latin typeface="Corbel" panose="020B0503020204020204" pitchFamily="34" charset="0"/>
              </a:rPr>
              <a:t>COVID</a:t>
            </a:r>
            <a:r>
              <a:rPr lang="ru-RU" sz="4800" b="1" dirty="0">
                <a:latin typeface="Corbel" panose="020B0503020204020204" pitchFamily="34" charset="0"/>
              </a:rPr>
              <a:t>-19, в Берлине на мусорных баках теперь пишут </a:t>
            </a:r>
            <a:r>
              <a:rPr lang="ru-RU" sz="4800" b="1" dirty="0" smtClean="0">
                <a:latin typeface="Corbel" panose="020B0503020204020204" pitchFamily="34" charset="0"/>
              </a:rPr>
              <a:t>…</a:t>
            </a:r>
            <a:endParaRPr lang="ro-MD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1. </a:t>
            </a:r>
            <a:r>
              <a:rPr lang="en-US" sz="4800" dirty="0" err="1" smtClean="0">
                <a:latin typeface="Corbel" panose="020B0503020204020204" pitchFamily="34" charset="0"/>
              </a:rPr>
              <a:t>Vă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aflați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aici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ru-RU" sz="4800" dirty="0" smtClean="0">
                <a:latin typeface="Corbel" panose="020B0503020204020204" pitchFamily="34" charset="0"/>
              </a:rPr>
              <a:t>Вы </a:t>
            </a:r>
            <a:r>
              <a:rPr lang="ru-RU" sz="4800" dirty="0">
                <a:latin typeface="Corbel" panose="020B0503020204020204" pitchFamily="34" charset="0"/>
              </a:rPr>
              <a:t>находитесь </a:t>
            </a:r>
            <a:r>
              <a:rPr lang="ru-RU" sz="4800" dirty="0" smtClean="0">
                <a:latin typeface="Corbel" panose="020B0503020204020204" pitchFamily="34" charset="0"/>
              </a:rPr>
              <a:t>тут.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2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Hrănește-mă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te</a:t>
            </a:r>
            <a:r>
              <a:rPr lang="en-US" sz="4800" dirty="0">
                <a:latin typeface="Corbel" panose="020B0503020204020204" pitchFamily="34" charset="0"/>
              </a:rPr>
              <a:t> rog!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ru-RU" sz="4800" dirty="0" smtClean="0">
                <a:latin typeface="Corbel" panose="020B0503020204020204" pitchFamily="34" charset="0"/>
              </a:rPr>
              <a:t>Покорми </a:t>
            </a:r>
            <a:r>
              <a:rPr lang="ru-RU" sz="4800" dirty="0">
                <a:latin typeface="Corbel" panose="020B0503020204020204" pitchFamily="34" charset="0"/>
              </a:rPr>
              <a:t>меня, </a:t>
            </a:r>
            <a:r>
              <a:rPr lang="ru-RU" sz="4800" dirty="0" smtClean="0">
                <a:latin typeface="Corbel" panose="020B0503020204020204" pitchFamily="34" charset="0"/>
              </a:rPr>
              <a:t>пожалуйста!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3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en-US" sz="4800" dirty="0">
                <a:latin typeface="Corbel" panose="020B0503020204020204" pitchFamily="34" charset="0"/>
              </a:rPr>
              <a:t>Nu </a:t>
            </a:r>
            <a:r>
              <a:rPr lang="en-US" sz="4800" dirty="0" err="1">
                <a:latin typeface="Corbel" panose="020B0503020204020204" pitchFamily="34" charset="0"/>
              </a:rPr>
              <a:t>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apropia</a:t>
            </a:r>
            <a:r>
              <a:rPr lang="en-US" sz="4800" dirty="0">
                <a:latin typeface="Corbel" panose="020B0503020204020204" pitchFamily="34" charset="0"/>
              </a:rPr>
              <a:t> de mine!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ru-RU" sz="4800" dirty="0" smtClean="0">
                <a:latin typeface="Corbel" panose="020B0503020204020204" pitchFamily="34" charset="0"/>
              </a:rPr>
              <a:t>Отойди </a:t>
            </a:r>
            <a:r>
              <a:rPr lang="ru-RU" sz="4800" dirty="0">
                <a:latin typeface="Corbel" panose="020B0503020204020204" pitchFamily="34" charset="0"/>
              </a:rPr>
              <a:t>от </a:t>
            </a:r>
            <a:r>
              <a:rPr lang="ru-RU" sz="4800" dirty="0" smtClean="0">
                <a:latin typeface="Corbel" panose="020B0503020204020204" pitchFamily="34" charset="0"/>
              </a:rPr>
              <a:t>меня!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4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dirty="0" err="1">
                <a:latin typeface="Corbel" panose="020B0503020204020204" pitchFamily="34" charset="0"/>
              </a:rPr>
              <a:t>Ce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u-RU" sz="4800" dirty="0" err="1">
                <a:latin typeface="Corbel" panose="020B0503020204020204" pitchFamily="34" charset="0"/>
              </a:rPr>
              <a:t>mai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u-RU" sz="4800" dirty="0" err="1">
                <a:latin typeface="Corbel" panose="020B0503020204020204" pitchFamily="34" charset="0"/>
              </a:rPr>
              <a:t>faci</a:t>
            </a:r>
            <a:r>
              <a:rPr lang="ru-RU" sz="4800" dirty="0">
                <a:latin typeface="Corbel" panose="020B0503020204020204" pitchFamily="34" charset="0"/>
              </a:rPr>
              <a:t>, </a:t>
            </a:r>
            <a:r>
              <a:rPr lang="ru-RU" sz="4800" dirty="0" err="1">
                <a:latin typeface="Corbel" panose="020B0503020204020204" pitchFamily="34" charset="0"/>
              </a:rPr>
              <a:t>frumosule</a:t>
            </a:r>
            <a:r>
              <a:rPr lang="ru-RU" sz="4800" dirty="0">
                <a:latin typeface="Corbel" panose="020B0503020204020204" pitchFamily="34" charset="0"/>
              </a:rPr>
              <a:t>?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ru-RU" sz="4800" dirty="0" smtClean="0">
                <a:latin typeface="Corbel" panose="020B0503020204020204" pitchFamily="34" charset="0"/>
              </a:rPr>
              <a:t>Как </a:t>
            </a:r>
            <a:r>
              <a:rPr lang="ru-RU" sz="4800" dirty="0">
                <a:latin typeface="Corbel" panose="020B0503020204020204" pitchFamily="34" charset="0"/>
              </a:rPr>
              <a:t>дела, красавчик?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2143305"/>
            <a:ext cx="7852228" cy="78522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868811"/>
            <a:ext cx="9854926" cy="386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Hrănește-mă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te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rog! </a:t>
            </a:r>
            <a:r>
              <a:rPr lang="ro-MD" sz="54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Покорми меня, </a:t>
            </a:r>
            <a:endParaRPr lang="ro-MD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пожалуйста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!</a:t>
            </a:r>
            <a:endParaRPr lang="ro-MD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405"/>
            <a:ext cx="20104100" cy="97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2542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 fontAlgn="base"/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timpul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pandemiei</a:t>
            </a:r>
            <a:r>
              <a:rPr lang="en-US" sz="4800" dirty="0">
                <a:latin typeface="Corbel" panose="020B0503020204020204" pitchFamily="34" charset="0"/>
              </a:rPr>
              <a:t> COVID-19, se </a:t>
            </a:r>
            <a:r>
              <a:rPr lang="en-US" sz="4800" dirty="0" err="1">
                <a:latin typeface="Corbel" panose="020B0503020204020204" pitchFamily="34" charset="0"/>
              </a:rPr>
              <a:t>recomandă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utilizarea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unor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saluturi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4800" dirty="0" smtClean="0">
                <a:latin typeface="Corbel" panose="020B0503020204020204" pitchFamily="34" charset="0"/>
              </a:rPr>
              <a:t>alternative</a:t>
            </a:r>
            <a:r>
              <a:rPr lang="en-US" sz="4800" dirty="0">
                <a:latin typeface="Corbel" panose="020B0503020204020204" pitchFamily="34" charset="0"/>
              </a:rPr>
              <a:t>: cu </a:t>
            </a:r>
            <a:r>
              <a:rPr lang="en-US" sz="4800" dirty="0" err="1">
                <a:latin typeface="Corbel" panose="020B0503020204020204" pitchFamily="34" charset="0"/>
              </a:rPr>
              <a:t>ajutorul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cotului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sau</a:t>
            </a:r>
            <a:r>
              <a:rPr lang="en-US" sz="4800" dirty="0">
                <a:latin typeface="Corbel" panose="020B0503020204020204" pitchFamily="34" charset="0"/>
              </a:rPr>
              <a:t> al </a:t>
            </a:r>
            <a:r>
              <a:rPr lang="en-US" sz="4800" dirty="0" err="1">
                <a:latin typeface="Corbel" panose="020B0503020204020204" pitchFamily="34" charset="0"/>
              </a:rPr>
              <a:t>pumnului</a:t>
            </a:r>
            <a:r>
              <a:rPr lang="en-US" sz="4800" dirty="0">
                <a:latin typeface="Corbel" panose="020B0503020204020204" pitchFamily="34" charset="0"/>
              </a:rPr>
              <a:t>. Dar </a:t>
            </a:r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niciun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caz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nu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4800" dirty="0" err="1" smtClean="0">
                <a:latin typeface="Corbel" panose="020B0503020204020204" pitchFamily="34" charset="0"/>
              </a:rPr>
              <a:t>urmați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exemplul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eschimoșilor</a:t>
            </a:r>
            <a:r>
              <a:rPr lang="en-US" sz="4800" dirty="0">
                <a:latin typeface="Corbel" panose="020B0503020204020204" pitchFamily="34" charset="0"/>
              </a:rPr>
              <a:t>! </a:t>
            </a:r>
            <a:r>
              <a:rPr lang="en-US" sz="4800" b="1" dirty="0">
                <a:latin typeface="Corbel" panose="020B0503020204020204" pitchFamily="34" charset="0"/>
              </a:rPr>
              <a:t>Cum se </a:t>
            </a:r>
            <a:r>
              <a:rPr lang="en-US" sz="4800" b="1" dirty="0" err="1">
                <a:latin typeface="Corbel" panose="020B0503020204020204" pitchFamily="34" charset="0"/>
              </a:rPr>
              <a:t>salută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aceștia</a:t>
            </a:r>
            <a:r>
              <a:rPr lang="en-US" sz="4800" b="1" dirty="0">
                <a:latin typeface="Corbel" panose="020B0503020204020204" pitchFamily="34" charset="0"/>
              </a:rPr>
              <a:t>?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4800" dirty="0" smtClean="0">
                <a:latin typeface="Corbel" panose="020B0503020204020204" pitchFamily="34" charset="0"/>
              </a:rPr>
              <a:t>Во </a:t>
            </a:r>
            <a:r>
              <a:rPr lang="ru-RU" sz="4800" dirty="0">
                <a:latin typeface="Corbel" panose="020B0503020204020204" pitchFamily="34" charset="0"/>
              </a:rPr>
              <a:t>время пандемии </a:t>
            </a:r>
            <a:r>
              <a:rPr lang="en-US" sz="4800" dirty="0">
                <a:latin typeface="Corbel" panose="020B0503020204020204" pitchFamily="34" charset="0"/>
              </a:rPr>
              <a:t>COVID</a:t>
            </a:r>
            <a:r>
              <a:rPr lang="ru-RU" sz="4800" dirty="0">
                <a:latin typeface="Corbel" panose="020B0503020204020204" pitchFamily="34" charset="0"/>
              </a:rPr>
              <a:t>-19 советуют использовать альтернативные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4800" dirty="0" smtClean="0">
                <a:latin typeface="Corbel" panose="020B0503020204020204" pitchFamily="34" charset="0"/>
              </a:rPr>
              <a:t>приветствия</a:t>
            </a:r>
            <a:r>
              <a:rPr lang="ru-RU" sz="4800" dirty="0">
                <a:latin typeface="Corbel" panose="020B0503020204020204" pitchFamily="34" charset="0"/>
              </a:rPr>
              <a:t>. Например, здороваться локтями или кулаками. А вот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4800" dirty="0" smtClean="0">
                <a:latin typeface="Corbel" panose="020B0503020204020204" pitchFamily="34" charset="0"/>
              </a:rPr>
              <a:t>примеру </a:t>
            </a:r>
            <a:r>
              <a:rPr lang="ru-RU" sz="4800" dirty="0">
                <a:latin typeface="Corbel" panose="020B0503020204020204" pitchFamily="34" charset="0"/>
              </a:rPr>
              <a:t>эскимосов следовать не надо. </a:t>
            </a:r>
            <a:r>
              <a:rPr lang="en-US" sz="4800" b="1" dirty="0">
                <a:latin typeface="Corbel" panose="020B0503020204020204" pitchFamily="34" charset="0"/>
              </a:rPr>
              <a:t>Как </a:t>
            </a:r>
            <a:r>
              <a:rPr lang="en-US" sz="4800" b="1" dirty="0" err="1">
                <a:latin typeface="Corbel" panose="020B0503020204020204" pitchFamily="34" charset="0"/>
              </a:rPr>
              <a:t>здороваются</a:t>
            </a:r>
            <a:r>
              <a:rPr lang="en-US" sz="4800" b="1" dirty="0">
                <a:latin typeface="Corbel" panose="020B0503020204020204" pitchFamily="34" charset="0"/>
              </a:rPr>
              <a:t> эскимосы? </a:t>
            </a:r>
            <a:endParaRPr lang="ro-MD" sz="4800" dirty="0">
              <a:latin typeface="Corbel" panose="020B0503020204020204" pitchFamily="34" charset="0"/>
            </a:endParaRPr>
          </a:p>
          <a:p>
            <a:pPr lvl="0" fontAlgn="base"/>
            <a:r>
              <a:rPr lang="en-US" sz="4800" dirty="0" smtClean="0">
                <a:latin typeface="Corbel" panose="020B0503020204020204" pitchFamily="34" charset="0"/>
              </a:rPr>
              <a:t>1. Se </a:t>
            </a:r>
            <a:r>
              <a:rPr lang="en-US" sz="4800" dirty="0" err="1">
                <a:latin typeface="Corbel" panose="020B0503020204020204" pitchFamily="34" charset="0"/>
              </a:rPr>
              <a:t>îmbrățișează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en-US" sz="4800" dirty="0" smtClean="0">
                <a:latin typeface="Corbel" panose="020B0503020204020204" pitchFamily="34" charset="0"/>
              </a:rPr>
              <a:t>Обнимаются </a:t>
            </a:r>
            <a:endParaRPr lang="ro-MD" sz="4800" dirty="0">
              <a:latin typeface="Corbel" panose="020B0503020204020204" pitchFamily="34" charset="0"/>
            </a:endParaRPr>
          </a:p>
          <a:p>
            <a:pPr lvl="0"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Își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freacă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nasurile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en-US" sz="4800" dirty="0" err="1" smtClean="0">
                <a:latin typeface="Corbel" panose="020B0503020204020204" pitchFamily="34" charset="0"/>
              </a:rPr>
              <a:t>Трутся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носами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o-MD" sz="48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Se </a:t>
            </a:r>
            <a:r>
              <a:rPr lang="en-US" sz="4800" dirty="0" err="1">
                <a:latin typeface="Corbel" panose="020B0503020204020204" pitchFamily="34" charset="0"/>
              </a:rPr>
              <a:t>sărută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ro-MD" sz="4800" dirty="0" smtClean="0">
                <a:latin typeface="Corbel" panose="020B0503020204020204" pitchFamily="34" charset="0"/>
              </a:rPr>
              <a:t>/ </a:t>
            </a:r>
            <a:r>
              <a:rPr lang="en-US" sz="4800" dirty="0" err="1" smtClean="0">
                <a:latin typeface="Corbel" panose="020B0503020204020204" pitchFamily="34" charset="0"/>
              </a:rPr>
              <a:t>Целуются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endParaRPr lang="ro-MD" sz="4800" dirty="0">
              <a:latin typeface="Corbel" panose="020B0503020204020204" pitchFamily="34" charset="0"/>
            </a:endParaRPr>
          </a:p>
          <a:p>
            <a:pPr lvl="0"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Fac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salturi</a:t>
            </a:r>
            <a:r>
              <a:rPr lang="ro-MD" sz="4800" dirty="0" smtClean="0">
                <a:latin typeface="Corbel" panose="020B0503020204020204" pitchFamily="34" charset="0"/>
              </a:rPr>
              <a:t> / </a:t>
            </a:r>
            <a:r>
              <a:rPr lang="en-US" sz="4800" dirty="0" err="1" smtClean="0">
                <a:latin typeface="Corbel" panose="020B0503020204020204" pitchFamily="34" charset="0"/>
              </a:rPr>
              <a:t>Делают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сальто</a:t>
            </a:r>
            <a:endParaRPr lang="en-US" sz="48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lvl="0" algn="ctr" fontAlgn="base"/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Își</a:t>
            </a:r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freacă</a:t>
            </a:r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nasurile</a:t>
            </a:r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MD" sz="66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endParaRPr lang="ro-MD" sz="6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 algn="ctr" fontAlgn="base"/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Трутся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носами</a:t>
            </a:r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" y="2629961"/>
            <a:ext cx="9838976" cy="67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3315511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b="1" dirty="0">
                <a:latin typeface="Corbel" panose="020B0503020204020204" pitchFamily="34" charset="0"/>
              </a:rPr>
              <a:t>La </a:t>
            </a:r>
            <a:r>
              <a:rPr lang="en-US" b="1" dirty="0" err="1">
                <a:latin typeface="Corbel" panose="020B0503020204020204" pitchFamily="34" charset="0"/>
              </a:rPr>
              <a:t>ce</a:t>
            </a:r>
            <a:r>
              <a:rPr lang="en-US" b="1" dirty="0">
                <a:latin typeface="Corbel" panose="020B0503020204020204" pitchFamily="34" charset="0"/>
              </a:rPr>
              <a:t> ne </a:t>
            </a:r>
            <a:r>
              <a:rPr lang="en-US" b="1" dirty="0" err="1">
                <a:latin typeface="Corbel" panose="020B0503020204020204" pitchFamily="34" charset="0"/>
              </a:rPr>
              <a:t>îndeamnă</a:t>
            </a:r>
            <a:r>
              <a:rPr lang="en-US" b="1" dirty="0">
                <a:latin typeface="Corbel" panose="020B0503020204020204" pitchFamily="34" charset="0"/>
              </a:rPr>
              <a:t> </a:t>
            </a:r>
            <a:r>
              <a:rPr lang="en-US" b="1" dirty="0" err="1">
                <a:latin typeface="Corbel" panose="020B0503020204020204" pitchFamily="34" charset="0"/>
              </a:rPr>
              <a:t>acest</a:t>
            </a:r>
            <a:r>
              <a:rPr lang="en-US" b="1" dirty="0">
                <a:latin typeface="Corbel" panose="020B0503020204020204" pitchFamily="34" charset="0"/>
              </a:rPr>
              <a:t> poster</a:t>
            </a:r>
            <a:r>
              <a:rPr lang="en-US" b="1" dirty="0" smtClean="0">
                <a:latin typeface="Corbel" panose="020B0503020204020204" pitchFamily="34" charset="0"/>
              </a:rPr>
              <a:t>?</a:t>
            </a:r>
            <a:endParaRPr lang="ro-MD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b="1" dirty="0" smtClean="0">
                <a:latin typeface="Corbel" panose="020B0503020204020204" pitchFamily="34" charset="0"/>
              </a:rPr>
              <a:t>Что </a:t>
            </a:r>
            <a:r>
              <a:rPr lang="ru-RU" b="1" dirty="0">
                <a:latin typeface="Corbel" panose="020B0503020204020204" pitchFamily="34" charset="0"/>
              </a:rPr>
              <a:t>призывает делать этот постер? </a:t>
            </a:r>
            <a:endParaRPr lang="ro-MD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1. </a:t>
            </a:r>
            <a:r>
              <a:rPr lang="en-US" dirty="0" err="1" smtClean="0">
                <a:latin typeface="Corbel" panose="020B0503020204020204" pitchFamily="34" charset="0"/>
              </a:rPr>
              <a:t>Să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nu </a:t>
            </a:r>
            <a:r>
              <a:rPr lang="en-US" dirty="0" err="1">
                <a:latin typeface="Corbel" panose="020B0503020204020204" pitchFamily="34" charset="0"/>
              </a:rPr>
              <a:t>umblăm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încălțați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în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interiorul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 smtClean="0">
                <a:latin typeface="Corbel" panose="020B0503020204020204" pitchFamily="34" charset="0"/>
              </a:rPr>
              <a:t>casei</a:t>
            </a:r>
            <a:r>
              <a:rPr lang="ro-MD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o-MD" dirty="0" smtClean="0">
                <a:latin typeface="Corbel" panose="020B0503020204020204" pitchFamily="34" charset="0"/>
              </a:rPr>
              <a:t>    / </a:t>
            </a:r>
            <a:r>
              <a:rPr lang="ru-RU" dirty="0" smtClean="0">
                <a:latin typeface="Corbel" panose="020B0503020204020204" pitchFamily="34" charset="0"/>
              </a:rPr>
              <a:t>Не </a:t>
            </a:r>
            <a:r>
              <a:rPr lang="ru-RU" dirty="0">
                <a:latin typeface="Corbel" panose="020B0503020204020204" pitchFamily="34" charset="0"/>
              </a:rPr>
              <a:t>ходить в обуви в </a:t>
            </a:r>
            <a:r>
              <a:rPr lang="ru-RU" dirty="0" smtClean="0">
                <a:latin typeface="Corbel" panose="020B0503020204020204" pitchFamily="34" charset="0"/>
              </a:rPr>
              <a:t>помещении</a:t>
            </a:r>
            <a:endParaRPr lang="ro-MD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2</a:t>
            </a:r>
            <a:r>
              <a:rPr lang="ru-RU" dirty="0">
                <a:latin typeface="Corbel" panose="020B0503020204020204" pitchFamily="34" charset="0"/>
              </a:rPr>
              <a:t>. </a:t>
            </a:r>
            <a:r>
              <a:rPr lang="en-US" dirty="0" err="1">
                <a:latin typeface="Corbel" panose="020B0503020204020204" pitchFamily="34" charset="0"/>
              </a:rPr>
              <a:t>Să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păstrăm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distanța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 smtClean="0">
                <a:latin typeface="Corbel" panose="020B0503020204020204" pitchFamily="34" charset="0"/>
              </a:rPr>
              <a:t>socială</a:t>
            </a:r>
            <a:r>
              <a:rPr lang="ro-MD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o-MD" dirty="0">
                <a:latin typeface="Corbel" panose="020B0503020204020204" pitchFamily="34" charset="0"/>
              </a:rPr>
              <a:t> </a:t>
            </a:r>
            <a:r>
              <a:rPr lang="ro-MD" dirty="0" smtClean="0">
                <a:latin typeface="Corbel" panose="020B0503020204020204" pitchFamily="34" charset="0"/>
              </a:rPr>
              <a:t>   / </a:t>
            </a:r>
            <a:r>
              <a:rPr lang="ru-RU" dirty="0" smtClean="0">
                <a:latin typeface="Corbel" panose="020B0503020204020204" pitchFamily="34" charset="0"/>
              </a:rPr>
              <a:t>Соблюдать </a:t>
            </a:r>
            <a:r>
              <a:rPr lang="ru-RU" dirty="0">
                <a:latin typeface="Corbel" panose="020B0503020204020204" pitchFamily="34" charset="0"/>
              </a:rPr>
              <a:t>социальную </a:t>
            </a:r>
            <a:r>
              <a:rPr lang="ru-RU" dirty="0" smtClean="0">
                <a:latin typeface="Corbel" panose="020B0503020204020204" pitchFamily="34" charset="0"/>
              </a:rPr>
              <a:t>дистанцию</a:t>
            </a:r>
            <a:endParaRPr lang="ro-MD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3</a:t>
            </a:r>
            <a:r>
              <a:rPr lang="ru-RU" dirty="0">
                <a:latin typeface="Corbel" panose="020B0503020204020204" pitchFamily="34" charset="0"/>
              </a:rPr>
              <a:t>. </a:t>
            </a:r>
            <a:r>
              <a:rPr lang="en-US" dirty="0" err="1">
                <a:latin typeface="Corbel" panose="020B0503020204020204" pitchFamily="34" charset="0"/>
              </a:rPr>
              <a:t>Să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purtăm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masca</a:t>
            </a:r>
            <a:r>
              <a:rPr lang="en-US" dirty="0">
                <a:latin typeface="Corbel" panose="020B0503020204020204" pitchFamily="34" charset="0"/>
              </a:rPr>
              <a:t> de </a:t>
            </a:r>
            <a:r>
              <a:rPr lang="en-US" dirty="0" err="1">
                <a:latin typeface="Corbel" panose="020B0503020204020204" pitchFamily="34" charset="0"/>
              </a:rPr>
              <a:t>protecție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în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mâna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 smtClean="0">
                <a:latin typeface="Corbel" panose="020B0503020204020204" pitchFamily="34" charset="0"/>
              </a:rPr>
              <a:t>stângă</a:t>
            </a:r>
            <a:r>
              <a:rPr lang="ro-MD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o-MD" dirty="0">
                <a:latin typeface="Corbel" panose="020B0503020204020204" pitchFamily="34" charset="0"/>
              </a:rPr>
              <a:t> </a:t>
            </a:r>
            <a:r>
              <a:rPr lang="ro-MD" dirty="0" smtClean="0">
                <a:latin typeface="Corbel" panose="020B0503020204020204" pitchFamily="34" charset="0"/>
              </a:rPr>
              <a:t>   / </a:t>
            </a:r>
            <a:r>
              <a:rPr lang="ru-RU" dirty="0" smtClean="0">
                <a:latin typeface="Corbel" panose="020B0503020204020204" pitchFamily="34" charset="0"/>
              </a:rPr>
              <a:t>Носить </a:t>
            </a:r>
            <a:r>
              <a:rPr lang="ru-RU" dirty="0">
                <a:latin typeface="Corbel" panose="020B0503020204020204" pitchFamily="34" charset="0"/>
              </a:rPr>
              <a:t>защитную маску в левой </a:t>
            </a:r>
            <a:r>
              <a:rPr lang="ru-RU" dirty="0" smtClean="0">
                <a:latin typeface="Corbel" panose="020B0503020204020204" pitchFamily="34" charset="0"/>
              </a:rPr>
              <a:t>руке</a:t>
            </a:r>
            <a:endParaRPr lang="ro-MD" dirty="0" smtClean="0">
              <a:latin typeface="Corbel" panose="020B0503020204020204" pitchFamily="34" charset="0"/>
            </a:endParaRPr>
          </a:p>
          <a:p>
            <a:pPr fontAlgn="base"/>
            <a:r>
              <a:rPr lang="ru-RU" dirty="0" smtClean="0">
                <a:latin typeface="Corbel" panose="020B0503020204020204" pitchFamily="34" charset="0"/>
              </a:rPr>
              <a:t>4</a:t>
            </a:r>
            <a:r>
              <a:rPr lang="ru-RU" dirty="0">
                <a:latin typeface="Corbel" panose="020B0503020204020204" pitchFamily="34" charset="0"/>
              </a:rPr>
              <a:t>. </a:t>
            </a:r>
            <a:r>
              <a:rPr lang="ru-RU" dirty="0" err="1">
                <a:latin typeface="Corbel" panose="020B0503020204020204" pitchFamily="34" charset="0"/>
              </a:rPr>
              <a:t>Să</a:t>
            </a:r>
            <a:r>
              <a:rPr lang="ru-RU" dirty="0">
                <a:latin typeface="Corbel" panose="020B0503020204020204" pitchFamily="34" charset="0"/>
              </a:rPr>
              <a:t> </a:t>
            </a:r>
            <a:r>
              <a:rPr lang="ru-RU" dirty="0" err="1">
                <a:latin typeface="Corbel" panose="020B0503020204020204" pitchFamily="34" charset="0"/>
              </a:rPr>
              <a:t>ne</a:t>
            </a:r>
            <a:r>
              <a:rPr lang="ru-RU" dirty="0">
                <a:latin typeface="Corbel" panose="020B0503020204020204" pitchFamily="34" charset="0"/>
              </a:rPr>
              <a:t> </a:t>
            </a:r>
            <a:r>
              <a:rPr lang="ru-RU" dirty="0" err="1">
                <a:latin typeface="Corbel" panose="020B0503020204020204" pitchFamily="34" charset="0"/>
              </a:rPr>
              <a:t>facem</a:t>
            </a:r>
            <a:r>
              <a:rPr lang="ru-RU" dirty="0">
                <a:latin typeface="Corbel" panose="020B0503020204020204" pitchFamily="34" charset="0"/>
              </a:rPr>
              <a:t> o </a:t>
            </a:r>
            <a:r>
              <a:rPr lang="ru-RU" dirty="0" err="1">
                <a:latin typeface="Corbel" panose="020B0503020204020204" pitchFamily="34" charset="0"/>
              </a:rPr>
              <a:t>tunsoare</a:t>
            </a:r>
            <a:r>
              <a:rPr lang="ru-RU" dirty="0">
                <a:latin typeface="Corbel" panose="020B0503020204020204" pitchFamily="34" charset="0"/>
              </a:rPr>
              <a:t> </a:t>
            </a:r>
            <a:r>
              <a:rPr lang="ru-RU" dirty="0" err="1" smtClean="0">
                <a:latin typeface="Corbel" panose="020B0503020204020204" pitchFamily="34" charset="0"/>
              </a:rPr>
              <a:t>bob</a:t>
            </a:r>
            <a:r>
              <a:rPr lang="ro-MD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o-MD" dirty="0">
                <a:latin typeface="Corbel" panose="020B0503020204020204" pitchFamily="34" charset="0"/>
              </a:rPr>
              <a:t> </a:t>
            </a:r>
            <a:r>
              <a:rPr lang="ro-MD" dirty="0" smtClean="0">
                <a:latin typeface="Corbel" panose="020B0503020204020204" pitchFamily="34" charset="0"/>
              </a:rPr>
              <a:t>   / </a:t>
            </a:r>
            <a:r>
              <a:rPr lang="ru-RU" dirty="0" smtClean="0">
                <a:latin typeface="Corbel" panose="020B0503020204020204" pitchFamily="34" charset="0"/>
              </a:rPr>
              <a:t>Сделать </a:t>
            </a:r>
            <a:r>
              <a:rPr lang="ru-RU" dirty="0">
                <a:latin typeface="Corbel" panose="020B0503020204020204" pitchFamily="34" charset="0"/>
              </a:rPr>
              <a:t>стрижку каре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641" y="1253379"/>
            <a:ext cx="6281719" cy="88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1280" y="3868811"/>
            <a:ext cx="9862820" cy="386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     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păstrăm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distanța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o-MD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 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socială</a:t>
            </a:r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Соблюдать </a:t>
            </a:r>
            <a:endParaRPr lang="ro-MD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o-MD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социальную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дистанцию</a:t>
            </a:r>
            <a:endParaRPr lang="ro-MD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04" y="2339138"/>
            <a:ext cx="7785900" cy="77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5082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3600" i="1" dirty="0" err="1" smtClean="0">
                <a:latin typeface="Corbel" panose="020B0503020204020204" pitchFamily="34" charset="0"/>
              </a:rPr>
              <a:t>Atenție</a:t>
            </a:r>
            <a:r>
              <a:rPr lang="en-US" sz="3600" i="1" dirty="0">
                <a:latin typeface="Corbel" panose="020B0503020204020204" pitchFamily="34" charset="0"/>
              </a:rPr>
              <a:t>! </a:t>
            </a:r>
            <a:r>
              <a:rPr lang="en-US" sz="3600" i="1" dirty="0" err="1">
                <a:latin typeface="Corbel" panose="020B0503020204020204" pitchFamily="34" charset="0"/>
              </a:rPr>
              <a:t>Această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întrebare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poate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avea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opțiuni</a:t>
            </a:r>
            <a:r>
              <a:rPr lang="en-US" sz="3600" i="1" dirty="0">
                <a:latin typeface="Corbel" panose="020B0503020204020204" pitchFamily="34" charset="0"/>
              </a:rPr>
              <a:t> de </a:t>
            </a:r>
            <a:r>
              <a:rPr lang="en-US" sz="3600" i="1" dirty="0" err="1">
                <a:latin typeface="Corbel" panose="020B0503020204020204" pitchFamily="34" charset="0"/>
              </a:rPr>
              <a:t>răspuns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, </a:t>
            </a:r>
            <a:r>
              <a:rPr lang="en-US" sz="3600" i="1" dirty="0" err="1">
                <a:latin typeface="Corbel" panose="020B0503020204020204" pitchFamily="34" charset="0"/>
              </a:rPr>
              <a:t>sau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nici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una</a:t>
            </a:r>
            <a:r>
              <a:rPr lang="en-US" sz="3600" i="1" dirty="0">
                <a:latin typeface="Corbel" panose="020B0503020204020204" pitchFamily="34" charset="0"/>
              </a:rPr>
              <a:t>. </a:t>
            </a:r>
            <a:r>
              <a:rPr lang="en-US" sz="3600" i="1" dirty="0" err="1">
                <a:latin typeface="Corbel" panose="020B0503020204020204" pitchFamily="34" charset="0"/>
              </a:rPr>
              <a:t>Dacă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există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endParaRPr lang="ro-MD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 smtClean="0">
                <a:latin typeface="Corbel" panose="020B0503020204020204" pitchFamily="34" charset="0"/>
              </a:rPr>
              <a:t>multe</a:t>
            </a:r>
            <a:r>
              <a:rPr lang="en-US" sz="3600" i="1" dirty="0" smtClean="0">
                <a:latin typeface="Corbel" panose="020B0503020204020204" pitchFamily="34" charset="0"/>
              </a:rPr>
              <a:t> </a:t>
            </a:r>
            <a:r>
              <a:rPr lang="en-US" sz="3600" i="1" dirty="0">
                <a:latin typeface="Corbel" panose="020B0503020204020204" pitchFamily="34" charset="0"/>
              </a:rPr>
              <a:t>- </a:t>
            </a:r>
            <a:r>
              <a:rPr lang="en-US" sz="3600" i="1" dirty="0" err="1">
                <a:latin typeface="Corbel" panose="020B0503020204020204" pitchFamily="34" charset="0"/>
              </a:rPr>
              <a:t>selectați</a:t>
            </a:r>
            <a:r>
              <a:rPr lang="en-US" sz="3600" i="1" dirty="0">
                <a:latin typeface="Corbel" panose="020B0503020204020204" pitchFamily="34" charset="0"/>
              </a:rPr>
              <a:t>-le </a:t>
            </a:r>
            <a:r>
              <a:rPr lang="en-US" sz="3600" i="1" dirty="0" err="1">
                <a:latin typeface="Corbel" panose="020B0503020204020204" pitchFamily="34" charset="0"/>
              </a:rPr>
              <a:t>pe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toate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.</a:t>
            </a:r>
            <a:endParaRPr lang="en-US" sz="3600" dirty="0">
              <a:latin typeface="Corbel" panose="020B0503020204020204" pitchFamily="34" charset="0"/>
            </a:endParaRPr>
          </a:p>
          <a:p>
            <a:pPr lvl="0" fontAlgn="base"/>
            <a:r>
              <a:rPr lang="en-US" sz="3600" dirty="0" smtClean="0">
                <a:latin typeface="Corbel" panose="020B0503020204020204" pitchFamily="34" charset="0"/>
              </a:rPr>
              <a:t>Este </a:t>
            </a:r>
            <a:r>
              <a:rPr lang="en-US" sz="3600" dirty="0">
                <a:latin typeface="Corbel" panose="020B0503020204020204" pitchFamily="34" charset="0"/>
              </a:rPr>
              <a:t>bine </a:t>
            </a:r>
            <a:r>
              <a:rPr lang="en-US" sz="3600" dirty="0" err="1">
                <a:latin typeface="Corbel" panose="020B0503020204020204" pitchFamily="34" charset="0"/>
              </a:rPr>
              <a:t>că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oamenii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folosesc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măștile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protecție</a:t>
            </a:r>
            <a:r>
              <a:rPr lang="en-US" sz="3600" dirty="0">
                <a:latin typeface="Corbel" panose="020B0503020204020204" pitchFamily="34" charset="0"/>
              </a:rPr>
              <a:t>, </a:t>
            </a:r>
            <a:r>
              <a:rPr lang="en-US" sz="3600" dirty="0" err="1">
                <a:latin typeface="Corbel" panose="020B0503020204020204" pitchFamily="34" charset="0"/>
              </a:rPr>
              <a:t>dar</a:t>
            </a:r>
            <a:r>
              <a:rPr lang="en-US" sz="3600" dirty="0">
                <a:latin typeface="Corbel" panose="020B0503020204020204" pitchFamily="34" charset="0"/>
              </a:rPr>
              <a:t> nu </a:t>
            </a:r>
            <a:r>
              <a:rPr lang="en-US" sz="3600" dirty="0" err="1">
                <a:latin typeface="Corbel" panose="020B0503020204020204" pitchFamily="34" charset="0"/>
              </a:rPr>
              <a:t>trebuie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să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uităm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utilizarea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corectă</a:t>
            </a:r>
            <a:r>
              <a:rPr lang="en-US" sz="3600" dirty="0">
                <a:latin typeface="Corbel" panose="020B0503020204020204" pitchFamily="34" charset="0"/>
              </a:rPr>
              <a:t> a </a:t>
            </a:r>
            <a:endParaRPr lang="ro-MD" sz="36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3600" dirty="0" err="1" smtClean="0">
                <a:latin typeface="Corbel" panose="020B0503020204020204" pitchFamily="34" charset="0"/>
              </a:rPr>
              <a:t>acestora</a:t>
            </a:r>
            <a:r>
              <a:rPr lang="en-US" sz="3600" dirty="0">
                <a:latin typeface="Corbel" panose="020B0503020204020204" pitchFamily="34" charset="0"/>
              </a:rPr>
              <a:t>! </a:t>
            </a:r>
            <a:r>
              <a:rPr lang="en-US" sz="3600" dirty="0" err="1">
                <a:latin typeface="Corbel" panose="020B0503020204020204" pitchFamily="34" charset="0"/>
              </a:rPr>
              <a:t>În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primele</a:t>
            </a:r>
            <a:r>
              <a:rPr lang="en-US" sz="3600" dirty="0">
                <a:latin typeface="Corbel" panose="020B0503020204020204" pitchFamily="34" charset="0"/>
              </a:rPr>
              <a:t> 9 </a:t>
            </a:r>
            <a:r>
              <a:rPr lang="en-US" sz="3600" dirty="0" err="1">
                <a:latin typeface="Corbel" panose="020B0503020204020204" pitchFamily="34" charset="0"/>
              </a:rPr>
              <a:t>luni</a:t>
            </a:r>
            <a:r>
              <a:rPr lang="en-US" sz="3600" dirty="0">
                <a:latin typeface="Corbel" panose="020B0503020204020204" pitchFamily="34" charset="0"/>
              </a:rPr>
              <a:t> ale </a:t>
            </a:r>
            <a:r>
              <a:rPr lang="en-US" sz="3600" dirty="0" err="1">
                <a:latin typeface="Corbel" panose="020B0503020204020204" pitchFamily="34" charset="0"/>
              </a:rPr>
              <a:t>pandemiei</a:t>
            </a:r>
            <a:r>
              <a:rPr lang="en-US" sz="3600" dirty="0">
                <a:latin typeface="Corbel" panose="020B0503020204020204" pitchFamily="34" charset="0"/>
              </a:rPr>
              <a:t> au </a:t>
            </a:r>
            <a:r>
              <a:rPr lang="en-US" sz="3600" dirty="0" err="1">
                <a:latin typeface="Corbel" panose="020B0503020204020204" pitchFamily="34" charset="0"/>
              </a:rPr>
              <a:t>fot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utilizate</a:t>
            </a:r>
            <a:r>
              <a:rPr lang="en-US" sz="3600" dirty="0">
                <a:latin typeface="Corbel" panose="020B0503020204020204" pitchFamily="34" charset="0"/>
              </a:rPr>
              <a:t> circa 1 </a:t>
            </a:r>
            <a:r>
              <a:rPr lang="en-US" sz="3600" dirty="0" err="1">
                <a:latin typeface="Corbel" panose="020B0503020204020204" pitchFamily="34" charset="0"/>
              </a:rPr>
              <a:t>trilion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măști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en-US" sz="3600" b="1" dirty="0" err="1">
                <a:latin typeface="Corbel" panose="020B0503020204020204" pitchFamily="34" charset="0"/>
              </a:rPr>
              <a:t>Greutatea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totală</a:t>
            </a:r>
            <a:r>
              <a:rPr lang="en-US" sz="3600" b="1" dirty="0">
                <a:latin typeface="Corbel" panose="020B0503020204020204" pitchFamily="34" charset="0"/>
              </a:rPr>
              <a:t> a </a:t>
            </a:r>
            <a:endParaRPr lang="ro-MD" sz="3600" b="1" dirty="0" smtClean="0">
              <a:latin typeface="Corbel" panose="020B0503020204020204" pitchFamily="34" charset="0"/>
            </a:endParaRPr>
          </a:p>
          <a:p>
            <a:pPr lvl="0" fontAlgn="base"/>
            <a:r>
              <a:rPr lang="en-US" sz="3600" b="1" dirty="0" err="1" smtClean="0">
                <a:latin typeface="Corbel" panose="020B0503020204020204" pitchFamily="34" charset="0"/>
              </a:rPr>
              <a:t>acestora</a:t>
            </a:r>
            <a:r>
              <a:rPr lang="en-US" sz="3600" b="1" dirty="0" smtClean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este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egală</a:t>
            </a:r>
            <a:r>
              <a:rPr lang="en-US" sz="3600" b="1" dirty="0">
                <a:latin typeface="Corbel" panose="020B0503020204020204" pitchFamily="34" charset="0"/>
              </a:rPr>
              <a:t>, </a:t>
            </a:r>
            <a:r>
              <a:rPr lang="en-US" sz="3600" b="1" dirty="0" err="1">
                <a:latin typeface="Corbel" panose="020B0503020204020204" pitchFamily="34" charset="0"/>
              </a:rPr>
              <a:t>aproximativ</a:t>
            </a:r>
            <a:r>
              <a:rPr lang="en-US" sz="3600" b="1" dirty="0">
                <a:latin typeface="Corbel" panose="020B0503020204020204" pitchFamily="34" charset="0"/>
              </a:rPr>
              <a:t>, </a:t>
            </a:r>
            <a:r>
              <a:rPr lang="en-US" sz="3600" b="1" dirty="0" smtClean="0">
                <a:latin typeface="Corbel" panose="020B0503020204020204" pitchFamily="34" charset="0"/>
              </a:rPr>
              <a:t>cu…</a:t>
            </a:r>
            <a:endParaRPr lang="ro-MD" sz="3600" dirty="0">
              <a:latin typeface="Corbel" panose="020B0503020204020204" pitchFamily="34" charset="0"/>
            </a:endParaRPr>
          </a:p>
          <a:p>
            <a:pPr lvl="0" fontAlgn="base"/>
            <a:r>
              <a:rPr lang="ru-RU" sz="3600" i="1" dirty="0" smtClean="0">
                <a:latin typeface="Corbel" panose="020B0503020204020204" pitchFamily="34" charset="0"/>
              </a:rPr>
              <a:t>Внимание</a:t>
            </a:r>
            <a:r>
              <a:rPr lang="ru-RU" sz="36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</a:t>
            </a:r>
            <a:endParaRPr lang="ro-MD" sz="3600" i="1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3600" i="1" dirty="0" smtClean="0">
                <a:latin typeface="Corbel" panose="020B0503020204020204" pitchFamily="34" charset="0"/>
              </a:rPr>
              <a:t>вовсе</a:t>
            </a:r>
            <a:r>
              <a:rPr lang="ru-RU" sz="3600" i="1" dirty="0">
                <a:latin typeface="Corbel" panose="020B0503020204020204" pitchFamily="34" charset="0"/>
              </a:rPr>
              <a:t>. Если вариантов больше одного, выберите все правильные. </a:t>
            </a:r>
            <a:endParaRPr lang="ro-MD" sz="3600" i="1" dirty="0">
              <a:latin typeface="Corbel" panose="020B0503020204020204" pitchFamily="34" charset="0"/>
            </a:endParaRPr>
          </a:p>
          <a:p>
            <a:pPr lvl="0" fontAlgn="base"/>
            <a:r>
              <a:rPr lang="ru-RU" sz="3600" dirty="0" smtClean="0">
                <a:latin typeface="Corbel" panose="020B0503020204020204" pitchFamily="34" charset="0"/>
              </a:rPr>
              <a:t>Хорошо</a:t>
            </a:r>
            <a:r>
              <a:rPr lang="ru-RU" sz="3600" dirty="0">
                <a:latin typeface="Corbel" panose="020B0503020204020204" pitchFamily="34" charset="0"/>
              </a:rPr>
              <a:t>, что люди используют защитные маски, но надо не забывать об их правильной </a:t>
            </a:r>
            <a:endParaRPr lang="ro-MD" sz="36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3600" dirty="0" smtClean="0">
                <a:latin typeface="Corbel" panose="020B0503020204020204" pitchFamily="34" charset="0"/>
              </a:rPr>
              <a:t>утилизации</a:t>
            </a:r>
            <a:r>
              <a:rPr lang="ru-RU" sz="3600" dirty="0">
                <a:latin typeface="Corbel" panose="020B0503020204020204" pitchFamily="34" charset="0"/>
              </a:rPr>
              <a:t>! Ведь за первые 9 месяцев пандемии </a:t>
            </a:r>
            <a:r>
              <a:rPr lang="en-US" sz="3600" dirty="0">
                <a:latin typeface="Corbel" panose="020B0503020204020204" pitchFamily="34" charset="0"/>
              </a:rPr>
              <a:t>COVID</a:t>
            </a:r>
            <a:r>
              <a:rPr lang="ru-RU" sz="3600" dirty="0">
                <a:latin typeface="Corbel" panose="020B0503020204020204" pitchFamily="34" charset="0"/>
              </a:rPr>
              <a:t>-19 израсходовано около 1 триллиона </a:t>
            </a:r>
            <a:endParaRPr lang="ro-MD" sz="36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3600" dirty="0" smtClean="0">
                <a:latin typeface="Corbel" panose="020B0503020204020204" pitchFamily="34" charset="0"/>
              </a:rPr>
              <a:t>защитных </a:t>
            </a:r>
            <a:r>
              <a:rPr lang="ru-RU" sz="3600" dirty="0">
                <a:latin typeface="Corbel" panose="020B0503020204020204" pitchFamily="34" charset="0"/>
              </a:rPr>
              <a:t>масок. </a:t>
            </a:r>
            <a:r>
              <a:rPr lang="ru-RU" sz="3600" b="1" dirty="0">
                <a:latin typeface="Corbel" panose="020B0503020204020204" pitchFamily="34" charset="0"/>
              </a:rPr>
              <a:t>Их общий вес равен примерно: </a:t>
            </a:r>
            <a:endParaRPr lang="ro-MD" sz="3600" dirty="0">
              <a:latin typeface="Corbel" panose="020B0503020204020204" pitchFamily="34" charset="0"/>
            </a:endParaRPr>
          </a:p>
          <a:p>
            <a:pPr lvl="0" fontAlgn="base"/>
            <a:r>
              <a:rPr lang="ru-RU" sz="3600" dirty="0" smtClean="0">
                <a:latin typeface="Corbel" panose="020B0503020204020204" pitchFamily="34" charset="0"/>
              </a:rPr>
              <a:t>1. </a:t>
            </a:r>
            <a:r>
              <a:rPr lang="en-US" sz="3600" dirty="0" smtClean="0">
                <a:latin typeface="Corbel" panose="020B0503020204020204" pitchFamily="34" charset="0"/>
              </a:rPr>
              <a:t>1800 </a:t>
            </a:r>
            <a:r>
              <a:rPr lang="en-US" sz="3600" dirty="0" err="1">
                <a:latin typeface="Corbel" panose="020B0503020204020204" pitchFamily="34" charset="0"/>
              </a:rPr>
              <a:t>greutăți</a:t>
            </a:r>
            <a:r>
              <a:rPr lang="en-US" sz="3600" dirty="0">
                <a:latin typeface="Corbel" panose="020B0503020204020204" pitchFamily="34" charset="0"/>
              </a:rPr>
              <a:t> a </a:t>
            </a:r>
            <a:r>
              <a:rPr lang="en-US" sz="3600" dirty="0" err="1">
                <a:latin typeface="Corbel" panose="020B0503020204020204" pitchFamily="34" charset="0"/>
              </a:rPr>
              <a:t>turnului</a:t>
            </a:r>
            <a:r>
              <a:rPr lang="en-US" sz="3600" dirty="0">
                <a:latin typeface="Corbel" panose="020B0503020204020204" pitchFamily="34" charset="0"/>
              </a:rPr>
              <a:t> Eiffel </a:t>
            </a:r>
            <a:r>
              <a:rPr lang="ro-MD" sz="3600" dirty="0" smtClean="0">
                <a:latin typeface="Corbel" panose="020B0503020204020204" pitchFamily="34" charset="0"/>
              </a:rPr>
              <a:t>/ </a:t>
            </a:r>
            <a:r>
              <a:rPr lang="ru-RU" sz="3600" dirty="0" smtClean="0">
                <a:latin typeface="Corbel" panose="020B0503020204020204" pitchFamily="34" charset="0"/>
              </a:rPr>
              <a:t>1800 </a:t>
            </a:r>
            <a:r>
              <a:rPr lang="ru-RU" sz="3600" dirty="0">
                <a:latin typeface="Corbel" panose="020B0503020204020204" pitchFamily="34" charset="0"/>
              </a:rPr>
              <a:t>Эйфелевым </a:t>
            </a:r>
            <a:r>
              <a:rPr lang="ru-RU" sz="3600" dirty="0" smtClean="0">
                <a:latin typeface="Corbel" panose="020B0503020204020204" pitchFamily="34" charset="0"/>
              </a:rPr>
              <a:t>башням</a:t>
            </a:r>
            <a:endParaRPr lang="ro-MD" sz="36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3600" dirty="0" smtClean="0">
                <a:latin typeface="Corbel" panose="020B0503020204020204" pitchFamily="34" charset="0"/>
              </a:rPr>
              <a:t>2</a:t>
            </a:r>
            <a:r>
              <a:rPr lang="ru-RU" sz="3600" dirty="0">
                <a:latin typeface="Corbel" panose="020B0503020204020204" pitchFamily="34" charset="0"/>
              </a:rPr>
              <a:t>. </a:t>
            </a:r>
            <a:r>
              <a:rPr lang="en-US" sz="3600" dirty="0">
                <a:latin typeface="Corbel" panose="020B0503020204020204" pitchFamily="34" charset="0"/>
              </a:rPr>
              <a:t>3 </a:t>
            </a:r>
            <a:r>
              <a:rPr lang="en-US" sz="3600" dirty="0" err="1">
                <a:latin typeface="Corbel" panose="020B0503020204020204" pitchFamily="34" charset="0"/>
              </a:rPr>
              <a:t>milioane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elefanți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africani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ro-MD" sz="3600" dirty="0" smtClean="0">
                <a:latin typeface="Corbel" panose="020B0503020204020204" pitchFamily="34" charset="0"/>
              </a:rPr>
              <a:t> / </a:t>
            </a:r>
            <a:r>
              <a:rPr lang="ru-RU" sz="3600" dirty="0" smtClean="0">
                <a:latin typeface="Corbel" panose="020B0503020204020204" pitchFamily="34" charset="0"/>
              </a:rPr>
              <a:t>3 </a:t>
            </a:r>
            <a:r>
              <a:rPr lang="ru-RU" sz="3600" dirty="0">
                <a:latin typeface="Corbel" panose="020B0503020204020204" pitchFamily="34" charset="0"/>
              </a:rPr>
              <a:t>миллионам африканских </a:t>
            </a:r>
            <a:r>
              <a:rPr lang="ru-RU" sz="3600" dirty="0" smtClean="0">
                <a:latin typeface="Corbel" panose="020B0503020204020204" pitchFamily="34" charset="0"/>
              </a:rPr>
              <a:t>слонов</a:t>
            </a:r>
            <a:endParaRPr lang="ro-MD" sz="3600" dirty="0" smtClean="0">
              <a:latin typeface="Corbel" panose="020B0503020204020204" pitchFamily="34" charset="0"/>
            </a:endParaRPr>
          </a:p>
          <a:p>
            <a:pPr lvl="0" fontAlgn="base"/>
            <a:r>
              <a:rPr lang="ru-RU" sz="3600" dirty="0" smtClean="0">
                <a:latin typeface="Corbel" panose="020B0503020204020204" pitchFamily="34" charset="0"/>
              </a:rPr>
              <a:t>3</a:t>
            </a:r>
            <a:r>
              <a:rPr lang="ru-RU" sz="3600" dirty="0">
                <a:latin typeface="Corbel" panose="020B0503020204020204" pitchFamily="34" charset="0"/>
              </a:rPr>
              <a:t>. </a:t>
            </a:r>
            <a:r>
              <a:rPr lang="en-US" sz="3600" dirty="0">
                <a:latin typeface="Corbel" panose="020B0503020204020204" pitchFamily="34" charset="0"/>
              </a:rPr>
              <a:t>8 </a:t>
            </a:r>
            <a:r>
              <a:rPr lang="en-US" sz="3600" dirty="0" err="1">
                <a:latin typeface="Corbel" panose="020B0503020204020204" pitchFamily="34" charset="0"/>
              </a:rPr>
              <a:t>milioane</a:t>
            </a:r>
            <a:r>
              <a:rPr lang="en-US" sz="3600" dirty="0">
                <a:latin typeface="Corbel" panose="020B0503020204020204" pitchFamily="34" charset="0"/>
              </a:rPr>
              <a:t> de automobile </a:t>
            </a:r>
            <a:r>
              <a:rPr lang="en-US" sz="3600" dirty="0" err="1">
                <a:latin typeface="Corbel" panose="020B0503020204020204" pitchFamily="34" charset="0"/>
              </a:rPr>
              <a:t>medii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ro-MD" sz="3600" dirty="0" smtClean="0">
                <a:latin typeface="Corbel" panose="020B0503020204020204" pitchFamily="34" charset="0"/>
              </a:rPr>
              <a:t>/ </a:t>
            </a:r>
            <a:r>
              <a:rPr lang="en-US" sz="3600" dirty="0" smtClean="0">
                <a:latin typeface="Corbel" panose="020B0503020204020204" pitchFamily="34" charset="0"/>
              </a:rPr>
              <a:t>8 </a:t>
            </a:r>
            <a:r>
              <a:rPr lang="en-US" sz="3600" dirty="0" err="1">
                <a:latin typeface="Corbel" panose="020B0503020204020204" pitchFamily="34" charset="0"/>
              </a:rPr>
              <a:t>миллионам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средних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легковых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 smtClean="0">
                <a:latin typeface="Corbel" panose="020B0503020204020204" pitchFamily="34" charset="0"/>
              </a:rPr>
              <a:t>автомобилей</a:t>
            </a:r>
            <a:endParaRPr lang="ro-MD" sz="3600" dirty="0">
              <a:latin typeface="Corbel" panose="020B0503020204020204" pitchFamily="34" charset="0"/>
            </a:endParaRPr>
          </a:p>
          <a:p>
            <a:pPr lvl="0" fontAlgn="base"/>
            <a:r>
              <a:rPr lang="en-US" sz="3600" dirty="0" smtClean="0">
                <a:latin typeface="Corbel" panose="020B0503020204020204" pitchFamily="34" charset="0"/>
              </a:rPr>
              <a:t>4</a:t>
            </a:r>
            <a:r>
              <a:rPr lang="en-US" sz="3600" dirty="0">
                <a:latin typeface="Corbel" panose="020B0503020204020204" pitchFamily="34" charset="0"/>
              </a:rPr>
              <a:t>. 30 </a:t>
            </a:r>
            <a:r>
              <a:rPr lang="en-US" sz="3600" dirty="0" err="1">
                <a:latin typeface="Corbel" panose="020B0503020204020204" pitchFamily="34" charset="0"/>
              </a:rPr>
              <a:t>miliarde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mingi</a:t>
            </a:r>
            <a:r>
              <a:rPr lang="en-US" sz="3600" dirty="0">
                <a:latin typeface="Corbel" panose="020B0503020204020204" pitchFamily="34" charset="0"/>
              </a:rPr>
              <a:t> de </a:t>
            </a:r>
            <a:r>
              <a:rPr lang="en-US" sz="3600" dirty="0" err="1">
                <a:latin typeface="Corbel" panose="020B0503020204020204" pitchFamily="34" charset="0"/>
              </a:rPr>
              <a:t>baschet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ro-MD" sz="3600" dirty="0" smtClean="0">
                <a:latin typeface="Corbel" panose="020B0503020204020204" pitchFamily="34" charset="0"/>
              </a:rPr>
              <a:t>/ </a:t>
            </a:r>
            <a:r>
              <a:rPr lang="en-US" sz="3600" dirty="0" smtClean="0">
                <a:latin typeface="Corbel" panose="020B0503020204020204" pitchFamily="34" charset="0"/>
              </a:rPr>
              <a:t>30 </a:t>
            </a:r>
            <a:r>
              <a:rPr lang="en-US" sz="3600" dirty="0" err="1">
                <a:latin typeface="Corbel" panose="020B0503020204020204" pitchFamily="34" charset="0"/>
              </a:rPr>
              <a:t>миллиардам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баскетбольных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мячей</a:t>
            </a:r>
            <a:r>
              <a:rPr lang="en-US" sz="3600" b="1" dirty="0">
                <a:latin typeface="Corbel" panose="020B0503020204020204" pitchFamily="34" charset="0"/>
              </a:rPr>
              <a:t> </a:t>
            </a:r>
            <a:endParaRPr lang="en-US" sz="36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" y="2464877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400" dirty="0" err="1">
                <a:latin typeface="Corbel" panose="020B0503020204020204" pitchFamily="34" charset="0"/>
              </a:rPr>
              <a:t>Pe</a:t>
            </a:r>
            <a:r>
              <a:rPr lang="en-US" sz="6400" dirty="0">
                <a:latin typeface="Corbel" panose="020B0503020204020204" pitchFamily="34" charset="0"/>
              </a:rPr>
              <a:t> o </a:t>
            </a:r>
            <a:r>
              <a:rPr lang="en-US" sz="6400" dirty="0" err="1">
                <a:latin typeface="Corbel" panose="020B0503020204020204" pitchFamily="34" charset="0"/>
              </a:rPr>
              <a:t>caricatură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două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animale</a:t>
            </a:r>
            <a:r>
              <a:rPr lang="en-US" sz="6400" dirty="0">
                <a:latin typeface="Corbel" panose="020B0503020204020204" pitchFamily="34" charset="0"/>
              </a:rPr>
              <a:t> se </a:t>
            </a:r>
            <a:r>
              <a:rPr lang="en-US" sz="6400" dirty="0" err="1">
                <a:latin typeface="Corbel" panose="020B0503020204020204" pitchFamily="34" charset="0"/>
              </a:rPr>
              <a:t>plâng</a:t>
            </a:r>
            <a:r>
              <a:rPr lang="en-US" sz="6400" dirty="0">
                <a:latin typeface="Corbel" panose="020B0503020204020204" pitchFamily="34" charset="0"/>
              </a:rPr>
              <a:t> de </a:t>
            </a:r>
            <a:r>
              <a:rPr lang="en-US" sz="6400" dirty="0" err="1">
                <a:latin typeface="Corbel" panose="020B0503020204020204" pitchFamily="34" charset="0"/>
              </a:rPr>
              <a:t>autoizolare</a:t>
            </a:r>
            <a:r>
              <a:rPr lang="en-US" sz="6400" dirty="0">
                <a:latin typeface="Corbel" panose="020B0503020204020204" pitchFamily="34" charset="0"/>
              </a:rPr>
              <a:t>.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b="1" dirty="0" err="1" smtClean="0">
                <a:latin typeface="Corbel" panose="020B0503020204020204" pitchFamily="34" charset="0"/>
              </a:rPr>
              <a:t>Numiți</a:t>
            </a:r>
            <a:r>
              <a:rPr lang="en-US" sz="6400" b="1" dirty="0" smtClean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aceste</a:t>
            </a:r>
            <a:r>
              <a:rPr lang="en-US" sz="6400" b="1" dirty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animale</a:t>
            </a:r>
            <a:r>
              <a:rPr lang="en-US" sz="6400" b="1" dirty="0">
                <a:latin typeface="Corbel" panose="020B0503020204020204" pitchFamily="34" charset="0"/>
              </a:rPr>
              <a:t>! </a:t>
            </a:r>
            <a:endParaRPr lang="ro-MD" sz="6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b="1" dirty="0" smtClean="0">
                <a:latin typeface="Corbel" panose="020B0503020204020204" pitchFamily="34" charset="0"/>
              </a:rPr>
              <a:t>Какие </a:t>
            </a:r>
            <a:r>
              <a:rPr lang="ru-RU" sz="6400" b="1" dirty="0">
                <a:latin typeface="Corbel" panose="020B0503020204020204" pitchFamily="34" charset="0"/>
              </a:rPr>
              <a:t>два животных на карикатуре жалуются на </a:t>
            </a:r>
            <a:endParaRPr lang="ro-MD" sz="6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b="1" dirty="0" smtClean="0">
                <a:latin typeface="Corbel" panose="020B0503020204020204" pitchFamily="34" charset="0"/>
              </a:rPr>
              <a:t>то</a:t>
            </a:r>
            <a:r>
              <a:rPr lang="ru-RU" sz="6400" b="1" dirty="0">
                <a:latin typeface="Corbel" panose="020B0503020204020204" pitchFamily="34" charset="0"/>
              </a:rPr>
              <a:t>, что им надоела самоизоляция? </a:t>
            </a:r>
            <a:endParaRPr lang="ro-MD" sz="6400" dirty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1. </a:t>
            </a:r>
            <a:r>
              <a:rPr lang="en-US" sz="6400" dirty="0" err="1" smtClean="0">
                <a:latin typeface="Corbel" panose="020B0503020204020204" pitchFamily="34" charset="0"/>
              </a:rPr>
              <a:t>Pisica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și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șoarecele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ro-MD" sz="6400" dirty="0" smtClean="0">
                <a:latin typeface="Corbel" panose="020B0503020204020204" pitchFamily="34" charset="0"/>
              </a:rPr>
              <a:t>/ </a:t>
            </a:r>
            <a:r>
              <a:rPr lang="ru-RU" sz="6400" dirty="0" smtClean="0">
                <a:latin typeface="Corbel" panose="020B0503020204020204" pitchFamily="34" charset="0"/>
              </a:rPr>
              <a:t>Кошка </a:t>
            </a:r>
            <a:r>
              <a:rPr lang="ru-RU" sz="6400" dirty="0">
                <a:latin typeface="Corbel" panose="020B0503020204020204" pitchFamily="34" charset="0"/>
              </a:rPr>
              <a:t>и </a:t>
            </a:r>
            <a:r>
              <a:rPr lang="ru-RU" sz="6400" dirty="0" smtClean="0">
                <a:latin typeface="Corbel" panose="020B0503020204020204" pitchFamily="34" charset="0"/>
              </a:rPr>
              <a:t>мышка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2</a:t>
            </a:r>
            <a:r>
              <a:rPr lang="ru-RU" sz="6400" dirty="0">
                <a:latin typeface="Corbel" panose="020B0503020204020204" pitchFamily="34" charset="0"/>
              </a:rPr>
              <a:t>. </a:t>
            </a:r>
            <a:r>
              <a:rPr lang="en-US" sz="6400" dirty="0" err="1">
                <a:latin typeface="Corbel" panose="020B0503020204020204" pitchFamily="34" charset="0"/>
              </a:rPr>
              <a:t>Broasca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țestoasă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și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melcul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ro-MD" sz="6400" dirty="0" smtClean="0">
                <a:latin typeface="Corbel" panose="020B0503020204020204" pitchFamily="34" charset="0"/>
              </a:rPr>
              <a:t>/ </a:t>
            </a:r>
            <a:r>
              <a:rPr lang="ru-RU" sz="6400" dirty="0" smtClean="0">
                <a:latin typeface="Corbel" panose="020B0503020204020204" pitchFamily="34" charset="0"/>
              </a:rPr>
              <a:t>Черепаха </a:t>
            </a:r>
            <a:r>
              <a:rPr lang="ru-RU" sz="6400" dirty="0">
                <a:latin typeface="Corbel" panose="020B0503020204020204" pitchFamily="34" charset="0"/>
              </a:rPr>
              <a:t>и </a:t>
            </a:r>
            <a:r>
              <a:rPr lang="ru-RU" sz="6400" dirty="0" smtClean="0">
                <a:latin typeface="Corbel" panose="020B0503020204020204" pitchFamily="34" charset="0"/>
              </a:rPr>
              <a:t>улитка</a:t>
            </a:r>
            <a:endParaRPr lang="ro-MD" sz="6400" b="1" dirty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3</a:t>
            </a:r>
            <a:r>
              <a:rPr lang="ru-RU" sz="6400" dirty="0">
                <a:latin typeface="Corbel" panose="020B0503020204020204" pitchFamily="34" charset="0"/>
              </a:rPr>
              <a:t>. </a:t>
            </a:r>
            <a:r>
              <a:rPr lang="en-US" sz="6400" dirty="0" err="1">
                <a:latin typeface="Corbel" panose="020B0503020204020204" pitchFamily="34" charset="0"/>
              </a:rPr>
              <a:t>Elefantul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și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măgarul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ro-MD" sz="6400" dirty="0" smtClean="0">
                <a:latin typeface="Corbel" panose="020B0503020204020204" pitchFamily="34" charset="0"/>
              </a:rPr>
              <a:t>/ </a:t>
            </a:r>
            <a:r>
              <a:rPr lang="ru-RU" sz="6400" dirty="0" smtClean="0">
                <a:latin typeface="Corbel" panose="020B0503020204020204" pitchFamily="34" charset="0"/>
              </a:rPr>
              <a:t>Слон </a:t>
            </a:r>
            <a:r>
              <a:rPr lang="ru-RU" sz="6400" dirty="0">
                <a:latin typeface="Corbel" panose="020B0503020204020204" pitchFamily="34" charset="0"/>
              </a:rPr>
              <a:t>и </a:t>
            </a:r>
            <a:r>
              <a:rPr lang="ru-RU" sz="6400" dirty="0" smtClean="0">
                <a:latin typeface="Corbel" panose="020B0503020204020204" pitchFamily="34" charset="0"/>
              </a:rPr>
              <a:t>осёл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4</a:t>
            </a:r>
            <a:r>
              <a:rPr lang="ru-RU" sz="6400" dirty="0">
                <a:latin typeface="Corbel" panose="020B0503020204020204" pitchFamily="34" charset="0"/>
              </a:rPr>
              <a:t>. </a:t>
            </a:r>
            <a:r>
              <a:rPr lang="en-US" sz="6400" dirty="0" err="1">
                <a:latin typeface="Corbel" panose="020B0503020204020204" pitchFamily="34" charset="0"/>
              </a:rPr>
              <a:t>Găina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și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rățușca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ro-MD" sz="6400" dirty="0" smtClean="0">
                <a:latin typeface="Corbel" panose="020B0503020204020204" pitchFamily="34" charset="0"/>
              </a:rPr>
              <a:t>/ </a:t>
            </a:r>
            <a:r>
              <a:rPr lang="ru-RU" sz="6400" dirty="0" smtClean="0">
                <a:latin typeface="Corbel" panose="020B0503020204020204" pitchFamily="34" charset="0"/>
              </a:rPr>
              <a:t>Курица </a:t>
            </a:r>
            <a:r>
              <a:rPr lang="ru-RU" sz="6400" dirty="0">
                <a:latin typeface="Corbel" panose="020B0503020204020204" pitchFamily="34" charset="0"/>
              </a:rPr>
              <a:t>и утка</a:t>
            </a:r>
            <a:endParaRPr lang="ru-RU" sz="6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868811"/>
            <a:ext cx="10169160" cy="375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Broasca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țestoasă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și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D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melcul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MD" sz="60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Черепаха и </a:t>
            </a:r>
            <a:endParaRPr lang="ro-MD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улитка</a:t>
            </a:r>
            <a:endParaRPr lang="ro-MD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sp>
        <p:nvSpPr>
          <p:cNvPr id="2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" y="2398314"/>
            <a:ext cx="9874852" cy="75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1011</Words>
  <Application>Microsoft Office PowerPoint</Application>
  <PresentationFormat>Произвольный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420</cp:revision>
  <dcterms:modified xsi:type="dcterms:W3CDTF">2021-10-01T09:16:50Z</dcterms:modified>
</cp:coreProperties>
</file>