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3"/>
    <p:sldId id="257" r:id="rId4"/>
    <p:sldId id="259" r:id="rId5"/>
    <p:sldId id="260" r:id="rId6"/>
    <p:sldId id="331" r:id="rId7"/>
    <p:sldId id="262" r:id="rId8"/>
    <p:sldId id="263" r:id="rId9"/>
    <p:sldId id="265" r:id="rId10"/>
    <p:sldId id="264" r:id="rId11"/>
    <p:sldId id="266" r:id="rId12"/>
    <p:sldId id="268" r:id="rId13"/>
    <p:sldId id="333" r:id="rId14"/>
    <p:sldId id="272" r:id="rId15"/>
    <p:sldId id="332" r:id="rId16"/>
    <p:sldId id="329" r:id="rId17"/>
    <p:sldId id="271" r:id="rId18"/>
    <p:sldId id="275" r:id="rId19"/>
    <p:sldId id="280" r:id="rId20"/>
    <p:sldId id="274" r:id="rId21"/>
    <p:sldId id="311" r:id="rId22"/>
    <p:sldId id="278" r:id="rId23"/>
    <p:sldId id="277" r:id="rId24"/>
    <p:sldId id="276" r:id="rId25"/>
    <p:sldId id="281" r:id="rId26"/>
    <p:sldId id="282" r:id="rId27"/>
    <p:sldId id="283" r:id="rId28"/>
    <p:sldId id="286" r:id="rId29"/>
    <p:sldId id="302" r:id="rId30"/>
    <p:sldId id="284" r:id="rId31"/>
    <p:sldId id="267" r:id="rId32"/>
    <p:sldId id="288" r:id="rId33"/>
    <p:sldId id="293" r:id="rId34"/>
    <p:sldId id="289" r:id="rId35"/>
    <p:sldId id="292" r:id="rId36"/>
    <p:sldId id="291" r:id="rId37"/>
    <p:sldId id="298" r:id="rId38"/>
    <p:sldId id="287" r:id="rId39"/>
    <p:sldId id="25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EA1"/>
    <a:srgbClr val="73509A"/>
    <a:srgbClr val="A42518"/>
    <a:srgbClr val="B3190D"/>
    <a:srgbClr val="7A5E9C"/>
    <a:srgbClr val="995013"/>
    <a:srgbClr val="A33A1D"/>
    <a:srgbClr val="B22C2C"/>
    <a:srgbClr val="8368A4"/>
    <a:srgbClr val="447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9" d="100"/>
          <a:sy n="109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7" Type="http://schemas.openxmlformats.org/officeDocument/2006/relationships/image" Target="../media/image69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6" Type="http://schemas.openxmlformats.org/officeDocument/2006/relationships/image" Target="../media/image76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9" Type="http://schemas.openxmlformats.org/officeDocument/2006/relationships/image" Target="../media/image86.wmf"/><Relationship Id="rId8" Type="http://schemas.openxmlformats.org/officeDocument/2006/relationships/image" Target="../media/image85.wmf"/><Relationship Id="rId7" Type="http://schemas.openxmlformats.org/officeDocument/2006/relationships/image" Target="../media/image24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0" Type="http://schemas.openxmlformats.org/officeDocument/2006/relationships/image" Target="../media/image87.wmf"/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wmf"/><Relationship Id="rId8" Type="http://schemas.openxmlformats.org/officeDocument/2006/relationships/image" Target="../media/image101.wmf"/><Relationship Id="rId7" Type="http://schemas.openxmlformats.org/officeDocument/2006/relationships/image" Target="../media/image100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4" Type="http://schemas.openxmlformats.org/officeDocument/2006/relationships/image" Target="../media/image107.wmf"/><Relationship Id="rId13" Type="http://schemas.openxmlformats.org/officeDocument/2006/relationships/image" Target="../media/image106.wmf"/><Relationship Id="rId12" Type="http://schemas.openxmlformats.org/officeDocument/2006/relationships/image" Target="../media/image105.wmf"/><Relationship Id="rId11" Type="http://schemas.openxmlformats.org/officeDocument/2006/relationships/image" Target="../media/image104.wmf"/><Relationship Id="rId10" Type="http://schemas.openxmlformats.org/officeDocument/2006/relationships/image" Target="../media/image103.wmf"/><Relationship Id="rId1" Type="http://schemas.openxmlformats.org/officeDocument/2006/relationships/image" Target="../media/image9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17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19.vml.rels><?xml version="1.0" encoding="UTF-8" standalone="yes"?>
<Relationships xmlns="http://schemas.openxmlformats.org/package/2006/relationships"><Relationship Id="rId6" Type="http://schemas.openxmlformats.org/officeDocument/2006/relationships/image" Target="../media/image119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1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1.wmf"/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2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38.wmf"/><Relationship Id="rId5" Type="http://schemas.openxmlformats.org/officeDocument/2006/relationships/image" Target="../media/image137.wmf"/><Relationship Id="rId4" Type="http://schemas.openxmlformats.org/officeDocument/2006/relationships/image" Target="../media/image136.wmf"/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2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2.wmf"/><Relationship Id="rId8" Type="http://schemas.openxmlformats.org/officeDocument/2006/relationships/image" Target="../media/image141.wmf"/><Relationship Id="rId7" Type="http://schemas.openxmlformats.org/officeDocument/2006/relationships/image" Target="../media/image24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0" Type="http://schemas.openxmlformats.org/officeDocument/2006/relationships/image" Target="../media/image143.wmf"/><Relationship Id="rId1" Type="http://schemas.openxmlformats.org/officeDocument/2006/relationships/image" Target="../media/image18.wmf"/></Relationships>
</file>

<file path=ppt/drawings/_rels/vmlDrawing24.vml.rels><?xml version="1.0" encoding="UTF-8" standalone="yes"?>
<Relationships xmlns="http://schemas.openxmlformats.org/package/2006/relationships"><Relationship Id="rId7" Type="http://schemas.openxmlformats.org/officeDocument/2006/relationships/image" Target="../media/image143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5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7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6.vml.rels><?xml version="1.0" encoding="UTF-8" standalone="yes"?>
<Relationships xmlns="http://schemas.openxmlformats.org/package/2006/relationships"><Relationship Id="rId9" Type="http://schemas.openxmlformats.org/officeDocument/2006/relationships/image" Target="../media/image102.wmf"/><Relationship Id="rId8" Type="http://schemas.openxmlformats.org/officeDocument/2006/relationships/image" Target="../media/image101.wmf"/><Relationship Id="rId7" Type="http://schemas.openxmlformats.org/officeDocument/2006/relationships/image" Target="../media/image100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4" Type="http://schemas.openxmlformats.org/officeDocument/2006/relationships/image" Target="../media/image152.wmf"/><Relationship Id="rId13" Type="http://schemas.openxmlformats.org/officeDocument/2006/relationships/image" Target="../media/image151.wmf"/><Relationship Id="rId12" Type="http://schemas.openxmlformats.org/officeDocument/2006/relationships/image" Target="../media/image150.wmf"/><Relationship Id="rId11" Type="http://schemas.openxmlformats.org/officeDocument/2006/relationships/image" Target="../media/image149.wmf"/><Relationship Id="rId10" Type="http://schemas.openxmlformats.org/officeDocument/2006/relationships/image" Target="../media/image148.wmf"/><Relationship Id="rId1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image" Target="../media/image25.wmf"/><Relationship Id="rId7" Type="http://schemas.openxmlformats.org/officeDocument/2006/relationships/image" Target="../media/image2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0" Type="http://schemas.openxmlformats.org/officeDocument/2006/relationships/image" Target="../media/image27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7" Type="http://schemas.openxmlformats.org/officeDocument/2006/relationships/image" Target="../media/image3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54.wmf"/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7" Type="http://schemas.openxmlformats.org/officeDocument/2006/relationships/image" Target="../media/image61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7" Type="http://schemas.openxmlformats.org/officeDocument/2006/relationships/image" Target="../media/image34.wmf"/><Relationship Id="rId6" Type="http://schemas.openxmlformats.org/officeDocument/2006/relationships/image" Target="../media/image62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E0E8-DDCC-4650-89FF-3DA2889AF28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CDCA-C3AD-4D2D-B47B-20317A2B6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B0395-AD55-4CFF-B988-9AC724C58BF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FA13-3504-47DE-A163-E7E2781B3C1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pic>
        <p:nvPicPr>
          <p:cNvPr id="10" name="Picture 2" descr="http://900igr.net/up/datai/195222/0006-009-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0"/>
            <a:ext cx="28834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41096" y="5934670"/>
            <a:ext cx="357880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Каратанова</a:t>
            </a:r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Марина   Николаевна</a:t>
            </a:r>
            <a:endParaRPr lang="ru-RU" sz="1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МКОУ СОШ №256 ГО ЗАТО г.Фокино</a:t>
            </a:r>
            <a:endParaRPr lang="ru-RU" sz="1400" b="1" cap="none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Приморский край</a:t>
            </a:r>
            <a:endParaRPr lang="ru-RU" sz="1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" y="0"/>
              <a:ext cx="9143999" cy="4983797"/>
            </a:xfrm>
            <a:prstGeom prst="rect">
              <a:avLst/>
            </a:prstGeom>
            <a:noFill/>
          </p:spPr>
        </p:pic>
        <p:pic>
          <p:nvPicPr>
            <p:cNvPr id="9" name="Picture 2" descr="http://shkolakz.ru/nepic/%D0%9D%D0%B0%D1%86%D1%8B%D1%8F%D0%BD%D0%B0%D0%BB%D1%8C%D0%BD%D1%8B+%D0%B1%D0%B0%D0%BD%D0%BA+%D0%BD%D0%B0%D1%86%D0%B8%D0%BE%D0%BD%D0%B0%D0%BB%D1%8C%D0%BD%D1%8B%D0%B9+%D0%B1%D0%B0%D0%BD%D0%BAc/118345_html_m35760710.png"/>
            <p:cNvPicPr>
              <a:picLocks noChangeAspect="1" noChangeArrowheads="1"/>
            </p:cNvPicPr>
            <p:nvPr/>
          </p:nvPicPr>
          <p:blipFill>
            <a:blip r:embed="rId12" cstate="email"/>
            <a:srcRect b="61538"/>
            <a:stretch>
              <a:fillRect/>
            </a:stretch>
          </p:blipFill>
          <p:spPr bwMode="auto">
            <a:xfrm>
              <a:off x="0" y="4941168"/>
              <a:ext cx="9143999" cy="1916832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197B-0435-4234-B917-14CB39E6A59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E8E21-D124-4FFF-A849-AB4805DAD7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slide" Target="slide2.xml"/><Relationship Id="rId1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7.bin"/><Relationship Id="rId8" Type="http://schemas.openxmlformats.org/officeDocument/2006/relationships/image" Target="../media/image53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1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44.png"/><Relationship Id="rId12" Type="http://schemas.openxmlformats.org/officeDocument/2006/relationships/vmlDrawing" Target="../drawings/vmlDrawing7.v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54.wmf"/><Relationship Id="rId1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5.png"/><Relationship Id="rId1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1.bin"/><Relationship Id="rId8" Type="http://schemas.openxmlformats.org/officeDocument/2006/relationships/image" Target="../media/image57.wmf"/><Relationship Id="rId7" Type="http://schemas.openxmlformats.org/officeDocument/2006/relationships/oleObject" Target="../embeddings/oleObject40.bin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46.png"/><Relationship Id="rId18" Type="http://schemas.openxmlformats.org/officeDocument/2006/relationships/vmlDrawing" Target="../drawings/vmlDrawing8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61.wmf"/><Relationship Id="rId15" Type="http://schemas.openxmlformats.org/officeDocument/2006/relationships/oleObject" Target="../embeddings/oleObject44.bin"/><Relationship Id="rId14" Type="http://schemas.openxmlformats.org/officeDocument/2006/relationships/image" Target="../media/image60.wmf"/><Relationship Id="rId13" Type="http://schemas.openxmlformats.org/officeDocument/2006/relationships/oleObject" Target="../embeddings/oleObject43.bin"/><Relationship Id="rId12" Type="http://schemas.openxmlformats.org/officeDocument/2006/relationships/image" Target="../media/image59.wmf"/><Relationship Id="rId11" Type="http://schemas.openxmlformats.org/officeDocument/2006/relationships/oleObject" Target="../embeddings/oleObject42.bin"/><Relationship Id="rId10" Type="http://schemas.openxmlformats.org/officeDocument/2006/relationships/image" Target="../media/image58.wmf"/><Relationship Id="rId1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47.bin"/><Relationship Id="rId7" Type="http://schemas.openxmlformats.org/officeDocument/2006/relationships/image" Target="../media/image29.wmf"/><Relationship Id="rId6" Type="http://schemas.openxmlformats.org/officeDocument/2006/relationships/oleObject" Target="../embeddings/oleObject4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5.bin"/><Relationship Id="rId3" Type="http://schemas.openxmlformats.org/officeDocument/2006/relationships/image" Target="../media/image48.png"/><Relationship Id="rId21" Type="http://schemas.openxmlformats.org/officeDocument/2006/relationships/vmlDrawing" Target="../drawings/vmlDrawing9.vml"/><Relationship Id="rId20" Type="http://schemas.openxmlformats.org/officeDocument/2006/relationships/slideLayout" Target="../slideLayouts/slideLayout6.xml"/><Relationship Id="rId2" Type="http://schemas.openxmlformats.org/officeDocument/2006/relationships/image" Target="../media/image47.png"/><Relationship Id="rId19" Type="http://schemas.openxmlformats.org/officeDocument/2006/relationships/image" Target="../media/image35.wmf"/><Relationship Id="rId18" Type="http://schemas.openxmlformats.org/officeDocument/2006/relationships/oleObject" Target="../embeddings/oleObject52.bin"/><Relationship Id="rId17" Type="http://schemas.openxmlformats.org/officeDocument/2006/relationships/image" Target="../media/image34.wmf"/><Relationship Id="rId16" Type="http://schemas.openxmlformats.org/officeDocument/2006/relationships/oleObject" Target="../embeddings/oleObject51.bin"/><Relationship Id="rId15" Type="http://schemas.openxmlformats.org/officeDocument/2006/relationships/image" Target="../media/image62.wmf"/><Relationship Id="rId14" Type="http://schemas.openxmlformats.org/officeDocument/2006/relationships/oleObject" Target="../embeddings/oleObject50.bin"/><Relationship Id="rId13" Type="http://schemas.openxmlformats.org/officeDocument/2006/relationships/image" Target="../media/image32.wmf"/><Relationship Id="rId12" Type="http://schemas.openxmlformats.org/officeDocument/2006/relationships/oleObject" Target="../embeddings/oleObject49.bin"/><Relationship Id="rId11" Type="http://schemas.openxmlformats.org/officeDocument/2006/relationships/image" Target="../media/image31.wmf"/><Relationship Id="rId10" Type="http://schemas.openxmlformats.org/officeDocument/2006/relationships/oleObject" Target="../embeddings/oleObject48.bin"/><Relationship Id="rId1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8" Type="http://schemas.openxmlformats.org/officeDocument/2006/relationships/image" Target="../media/image65.wmf"/><Relationship Id="rId7" Type="http://schemas.openxmlformats.org/officeDocument/2006/relationships/oleObject" Target="../embeddings/oleObject55.bin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53.bin"/><Relationship Id="rId2" Type="http://schemas.openxmlformats.org/officeDocument/2006/relationships/image" Target="../media/image49.png"/><Relationship Id="rId19" Type="http://schemas.openxmlformats.org/officeDocument/2006/relationships/vmlDrawing" Target="../drawings/vmlDrawing10.vml"/><Relationship Id="rId18" Type="http://schemas.openxmlformats.org/officeDocument/2006/relationships/slideLayout" Target="../slideLayouts/slideLayout6.xml"/><Relationship Id="rId17" Type="http://schemas.openxmlformats.org/officeDocument/2006/relationships/slide" Target="slide2.xml"/><Relationship Id="rId16" Type="http://schemas.openxmlformats.org/officeDocument/2006/relationships/image" Target="../media/image69.wmf"/><Relationship Id="rId15" Type="http://schemas.openxmlformats.org/officeDocument/2006/relationships/oleObject" Target="../embeddings/oleObject59.bin"/><Relationship Id="rId14" Type="http://schemas.openxmlformats.org/officeDocument/2006/relationships/image" Target="../media/image68.wmf"/><Relationship Id="rId13" Type="http://schemas.openxmlformats.org/officeDocument/2006/relationships/oleObject" Target="../embeddings/oleObject58.bin"/><Relationship Id="rId12" Type="http://schemas.openxmlformats.org/officeDocument/2006/relationships/image" Target="../media/image67.wmf"/><Relationship Id="rId11" Type="http://schemas.openxmlformats.org/officeDocument/2006/relationships/oleObject" Target="../embeddings/oleObject57.bin"/><Relationship Id="rId10" Type="http://schemas.openxmlformats.org/officeDocument/2006/relationships/image" Target="../media/image66.wmf"/><Relationship Id="rId1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slide" Target="slide2.xml"/><Relationship Id="rId1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1.v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1.bin"/><Relationship Id="rId3" Type="http://schemas.openxmlformats.org/officeDocument/2006/relationships/image" Target="../media/image75.wmf"/><Relationship Id="rId2" Type="http://schemas.openxmlformats.org/officeDocument/2006/relationships/oleObject" Target="../embeddings/oleObject60.bin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80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78.w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70.png"/><Relationship Id="rId16" Type="http://schemas.openxmlformats.org/officeDocument/2006/relationships/vmlDrawing" Target="../drawings/vmlDrawing12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76.wmf"/><Relationship Id="rId13" Type="http://schemas.openxmlformats.org/officeDocument/2006/relationships/oleObject" Target="../embeddings/oleObject67.bin"/><Relationship Id="rId12" Type="http://schemas.openxmlformats.org/officeDocument/2006/relationships/image" Target="../media/image82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81.wmf"/><Relationship Id="rId1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24.xml"/><Relationship Id="rId3" Type="http://schemas.openxmlformats.org/officeDocument/2006/relationships/slide" Target="slide17.xml"/><Relationship Id="rId2" Type="http://schemas.openxmlformats.org/officeDocument/2006/relationships/slide" Target="slide10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1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70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68.bin"/><Relationship Id="rId24" Type="http://schemas.openxmlformats.org/officeDocument/2006/relationships/vmlDrawing" Target="../drawings/vmlDrawing13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87.wmf"/><Relationship Id="rId21" Type="http://schemas.openxmlformats.org/officeDocument/2006/relationships/oleObject" Target="../embeddings/oleObject77.bin"/><Relationship Id="rId20" Type="http://schemas.openxmlformats.org/officeDocument/2006/relationships/image" Target="../media/image86.wmf"/><Relationship Id="rId2" Type="http://schemas.openxmlformats.org/officeDocument/2006/relationships/image" Target="../media/image71.png"/><Relationship Id="rId19" Type="http://schemas.openxmlformats.org/officeDocument/2006/relationships/oleObject" Target="../embeddings/oleObject76.bin"/><Relationship Id="rId18" Type="http://schemas.openxmlformats.org/officeDocument/2006/relationships/image" Target="../media/image85.wmf"/><Relationship Id="rId17" Type="http://schemas.openxmlformats.org/officeDocument/2006/relationships/oleObject" Target="../embeddings/oleObject75.bin"/><Relationship Id="rId16" Type="http://schemas.openxmlformats.org/officeDocument/2006/relationships/image" Target="../media/image24.wmf"/><Relationship Id="rId15" Type="http://schemas.openxmlformats.org/officeDocument/2006/relationships/oleObject" Target="../embeddings/oleObject74.bin"/><Relationship Id="rId14" Type="http://schemas.openxmlformats.org/officeDocument/2006/relationships/image" Target="../media/image84.wmf"/><Relationship Id="rId13" Type="http://schemas.openxmlformats.org/officeDocument/2006/relationships/oleObject" Target="../embeddings/oleObject73.bin"/><Relationship Id="rId12" Type="http://schemas.openxmlformats.org/officeDocument/2006/relationships/image" Target="../media/image83.wmf"/><Relationship Id="rId11" Type="http://schemas.openxmlformats.org/officeDocument/2006/relationships/oleObject" Target="../embeddings/oleObject72.bin"/><Relationship Id="rId10" Type="http://schemas.openxmlformats.org/officeDocument/2006/relationships/image" Target="../media/image21.wmf"/><Relationship Id="rId1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8" Type="http://schemas.openxmlformats.org/officeDocument/2006/relationships/image" Target="../media/image90.wmf"/><Relationship Id="rId7" Type="http://schemas.openxmlformats.org/officeDocument/2006/relationships/oleObject" Target="../embeddings/oleObject80.bin"/><Relationship Id="rId6" Type="http://schemas.openxmlformats.org/officeDocument/2006/relationships/image" Target="../media/image89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88.wmf"/><Relationship Id="rId3" Type="http://schemas.openxmlformats.org/officeDocument/2006/relationships/oleObject" Target="../embeddings/oleObject78.bin"/><Relationship Id="rId20" Type="http://schemas.openxmlformats.org/officeDocument/2006/relationships/vmlDrawing" Target="../drawings/vmlDrawing14.vml"/><Relationship Id="rId2" Type="http://schemas.openxmlformats.org/officeDocument/2006/relationships/image" Target="../media/image72.png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93.wmf"/><Relationship Id="rId17" Type="http://schemas.openxmlformats.org/officeDocument/2006/relationships/oleObject" Target="../embeddings/oleObject87.bin"/><Relationship Id="rId16" Type="http://schemas.openxmlformats.org/officeDocument/2006/relationships/image" Target="../media/image92.wmf"/><Relationship Id="rId15" Type="http://schemas.openxmlformats.org/officeDocument/2006/relationships/oleObject" Target="../embeddings/oleObject86.bin"/><Relationship Id="rId14" Type="http://schemas.openxmlformats.org/officeDocument/2006/relationships/oleObject" Target="../embeddings/oleObject85.bin"/><Relationship Id="rId13" Type="http://schemas.openxmlformats.org/officeDocument/2006/relationships/oleObject" Target="../embeddings/oleObject84.bin"/><Relationship Id="rId12" Type="http://schemas.openxmlformats.org/officeDocument/2006/relationships/oleObject" Target="../embeddings/oleObject83.bin"/><Relationship Id="rId11" Type="http://schemas.openxmlformats.org/officeDocument/2006/relationships/oleObject" Target="../embeddings/oleObject82.bin"/><Relationship Id="rId10" Type="http://schemas.openxmlformats.org/officeDocument/2006/relationships/image" Target="../media/image91.wmf"/><Relationship Id="rId1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3.png"/><Relationship Id="rId1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1.bin"/><Relationship Id="rId8" Type="http://schemas.openxmlformats.org/officeDocument/2006/relationships/image" Target="../media/image96.wmf"/><Relationship Id="rId7" Type="http://schemas.openxmlformats.org/officeDocument/2006/relationships/oleObject" Target="../embeddings/oleObject90.bin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94.wmf"/><Relationship Id="rId33" Type="http://schemas.openxmlformats.org/officeDocument/2006/relationships/vmlDrawing" Target="../drawings/vmlDrawing15.vml"/><Relationship Id="rId32" Type="http://schemas.openxmlformats.org/officeDocument/2006/relationships/slideLayout" Target="../slideLayouts/slideLayout6.xml"/><Relationship Id="rId31" Type="http://schemas.openxmlformats.org/officeDocument/2006/relationships/slide" Target="slide2.xml"/><Relationship Id="rId30" Type="http://schemas.openxmlformats.org/officeDocument/2006/relationships/image" Target="../media/image107.wmf"/><Relationship Id="rId3" Type="http://schemas.openxmlformats.org/officeDocument/2006/relationships/oleObject" Target="../embeddings/oleObject88.bin"/><Relationship Id="rId29" Type="http://schemas.openxmlformats.org/officeDocument/2006/relationships/oleObject" Target="../embeddings/oleObject101.bin"/><Relationship Id="rId28" Type="http://schemas.openxmlformats.org/officeDocument/2006/relationships/image" Target="../media/image106.wmf"/><Relationship Id="rId27" Type="http://schemas.openxmlformats.org/officeDocument/2006/relationships/oleObject" Target="../embeddings/oleObject100.bin"/><Relationship Id="rId26" Type="http://schemas.openxmlformats.org/officeDocument/2006/relationships/image" Target="../media/image105.wmf"/><Relationship Id="rId25" Type="http://schemas.openxmlformats.org/officeDocument/2006/relationships/oleObject" Target="../embeddings/oleObject99.bin"/><Relationship Id="rId24" Type="http://schemas.openxmlformats.org/officeDocument/2006/relationships/image" Target="../media/image104.wmf"/><Relationship Id="rId23" Type="http://schemas.openxmlformats.org/officeDocument/2006/relationships/oleObject" Target="../embeddings/oleObject98.bin"/><Relationship Id="rId22" Type="http://schemas.openxmlformats.org/officeDocument/2006/relationships/image" Target="../media/image103.wmf"/><Relationship Id="rId21" Type="http://schemas.openxmlformats.org/officeDocument/2006/relationships/oleObject" Target="../embeddings/oleObject97.bin"/><Relationship Id="rId20" Type="http://schemas.openxmlformats.org/officeDocument/2006/relationships/image" Target="../media/image102.wmf"/><Relationship Id="rId2" Type="http://schemas.openxmlformats.org/officeDocument/2006/relationships/image" Target="../media/image74.png"/><Relationship Id="rId19" Type="http://schemas.openxmlformats.org/officeDocument/2006/relationships/oleObject" Target="../embeddings/oleObject96.bin"/><Relationship Id="rId18" Type="http://schemas.openxmlformats.org/officeDocument/2006/relationships/image" Target="../media/image101.wmf"/><Relationship Id="rId17" Type="http://schemas.openxmlformats.org/officeDocument/2006/relationships/oleObject" Target="../embeddings/oleObject95.bin"/><Relationship Id="rId16" Type="http://schemas.openxmlformats.org/officeDocument/2006/relationships/image" Target="../media/image100.wmf"/><Relationship Id="rId15" Type="http://schemas.openxmlformats.org/officeDocument/2006/relationships/oleObject" Target="../embeddings/oleObject94.bin"/><Relationship Id="rId14" Type="http://schemas.openxmlformats.org/officeDocument/2006/relationships/image" Target="../media/image99.wmf"/><Relationship Id="rId13" Type="http://schemas.openxmlformats.org/officeDocument/2006/relationships/oleObject" Target="../embeddings/oleObject93.bin"/><Relationship Id="rId12" Type="http://schemas.openxmlformats.org/officeDocument/2006/relationships/image" Target="../media/image98.wmf"/><Relationship Id="rId11" Type="http://schemas.openxmlformats.org/officeDocument/2006/relationships/oleObject" Target="../embeddings/oleObject92.bin"/><Relationship Id="rId10" Type="http://schemas.openxmlformats.org/officeDocument/2006/relationships/image" Target="../media/image97.wmf"/><Relationship Id="rId1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12.png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3" Type="http://schemas.openxmlformats.org/officeDocument/2006/relationships/image" Target="../media/image108.png"/><Relationship Id="rId2" Type="http://schemas.openxmlformats.org/officeDocument/2006/relationships/slide" Target="slide2.xml"/><Relationship Id="rId1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6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15.wmf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03.bin"/><Relationship Id="rId3" Type="http://schemas.openxmlformats.org/officeDocument/2006/relationships/image" Target="../media/image113.wmf"/><Relationship Id="rId2" Type="http://schemas.openxmlformats.org/officeDocument/2006/relationships/oleObject" Target="../embeddings/oleObject102.bin"/><Relationship Id="rId1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wmf"/><Relationship Id="rId8" Type="http://schemas.openxmlformats.org/officeDocument/2006/relationships/oleObject" Target="../embeddings/oleObject108.bin"/><Relationship Id="rId7" Type="http://schemas.openxmlformats.org/officeDocument/2006/relationships/image" Target="../media/image80.wmf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06.bin"/><Relationship Id="rId3" Type="http://schemas.openxmlformats.org/officeDocument/2006/relationships/image" Target="../media/image78.wmf"/><Relationship Id="rId2" Type="http://schemas.openxmlformats.org/officeDocument/2006/relationships/oleObject" Target="../embeddings/oleObject105.bin"/><Relationship Id="rId16" Type="http://schemas.openxmlformats.org/officeDocument/2006/relationships/vmlDrawing" Target="../drawings/vmlDrawing17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116.png"/><Relationship Id="rId13" Type="http://schemas.openxmlformats.org/officeDocument/2006/relationships/image" Target="../media/image113.wmf"/><Relationship Id="rId12" Type="http://schemas.openxmlformats.org/officeDocument/2006/relationships/oleObject" Target="../embeddings/oleObject110.bin"/><Relationship Id="rId11" Type="http://schemas.openxmlformats.org/officeDocument/2006/relationships/image" Target="../media/image82.wmf"/><Relationship Id="rId10" Type="http://schemas.openxmlformats.org/officeDocument/2006/relationships/oleObject" Target="../embeddings/oleObject109.bin"/><Relationship Id="rId1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8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12.bin"/><Relationship Id="rId3" Type="http://schemas.openxmlformats.org/officeDocument/2006/relationships/image" Target="../media/image117.wmf"/><Relationship Id="rId2" Type="http://schemas.openxmlformats.org/officeDocument/2006/relationships/oleObject" Target="../embeddings/oleObject111.bin"/><Relationship Id="rId1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wmf"/><Relationship Id="rId8" Type="http://schemas.openxmlformats.org/officeDocument/2006/relationships/oleObject" Target="../embeddings/oleObject116.bin"/><Relationship Id="rId7" Type="http://schemas.openxmlformats.org/officeDocument/2006/relationships/image" Target="../media/image90.wmf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14.bin"/><Relationship Id="rId3" Type="http://schemas.openxmlformats.org/officeDocument/2006/relationships/image" Target="../media/image88.wmf"/><Relationship Id="rId20" Type="http://schemas.openxmlformats.org/officeDocument/2006/relationships/vmlDrawing" Target="../drawings/vmlDrawing19.vml"/><Relationship Id="rId2" Type="http://schemas.openxmlformats.org/officeDocument/2006/relationships/oleObject" Target="../embeddings/oleObject113.bin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116.png"/><Relationship Id="rId17" Type="http://schemas.openxmlformats.org/officeDocument/2006/relationships/image" Target="../media/image119.wmf"/><Relationship Id="rId16" Type="http://schemas.openxmlformats.org/officeDocument/2006/relationships/oleObject" Target="../embeddings/oleObject122.bin"/><Relationship Id="rId15" Type="http://schemas.openxmlformats.org/officeDocument/2006/relationships/image" Target="../media/image92.wmf"/><Relationship Id="rId14" Type="http://schemas.openxmlformats.org/officeDocument/2006/relationships/oleObject" Target="../embeddings/oleObject121.bin"/><Relationship Id="rId13" Type="http://schemas.openxmlformats.org/officeDocument/2006/relationships/oleObject" Target="../embeddings/oleObject120.bin"/><Relationship Id="rId12" Type="http://schemas.openxmlformats.org/officeDocument/2006/relationships/oleObject" Target="../embeddings/oleObject119.bin"/><Relationship Id="rId11" Type="http://schemas.openxmlformats.org/officeDocument/2006/relationships/oleObject" Target="../embeddings/oleObject118.bin"/><Relationship Id="rId10" Type="http://schemas.openxmlformats.org/officeDocument/2006/relationships/oleObject" Target="../embeddings/oleObject117.bin"/><Relationship Id="rId1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16.png"/><Relationship Id="rId7" Type="http://schemas.openxmlformats.org/officeDocument/2006/relationships/image" Target="../media/image122.wmf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24.bin"/><Relationship Id="rId3" Type="http://schemas.openxmlformats.org/officeDocument/2006/relationships/image" Target="../media/image120.wmf"/><Relationship Id="rId2" Type="http://schemas.openxmlformats.org/officeDocument/2006/relationships/oleObject" Target="../embeddings/oleObject123.bin"/><Relationship Id="rId10" Type="http://schemas.openxmlformats.org/officeDocument/2006/relationships/vmlDrawing" Target="../drawings/vmlDrawing20.vml"/><Relationship Id="rId1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slide" Target="slide2.xml"/><Relationship Id="rId2" Type="http://schemas.openxmlformats.org/officeDocument/2006/relationships/image" Target="../media/image116.png"/><Relationship Id="rId1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27.png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Relationship Id="rId3" Type="http://schemas.openxmlformats.org/officeDocument/2006/relationships/image" Target="../media/image123.png"/><Relationship Id="rId2" Type="http://schemas.openxmlformats.org/officeDocument/2006/relationships/slide" Target="slide2.xml"/><Relationship Id="rId1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1.wmf"/><Relationship Id="rId8" Type="http://schemas.openxmlformats.org/officeDocument/2006/relationships/oleObject" Target="../embeddings/oleObject129.bin"/><Relationship Id="rId7" Type="http://schemas.openxmlformats.org/officeDocument/2006/relationships/image" Target="../media/image130.wmf"/><Relationship Id="rId6" Type="http://schemas.openxmlformats.org/officeDocument/2006/relationships/oleObject" Target="../embeddings/oleObject128.bin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27.bin"/><Relationship Id="rId3" Type="http://schemas.openxmlformats.org/officeDocument/2006/relationships/image" Target="../media/image128.wmf"/><Relationship Id="rId2" Type="http://schemas.openxmlformats.org/officeDocument/2006/relationships/oleObject" Target="../embeddings/oleObject126.bin"/><Relationship Id="rId11" Type="http://schemas.openxmlformats.org/officeDocument/2006/relationships/vmlDrawing" Target="../drawings/vmlDrawing21.v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3.bin"/><Relationship Id="rId8" Type="http://schemas.openxmlformats.org/officeDocument/2006/relationships/image" Target="../media/image135.wmf"/><Relationship Id="rId7" Type="http://schemas.openxmlformats.org/officeDocument/2006/relationships/oleObject" Target="../embeddings/oleObject132.bin"/><Relationship Id="rId6" Type="http://schemas.openxmlformats.org/officeDocument/2006/relationships/image" Target="../media/image123.png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31.bin"/><Relationship Id="rId3" Type="http://schemas.openxmlformats.org/officeDocument/2006/relationships/image" Target="../media/image133.wmf"/><Relationship Id="rId2" Type="http://schemas.openxmlformats.org/officeDocument/2006/relationships/oleObject" Target="../embeddings/oleObject130.bin"/><Relationship Id="rId16" Type="http://schemas.openxmlformats.org/officeDocument/2006/relationships/vmlDrawing" Target="../drawings/vmlDrawing22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138.wmf"/><Relationship Id="rId13" Type="http://schemas.openxmlformats.org/officeDocument/2006/relationships/oleObject" Target="../embeddings/oleObject135.bin"/><Relationship Id="rId12" Type="http://schemas.openxmlformats.org/officeDocument/2006/relationships/image" Target="../media/image137.wmf"/><Relationship Id="rId11" Type="http://schemas.openxmlformats.org/officeDocument/2006/relationships/oleObject" Target="../embeddings/oleObject134.bin"/><Relationship Id="rId10" Type="http://schemas.openxmlformats.org/officeDocument/2006/relationships/image" Target="../media/image136.wmf"/><Relationship Id="rId1" Type="http://schemas.openxmlformats.org/officeDocument/2006/relationships/image" Target="../media/image132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9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38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24.png"/><Relationship Id="rId3" Type="http://schemas.openxmlformats.org/officeDocument/2006/relationships/image" Target="../media/image18.wmf"/><Relationship Id="rId24" Type="http://schemas.openxmlformats.org/officeDocument/2006/relationships/vmlDrawing" Target="../drawings/vmlDrawing23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143.wmf"/><Relationship Id="rId21" Type="http://schemas.openxmlformats.org/officeDocument/2006/relationships/oleObject" Target="../embeddings/oleObject145.bin"/><Relationship Id="rId20" Type="http://schemas.openxmlformats.org/officeDocument/2006/relationships/image" Target="../media/image142.wmf"/><Relationship Id="rId2" Type="http://schemas.openxmlformats.org/officeDocument/2006/relationships/oleObject" Target="../embeddings/oleObject136.bin"/><Relationship Id="rId19" Type="http://schemas.openxmlformats.org/officeDocument/2006/relationships/oleObject" Target="../embeddings/oleObject144.bin"/><Relationship Id="rId18" Type="http://schemas.openxmlformats.org/officeDocument/2006/relationships/image" Target="../media/image141.wmf"/><Relationship Id="rId17" Type="http://schemas.openxmlformats.org/officeDocument/2006/relationships/oleObject" Target="../embeddings/oleObject143.bin"/><Relationship Id="rId16" Type="http://schemas.openxmlformats.org/officeDocument/2006/relationships/image" Target="../media/image24.wmf"/><Relationship Id="rId15" Type="http://schemas.openxmlformats.org/officeDocument/2006/relationships/oleObject" Target="../embeddings/oleObject142.bin"/><Relationship Id="rId14" Type="http://schemas.openxmlformats.org/officeDocument/2006/relationships/image" Target="../media/image140.wmf"/><Relationship Id="rId13" Type="http://schemas.openxmlformats.org/officeDocument/2006/relationships/oleObject" Target="../embeddings/oleObject141.bin"/><Relationship Id="rId12" Type="http://schemas.openxmlformats.org/officeDocument/2006/relationships/image" Target="../media/image139.wmf"/><Relationship Id="rId11" Type="http://schemas.openxmlformats.org/officeDocument/2006/relationships/oleObject" Target="../embeddings/oleObject140.bin"/><Relationship Id="rId10" Type="http://schemas.openxmlformats.org/officeDocument/2006/relationships/image" Target="../media/image21.wmf"/><Relationship Id="rId1" Type="http://schemas.openxmlformats.org/officeDocument/2006/relationships/image" Target="../media/image132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9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48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46.bin"/><Relationship Id="rId2" Type="http://schemas.openxmlformats.org/officeDocument/2006/relationships/image" Target="../media/image125.png"/><Relationship Id="rId18" Type="http://schemas.openxmlformats.org/officeDocument/2006/relationships/vmlDrawing" Target="../drawings/vmlDrawing24.vml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143.wmf"/><Relationship Id="rId15" Type="http://schemas.openxmlformats.org/officeDocument/2006/relationships/oleObject" Target="../embeddings/oleObject152.bin"/><Relationship Id="rId14" Type="http://schemas.openxmlformats.org/officeDocument/2006/relationships/image" Target="../media/image146.wmf"/><Relationship Id="rId13" Type="http://schemas.openxmlformats.org/officeDocument/2006/relationships/oleObject" Target="../embeddings/oleObject151.bin"/><Relationship Id="rId12" Type="http://schemas.openxmlformats.org/officeDocument/2006/relationships/image" Target="../media/image145.wmf"/><Relationship Id="rId11" Type="http://schemas.openxmlformats.org/officeDocument/2006/relationships/oleObject" Target="../embeddings/oleObject150.bin"/><Relationship Id="rId10" Type="http://schemas.openxmlformats.org/officeDocument/2006/relationships/image" Target="../media/image144.wmf"/><Relationship Id="rId1" Type="http://schemas.openxmlformats.org/officeDocument/2006/relationships/image" Target="../media/image132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wmf"/><Relationship Id="rId8" Type="http://schemas.openxmlformats.org/officeDocument/2006/relationships/oleObject" Target="../embeddings/oleObject156.bin"/><Relationship Id="rId7" Type="http://schemas.openxmlformats.org/officeDocument/2006/relationships/image" Target="../media/image90.wmf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154.bin"/><Relationship Id="rId3" Type="http://schemas.openxmlformats.org/officeDocument/2006/relationships/image" Target="../media/image88.wmf"/><Relationship Id="rId20" Type="http://schemas.openxmlformats.org/officeDocument/2006/relationships/vmlDrawing" Target="../drawings/vmlDrawing25.vml"/><Relationship Id="rId2" Type="http://schemas.openxmlformats.org/officeDocument/2006/relationships/oleObject" Target="../embeddings/oleObject153.bin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147.wmf"/><Relationship Id="rId17" Type="http://schemas.openxmlformats.org/officeDocument/2006/relationships/oleObject" Target="../embeddings/oleObject162.bin"/><Relationship Id="rId16" Type="http://schemas.openxmlformats.org/officeDocument/2006/relationships/image" Target="../media/image92.wmf"/><Relationship Id="rId15" Type="http://schemas.openxmlformats.org/officeDocument/2006/relationships/oleObject" Target="../embeddings/oleObject161.bin"/><Relationship Id="rId14" Type="http://schemas.openxmlformats.org/officeDocument/2006/relationships/oleObject" Target="../embeddings/oleObject160.bin"/><Relationship Id="rId13" Type="http://schemas.openxmlformats.org/officeDocument/2006/relationships/oleObject" Target="../embeddings/oleObject159.bin"/><Relationship Id="rId12" Type="http://schemas.openxmlformats.org/officeDocument/2006/relationships/oleObject" Target="../embeddings/oleObject158.bin"/><Relationship Id="rId11" Type="http://schemas.openxmlformats.org/officeDocument/2006/relationships/oleObject" Target="../embeddings/oleObject157.bin"/><Relationship Id="rId10" Type="http://schemas.openxmlformats.org/officeDocument/2006/relationships/image" Target="../media/image126.png"/><Relationship Id="rId1" Type="http://schemas.openxmlformats.org/officeDocument/2006/relationships/image" Target="../media/image132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wmf"/><Relationship Id="rId8" Type="http://schemas.openxmlformats.org/officeDocument/2006/relationships/oleObject" Target="../embeddings/oleObject166.bin"/><Relationship Id="rId7" Type="http://schemas.openxmlformats.org/officeDocument/2006/relationships/image" Target="../media/image96.wmf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164.bin"/><Relationship Id="rId33" Type="http://schemas.openxmlformats.org/officeDocument/2006/relationships/vmlDrawing" Target="../drawings/vmlDrawing26.vml"/><Relationship Id="rId32" Type="http://schemas.openxmlformats.org/officeDocument/2006/relationships/slideLayout" Target="../slideLayouts/slideLayout6.xml"/><Relationship Id="rId31" Type="http://schemas.openxmlformats.org/officeDocument/2006/relationships/slide" Target="slide2.xml"/><Relationship Id="rId30" Type="http://schemas.openxmlformats.org/officeDocument/2006/relationships/image" Target="../media/image152.wmf"/><Relationship Id="rId3" Type="http://schemas.openxmlformats.org/officeDocument/2006/relationships/image" Target="../media/image94.wmf"/><Relationship Id="rId29" Type="http://schemas.openxmlformats.org/officeDocument/2006/relationships/oleObject" Target="../embeddings/oleObject176.bin"/><Relationship Id="rId28" Type="http://schemas.openxmlformats.org/officeDocument/2006/relationships/image" Target="../media/image151.wmf"/><Relationship Id="rId27" Type="http://schemas.openxmlformats.org/officeDocument/2006/relationships/oleObject" Target="../embeddings/oleObject175.bin"/><Relationship Id="rId26" Type="http://schemas.openxmlformats.org/officeDocument/2006/relationships/image" Target="../media/image150.wmf"/><Relationship Id="rId25" Type="http://schemas.openxmlformats.org/officeDocument/2006/relationships/oleObject" Target="../embeddings/oleObject174.bin"/><Relationship Id="rId24" Type="http://schemas.openxmlformats.org/officeDocument/2006/relationships/image" Target="../media/image149.wmf"/><Relationship Id="rId23" Type="http://schemas.openxmlformats.org/officeDocument/2006/relationships/oleObject" Target="../embeddings/oleObject173.bin"/><Relationship Id="rId22" Type="http://schemas.openxmlformats.org/officeDocument/2006/relationships/image" Target="../media/image148.wmf"/><Relationship Id="rId21" Type="http://schemas.openxmlformats.org/officeDocument/2006/relationships/oleObject" Target="../embeddings/oleObject172.bin"/><Relationship Id="rId20" Type="http://schemas.openxmlformats.org/officeDocument/2006/relationships/image" Target="../media/image102.wmf"/><Relationship Id="rId2" Type="http://schemas.openxmlformats.org/officeDocument/2006/relationships/oleObject" Target="../embeddings/oleObject163.bin"/><Relationship Id="rId19" Type="http://schemas.openxmlformats.org/officeDocument/2006/relationships/oleObject" Target="../embeddings/oleObject171.bin"/><Relationship Id="rId18" Type="http://schemas.openxmlformats.org/officeDocument/2006/relationships/image" Target="../media/image101.wmf"/><Relationship Id="rId17" Type="http://schemas.openxmlformats.org/officeDocument/2006/relationships/oleObject" Target="../embeddings/oleObject170.bin"/><Relationship Id="rId16" Type="http://schemas.openxmlformats.org/officeDocument/2006/relationships/image" Target="../media/image100.wmf"/><Relationship Id="rId15" Type="http://schemas.openxmlformats.org/officeDocument/2006/relationships/oleObject" Target="../embeddings/oleObject169.bin"/><Relationship Id="rId14" Type="http://schemas.openxmlformats.org/officeDocument/2006/relationships/image" Target="../media/image99.wmf"/><Relationship Id="rId13" Type="http://schemas.openxmlformats.org/officeDocument/2006/relationships/oleObject" Target="../embeddings/oleObject168.bin"/><Relationship Id="rId12" Type="http://schemas.openxmlformats.org/officeDocument/2006/relationships/image" Target="../media/image127.png"/><Relationship Id="rId11" Type="http://schemas.openxmlformats.org/officeDocument/2006/relationships/image" Target="../media/image98.wmf"/><Relationship Id="rId10" Type="http://schemas.openxmlformats.org/officeDocument/2006/relationships/oleObject" Target="../embeddings/oleObject167.bin"/><Relationship Id="rId1" Type="http://schemas.openxmlformats.org/officeDocument/2006/relationships/image" Target="../media/image132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" Target="slide2.xml"/><Relationship Id="rId8" Type="http://schemas.openxmlformats.org/officeDocument/2006/relationships/image" Target="../media/image153.png"/><Relationship Id="rId7" Type="http://schemas.openxmlformats.org/officeDocument/2006/relationships/hyperlink" Target="https://st2.depositphotos.com/5606164/8697/v/950/depositphotos_86972384-stock-illustration-teacher-on-a-white-background.jpg" TargetMode="External"/><Relationship Id="rId6" Type="http://schemas.openxmlformats.org/officeDocument/2006/relationships/hyperlink" Target="https://avatanplus.com/files/resources/original/5919918154c6815c0be06143.png" TargetMode="External"/><Relationship Id="rId5" Type="http://schemas.openxmlformats.org/officeDocument/2006/relationships/hyperlink" Target="http://gel-school-10.ru/wp-content/uploads/2014/10/ri1.png" TargetMode="External"/><Relationship Id="rId4" Type="http://schemas.openxmlformats.org/officeDocument/2006/relationships/hyperlink" Target="https://ds04.infourok.ru/uploads/ex/12d5/00052f6c-bad08894/hello_html_m4fc74ae6.png" TargetMode="External"/><Relationship Id="rId3" Type="http://schemas.openxmlformats.org/officeDocument/2006/relationships/hyperlink" Target="https://prikolnye-kartinki.ru/img/picture/Dec/22/306d4ba3660463373295028a787fc4d5/1.jpg" TargetMode="External"/><Relationship Id="rId2" Type="http://schemas.openxmlformats.org/officeDocument/2006/relationships/hyperlink" Target="https://fs00.infourok.ru/images/doc/52/65160/hello_html_39f2f9fc.png" TargetMode="External"/><Relationship Id="rId10" Type="http://schemas.openxmlformats.org/officeDocument/2006/relationships/slideLayout" Target="../slideLayouts/slideLayout6.xml"/><Relationship Id="rId1" Type="http://schemas.openxmlformats.org/officeDocument/2006/relationships/hyperlink" Target="http://900igr.net/up/datai/195222/0006-009-.png" TargetMode="Externa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8" Type="http://schemas.openxmlformats.org/officeDocument/2006/relationships/image" Target="../media/image15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17.wmf"/><Relationship Id="rId13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11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10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24" Type="http://schemas.openxmlformats.org/officeDocument/2006/relationships/vmlDrawing" Target="../drawings/vmlDrawing3.vml"/><Relationship Id="rId23" Type="http://schemas.openxmlformats.org/officeDocument/2006/relationships/slideLayout" Target="../slideLayouts/slideLayout6.xml"/><Relationship Id="rId22" Type="http://schemas.openxmlformats.org/officeDocument/2006/relationships/image" Target="../media/image27.wmf"/><Relationship Id="rId21" Type="http://schemas.openxmlformats.org/officeDocument/2006/relationships/oleObject" Target="../embeddings/oleObject17.bin"/><Relationship Id="rId20" Type="http://schemas.openxmlformats.org/officeDocument/2006/relationships/image" Target="../media/image26.wmf"/><Relationship Id="rId2" Type="http://schemas.openxmlformats.org/officeDocument/2006/relationships/image" Target="../media/image5.png"/><Relationship Id="rId19" Type="http://schemas.openxmlformats.org/officeDocument/2006/relationships/oleObject" Target="../embeddings/oleObject16.bin"/><Relationship Id="rId18" Type="http://schemas.openxmlformats.org/officeDocument/2006/relationships/image" Target="../media/image25.wmf"/><Relationship Id="rId17" Type="http://schemas.openxmlformats.org/officeDocument/2006/relationships/oleObject" Target="../embeddings/oleObject15.bin"/><Relationship Id="rId16" Type="http://schemas.openxmlformats.org/officeDocument/2006/relationships/image" Target="../media/image24.wmf"/><Relationship Id="rId15" Type="http://schemas.openxmlformats.org/officeDocument/2006/relationships/oleObject" Target="../embeddings/oleObject14.bin"/><Relationship Id="rId14" Type="http://schemas.openxmlformats.org/officeDocument/2006/relationships/image" Target="../media/image23.wmf"/><Relationship Id="rId13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12.bin"/><Relationship Id="rId10" Type="http://schemas.openxmlformats.org/officeDocument/2006/relationships/image" Target="../media/image21.wmf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30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20" Type="http://schemas.openxmlformats.org/officeDocument/2006/relationships/vmlDrawing" Target="../drawings/vmlDrawing4.vml"/><Relationship Id="rId2" Type="http://schemas.openxmlformats.org/officeDocument/2006/relationships/image" Target="../media/image6.png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35.wmf"/><Relationship Id="rId17" Type="http://schemas.openxmlformats.org/officeDocument/2006/relationships/oleObject" Target="../embeddings/oleObject25.bin"/><Relationship Id="rId16" Type="http://schemas.openxmlformats.org/officeDocument/2006/relationships/image" Target="../media/image34.wmf"/><Relationship Id="rId15" Type="http://schemas.openxmlformats.org/officeDocument/2006/relationships/oleObject" Target="../embeddings/oleObject24.bin"/><Relationship Id="rId14" Type="http://schemas.openxmlformats.org/officeDocument/2006/relationships/image" Target="../media/image33.wmf"/><Relationship Id="rId13" Type="http://schemas.openxmlformats.org/officeDocument/2006/relationships/oleObject" Target="../embeddings/oleObject23.bin"/><Relationship Id="rId12" Type="http://schemas.openxmlformats.org/officeDocument/2006/relationships/image" Target="../media/image32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31.wmf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26.bin"/><Relationship Id="rId2" Type="http://schemas.openxmlformats.org/officeDocument/2006/relationships/image" Target="../media/image7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wmf"/><Relationship Id="rId8" Type="http://schemas.openxmlformats.org/officeDocument/2006/relationships/oleObject" Target="../embeddings/oleObject30.bin"/><Relationship Id="rId7" Type="http://schemas.openxmlformats.org/officeDocument/2006/relationships/image" Target="../media/image39.wmf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8.bin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6.xml"/><Relationship Id="rId16" Type="http://schemas.openxmlformats.org/officeDocument/2006/relationships/slide" Target="slide2.xml"/><Relationship Id="rId15" Type="http://schemas.openxmlformats.org/officeDocument/2006/relationships/image" Target="../media/image43.wmf"/><Relationship Id="rId14" Type="http://schemas.openxmlformats.org/officeDocument/2006/relationships/oleObject" Target="../embeddings/oleObject33.bin"/><Relationship Id="rId13" Type="http://schemas.openxmlformats.org/officeDocument/2006/relationships/image" Target="../media/image42.wmf"/><Relationship Id="rId12" Type="http://schemas.openxmlformats.org/officeDocument/2006/relationships/oleObject" Target="../embeddings/oleObject32.bin"/><Relationship Id="rId11" Type="http://schemas.openxmlformats.org/officeDocument/2006/relationships/image" Target="../media/image41.wmf"/><Relationship Id="rId10" Type="http://schemas.openxmlformats.org/officeDocument/2006/relationships/oleObject" Target="../embeddings/oleObject31.bin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3848" y="548680"/>
            <a:ext cx="5365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Математические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диктанты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2276872"/>
            <a:ext cx="2140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Часть 3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3789040"/>
            <a:ext cx="46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Геометрия - 8</a:t>
            </a:r>
            <a:endParaRPr lang="ru-RU" sz="5400" b="1" cap="all" spc="0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Управляющая кнопка: сведения 4">
            <a:hlinkClick r:id="rId1" action="ppaction://hlinksldjump" highlightClick="1"/>
          </p:cNvPr>
          <p:cNvSpPr/>
          <p:nvPr/>
        </p:nvSpPr>
        <p:spPr>
          <a:xfrm>
            <a:off x="467544" y="6309320"/>
            <a:ext cx="538360" cy="39434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15" y="5949315"/>
            <a:ext cx="4638675" cy="88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№12.  Прямоугольник.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8712968" cy="8081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69" y="2420888"/>
            <a:ext cx="8726319" cy="7920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8712968" cy="77572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251520" y="4437112"/>
            <a:ext cx="8730308" cy="792088"/>
            <a:chOff x="251520" y="4149080"/>
            <a:chExt cx="8730308" cy="792088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1520" y="4149080"/>
              <a:ext cx="8730308" cy="792088"/>
            </a:xfrm>
            <a:prstGeom prst="rect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251520" y="4149080"/>
              <a:ext cx="871296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1520" y="4437112"/>
              <a:ext cx="8064896" cy="34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445224"/>
            <a:ext cx="8712968" cy="72008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340768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356992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365104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373216"/>
            <a:ext cx="5760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1484784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2040" y="5445224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860032" y="4437112"/>
            <a:ext cx="2085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№12.  Прямоугольник.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4048" y="206084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995936" y="2348880"/>
            <a:ext cx="4132077" cy="1027276"/>
            <a:chOff x="467544" y="2564904"/>
            <a:chExt cx="4132077" cy="1027276"/>
          </a:xfrm>
        </p:grpSpPr>
        <p:sp>
          <p:nvSpPr>
            <p:cNvPr id="6" name="Управляющая кнопка: настраиваемая 5">
              <a:hlinkClick r:id="" action="ppaction://noaction" highlightClick="1"/>
            </p:cNvPr>
            <p:cNvSpPr/>
            <p:nvPr/>
          </p:nvSpPr>
          <p:spPr>
            <a:xfrm>
              <a:off x="467544" y="2564904"/>
              <a:ext cx="576064" cy="792088"/>
            </a:xfrm>
            <a:prstGeom prst="actionButtonBlank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331640" y="2708920"/>
              <a:ext cx="2232248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259632" y="3140968"/>
              <a:ext cx="2232248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691680" y="2564904"/>
              <a:ext cx="1440160" cy="7920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843808" y="2708920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180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º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59632" y="306896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35896" y="2708920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he-IL" sz="2800" b="1" dirty="0" smtClean="0">
                  <a:latin typeface="Times New Roman" panose="02020603050405020304"/>
                  <a:cs typeface="Times New Roman" panose="02020603050405020304"/>
                </a:rPr>
                <a:t>׀׀</a:t>
              </a:r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  <a:endPara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156176" y="1988840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0032" y="34290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40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Управляющая кнопка: настраиваемая 10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8081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42" name="Группа 41"/>
          <p:cNvGrpSpPr/>
          <p:nvPr/>
        </p:nvGrpSpPr>
        <p:grpSpPr>
          <a:xfrm>
            <a:off x="1979712" y="2492896"/>
            <a:ext cx="7175362" cy="4248472"/>
            <a:chOff x="1979712" y="2492896"/>
            <a:chExt cx="7175362" cy="4248472"/>
          </a:xfrm>
        </p:grpSpPr>
        <p:grpSp>
          <p:nvGrpSpPr>
            <p:cNvPr id="2" name="Группа 16"/>
            <p:cNvGrpSpPr/>
            <p:nvPr/>
          </p:nvGrpSpPr>
          <p:grpSpPr>
            <a:xfrm>
              <a:off x="1979712" y="2492896"/>
              <a:ext cx="7175362" cy="4248472"/>
              <a:chOff x="1979712" y="2420888"/>
              <a:chExt cx="7175362" cy="4248472"/>
            </a:xfrm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93" name="Object 5"/>
              <p:cNvGraphicFramePr>
                <a:graphicFrameLocks noChangeAspect="1"/>
              </p:cNvGraphicFramePr>
              <p:nvPr/>
            </p:nvGraphicFramePr>
            <p:xfrm>
              <a:off x="2843808" y="5661248"/>
              <a:ext cx="5172075" cy="454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69" name="Формула" r:id="rId3" imgW="52120800" imgH="4876800" progId="Equation.3">
                      <p:embed/>
                    </p:oleObj>
                  </mc:Choice>
                  <mc:Fallback>
                    <p:oleObj name="Формула" r:id="rId3" imgW="52120800" imgH="4876800" progId="Equation.3">
                      <p:embed/>
                      <p:pic>
                        <p:nvPicPr>
                          <p:cNvPr id="0" name="Изображение 716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843808" y="5661248"/>
                            <a:ext cx="5172075" cy="45402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8316416" y="4077072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" name="Text Box 8"/>
              <p:cNvSpPr txBox="1">
                <a:spLocks noChangeArrowheads="1"/>
              </p:cNvSpPr>
              <p:nvPr/>
            </p:nvSpPr>
            <p:spPr bwMode="auto">
              <a:xfrm>
                <a:off x="3563888" y="4437112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" name="Text Box 9"/>
              <p:cNvSpPr txBox="1">
                <a:spLocks noChangeArrowheads="1"/>
              </p:cNvSpPr>
              <p:nvPr/>
            </p:nvSpPr>
            <p:spPr bwMode="auto">
              <a:xfrm>
                <a:off x="6012160" y="4581128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О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Freeform 10"/>
              <p:cNvSpPr/>
              <p:nvPr/>
            </p:nvSpPr>
            <p:spPr bwMode="auto">
              <a:xfrm>
                <a:off x="3995936" y="4581128"/>
                <a:ext cx="43815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60" y="8"/>
                  </a:cxn>
                </a:cxnLst>
                <a:rect l="0" t="0" r="r" b="b"/>
                <a:pathLst>
                  <a:path w="2760" h="8">
                    <a:moveTo>
                      <a:pt x="0" y="0"/>
                    </a:moveTo>
                    <a:lnTo>
                      <a:pt x="2760" y="8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1"/>
              <p:cNvSpPr/>
              <p:nvPr/>
            </p:nvSpPr>
            <p:spPr bwMode="auto">
              <a:xfrm>
                <a:off x="4788024" y="3789040"/>
                <a:ext cx="2664296" cy="1656184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0" y="1520"/>
                  </a:cxn>
                </a:cxnLst>
                <a:rect l="0" t="0" r="r" b="b"/>
                <a:pathLst>
                  <a:path w="912" h="1520">
                    <a:moveTo>
                      <a:pt x="912" y="0"/>
                    </a:moveTo>
                    <a:lnTo>
                      <a:pt x="0" y="152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Text Box 12"/>
              <p:cNvSpPr txBox="1">
                <a:spLocks noChangeArrowheads="1"/>
              </p:cNvSpPr>
              <p:nvPr/>
            </p:nvSpPr>
            <p:spPr bwMode="auto">
              <a:xfrm>
                <a:off x="4499992" y="4869160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C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979712" y="2420888"/>
                <a:ext cx="717536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Вертикальные углы</a:t>
                </a:r>
                <a:r>
                  <a:rPr lang="ru-RU" sz="24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пары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углов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 общей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вершиной, которые образованы при пересечении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двух прямых так, что стороны одного </a:t>
                </a:r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угла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являются </a:t>
                </a:r>
                <a:endPara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продолжением сторон другого.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380312" y="3789040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№12.  Прямоугольник.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Управляющая кнопка: настраиваемая 43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ine 4"/>
          <p:cNvSpPr>
            <a:spLocks noChangeShapeType="1"/>
          </p:cNvSpPr>
          <p:nvPr/>
        </p:nvSpPr>
        <p:spPr bwMode="auto">
          <a:xfrm>
            <a:off x="7380709" y="2349674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7" name="Группа 32"/>
            <p:cNvGrpSpPr/>
            <p:nvPr/>
          </p:nvGrpSpPr>
          <p:grpSpPr>
            <a:xfrm>
              <a:off x="1979712" y="2564904"/>
              <a:ext cx="7056784" cy="4176464"/>
              <a:chOff x="2376264" y="2204864"/>
              <a:chExt cx="7056784" cy="4176464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2376264" y="220486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7272808" y="2924944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Text Box 8"/>
              <p:cNvSpPr txBox="1">
                <a:spLocks noChangeArrowheads="1"/>
              </p:cNvSpPr>
              <p:nvPr/>
            </p:nvSpPr>
            <p:spPr bwMode="auto">
              <a:xfrm>
                <a:off x="3168352" y="2924944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auto">
              <a:xfrm>
                <a:off x="4752528" y="3429000"/>
                <a:ext cx="441325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О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3240360" y="3429000"/>
                <a:ext cx="4381500" cy="12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760" y="8"/>
                  </a:cxn>
                </a:cxnLst>
                <a:rect l="0" t="0" r="r" b="b"/>
                <a:pathLst>
                  <a:path w="2760" h="8">
                    <a:moveTo>
                      <a:pt x="0" y="0"/>
                    </a:moveTo>
                    <a:lnTo>
                      <a:pt x="2760" y="8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 rot="4386422" flipH="1">
                <a:off x="4668915" y="1655372"/>
                <a:ext cx="708330" cy="3339300"/>
              </a:xfrm>
              <a:custGeom>
                <a:avLst/>
                <a:gdLst/>
                <a:ahLst/>
                <a:cxnLst>
                  <a:cxn ang="0">
                    <a:pos x="912" y="0"/>
                  </a:cxn>
                  <a:cxn ang="0">
                    <a:pos x="0" y="1520"/>
                  </a:cxn>
                </a:cxnLst>
                <a:rect l="0" t="0" r="r" b="b"/>
                <a:pathLst>
                  <a:path w="912" h="1520">
                    <a:moveTo>
                      <a:pt x="912" y="0"/>
                    </a:moveTo>
                    <a:lnTo>
                      <a:pt x="0" y="152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Text Box 12"/>
              <p:cNvSpPr txBox="1">
                <a:spLocks noChangeArrowheads="1"/>
              </p:cNvSpPr>
              <p:nvPr/>
            </p:nvSpPr>
            <p:spPr bwMode="auto">
              <a:xfrm>
                <a:off x="3240360" y="3717032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C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graphicFrame>
            <p:nvGraphicFramePr>
              <p:cNvPr id="56" name="Object 3"/>
              <p:cNvGraphicFramePr>
                <a:graphicFrameLocks noChangeAspect="1"/>
              </p:cNvGraphicFramePr>
              <p:nvPr/>
            </p:nvGraphicFramePr>
            <p:xfrm>
              <a:off x="2522215" y="4292923"/>
              <a:ext cx="4603750" cy="1449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0" name="Формула" r:id="rId5" imgW="50292000" imgH="15544800" progId="Equation.3">
                      <p:embed/>
                    </p:oleObj>
                  </mc:Choice>
                  <mc:Fallback>
                    <p:oleObj name="Формула" r:id="rId5" imgW="50292000" imgH="15544800" progId="Equation.3">
                      <p:embed/>
                      <p:pic>
                        <p:nvPicPr>
                          <p:cNvPr id="0" name="Изображение 716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522215" y="4292923"/>
                            <a:ext cx="4603750" cy="144938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4"/>
              <p:cNvGraphicFramePr>
                <a:graphicFrameLocks noChangeAspect="1"/>
              </p:cNvGraphicFramePr>
              <p:nvPr/>
            </p:nvGraphicFramePr>
            <p:xfrm>
              <a:off x="7200800" y="4797152"/>
              <a:ext cx="1603375" cy="398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71" name="Формула" r:id="rId7" imgW="16154400" imgH="4267200" progId="Equation.3">
                      <p:embed/>
                    </p:oleObj>
                  </mc:Choice>
                  <mc:Fallback>
                    <p:oleObj name="Формула" r:id="rId7" imgW="16154400" imgH="4267200" progId="Equation.3">
                      <p:embed/>
                      <p:pic>
                        <p:nvPicPr>
                          <p:cNvPr id="0" name="Изображение 717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7200800" y="4797152"/>
                            <a:ext cx="1603375" cy="39846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8" name="TextBox 57"/>
              <p:cNvSpPr txBox="1"/>
              <p:nvPr/>
            </p:nvSpPr>
            <p:spPr>
              <a:xfrm>
                <a:off x="5616624" y="2780928"/>
                <a:ext cx="46679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400" b="1" dirty="0" err="1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44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5580112" y="2564904"/>
              <a:ext cx="441325" cy="5191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59" name="Прямая соединительная линия 58"/>
          <p:cNvCxnSpPr/>
          <p:nvPr/>
        </p:nvCxnSpPr>
        <p:spPr>
          <a:xfrm>
            <a:off x="2123728" y="5661248"/>
            <a:ext cx="28803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5"/>
          <p:cNvGraphicFramePr>
            <a:graphicFrameLocks noChangeAspect="1"/>
          </p:cNvGraphicFramePr>
          <p:nvPr/>
        </p:nvGraphicFramePr>
        <p:xfrm>
          <a:off x="5076056" y="5733256"/>
          <a:ext cx="33591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Формула" r:id="rId9" imgW="33832800" imgH="5486400" progId="Equation.3">
                  <p:embed/>
                </p:oleObj>
              </mc:Choice>
              <mc:Fallback>
                <p:oleObj name="Формула" r:id="rId9" imgW="33832800" imgH="5486400" progId="Equation.3">
                  <p:embed/>
                  <p:pic>
                    <p:nvPicPr>
                      <p:cNvPr id="0" name="Изображение 717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76056" y="5733256"/>
                        <a:ext cx="3359150" cy="514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7596336" y="5733256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далее 61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26319" cy="792088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51" name="Группа 50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2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66" name="Прямоугольник 65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2555776" y="2708920"/>
              <a:ext cx="63609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Признаки параллельности прямых   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Группа 6"/>
            <p:cNvGrpSpPr/>
            <p:nvPr/>
          </p:nvGrpSpPr>
          <p:grpSpPr>
            <a:xfrm>
              <a:off x="2771800" y="3212976"/>
              <a:ext cx="4392488" cy="1872208"/>
              <a:chOff x="395288" y="2276872"/>
              <a:chExt cx="4438203" cy="1872208"/>
            </a:xfrm>
          </p:grpSpPr>
          <p:sp>
            <p:nvSpPr>
              <p:cNvPr id="56" name="Text Box 6"/>
              <p:cNvSpPr txBox="1">
                <a:spLocks noChangeArrowheads="1"/>
              </p:cNvSpPr>
              <p:nvPr/>
            </p:nvSpPr>
            <p:spPr bwMode="auto">
              <a:xfrm>
                <a:off x="2268538" y="3068638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auto">
              <a:xfrm>
                <a:off x="2123728" y="2276872"/>
                <a:ext cx="34131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>
                <a:off x="2771800" y="2924944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2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Text Box 13"/>
              <p:cNvSpPr txBox="1">
                <a:spLocks noChangeArrowheads="1"/>
              </p:cNvSpPr>
              <p:nvPr/>
            </p:nvSpPr>
            <p:spPr bwMode="auto">
              <a:xfrm>
                <a:off x="3131840" y="3212976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endParaRPr lang="ru-RU" sz="24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Text Box 14"/>
              <p:cNvSpPr txBox="1">
                <a:spLocks noChangeArrowheads="1"/>
              </p:cNvSpPr>
              <p:nvPr/>
            </p:nvSpPr>
            <p:spPr bwMode="auto">
              <a:xfrm>
                <a:off x="2555776" y="3429000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4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Freeform 20"/>
              <p:cNvSpPr/>
              <p:nvPr/>
            </p:nvSpPr>
            <p:spPr bwMode="auto">
              <a:xfrm>
                <a:off x="468313" y="2708920"/>
                <a:ext cx="3239591" cy="1077268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Text Box 21"/>
              <p:cNvSpPr txBox="1">
                <a:spLocks noChangeArrowheads="1"/>
              </p:cNvSpPr>
              <p:nvPr/>
            </p:nvSpPr>
            <p:spPr bwMode="auto">
              <a:xfrm>
                <a:off x="395288" y="32131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Text Box 22"/>
              <p:cNvSpPr txBox="1">
                <a:spLocks noChangeArrowheads="1"/>
              </p:cNvSpPr>
              <p:nvPr/>
            </p:nvSpPr>
            <p:spPr bwMode="auto">
              <a:xfrm>
                <a:off x="1979712" y="3573016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" name="Freeform 23"/>
              <p:cNvSpPr/>
              <p:nvPr/>
            </p:nvSpPr>
            <p:spPr bwMode="auto">
              <a:xfrm>
                <a:off x="1907704" y="3140968"/>
                <a:ext cx="2925787" cy="1008112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24"/>
              <p:cNvSpPr/>
              <p:nvPr/>
            </p:nvSpPr>
            <p:spPr bwMode="auto">
              <a:xfrm>
                <a:off x="2195736" y="2708920"/>
                <a:ext cx="1224136" cy="1296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" name="Прямоугольник 54"/>
            <p:cNvSpPr/>
            <p:nvPr/>
          </p:nvSpPr>
          <p:spPr>
            <a:xfrm>
              <a:off x="2195736" y="5373216"/>
              <a:ext cx="65882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Если при пересечении двух прямых секущей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НАКРЕСТ ЛЕЖАЩИЕ 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углы равны,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то прямые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№12.  Прямоугольник.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1979712" y="2564904"/>
            <a:ext cx="7076498" cy="4176464"/>
            <a:chOff x="1979712" y="2564904"/>
            <a:chExt cx="7076498" cy="4176464"/>
          </a:xfrm>
        </p:grpSpPr>
        <p:grpSp>
          <p:nvGrpSpPr>
            <p:cNvPr id="71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89" name="Прямоугольник 88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2555776" y="2708920"/>
              <a:ext cx="6500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Признаки параллельности прямых   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195736" y="5373216"/>
              <a:ext cx="65882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Если при пересечении двух прямых секущей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СООТВЕТСТВЕННЫЕ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углы равны.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то прямые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74" name="Группа 20"/>
            <p:cNvGrpSpPr/>
            <p:nvPr/>
          </p:nvGrpSpPr>
          <p:grpSpPr>
            <a:xfrm>
              <a:off x="3635896" y="3068960"/>
              <a:ext cx="4464496" cy="2160240"/>
              <a:chOff x="323529" y="2132856"/>
              <a:chExt cx="3960439" cy="1901825"/>
            </a:xfrm>
          </p:grpSpPr>
          <p:sp>
            <p:nvSpPr>
              <p:cNvPr id="75" name="Text Box 3"/>
              <p:cNvSpPr txBox="1">
                <a:spLocks noChangeArrowheads="1"/>
              </p:cNvSpPr>
              <p:nvPr/>
            </p:nvSpPr>
            <p:spPr bwMode="auto">
              <a:xfrm>
                <a:off x="2411413" y="2492375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2</a:t>
                </a:r>
                <a:endPara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Text Box 4"/>
              <p:cNvSpPr txBox="1">
                <a:spLocks noChangeArrowheads="1"/>
              </p:cNvSpPr>
              <p:nvPr/>
            </p:nvSpPr>
            <p:spPr bwMode="auto">
              <a:xfrm>
                <a:off x="1979613" y="2708275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1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996952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4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Text Box 6"/>
              <p:cNvSpPr txBox="1">
                <a:spLocks noChangeArrowheads="1"/>
              </p:cNvSpPr>
              <p:nvPr/>
            </p:nvSpPr>
            <p:spPr bwMode="auto">
              <a:xfrm>
                <a:off x="2051720" y="2132856"/>
                <a:ext cx="34131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Text Box 9"/>
              <p:cNvSpPr txBox="1">
                <a:spLocks noChangeArrowheads="1"/>
              </p:cNvSpPr>
              <p:nvPr/>
            </p:nvSpPr>
            <p:spPr bwMode="auto">
              <a:xfrm>
                <a:off x="3203848" y="3356992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7</a:t>
                </a:r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2699792" y="2852936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3</a:t>
                </a:r>
                <a:endParaRPr lang="ru-RU" sz="24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Text Box 11"/>
              <p:cNvSpPr txBox="1">
                <a:spLocks noChangeArrowheads="1"/>
              </p:cNvSpPr>
              <p:nvPr/>
            </p:nvSpPr>
            <p:spPr bwMode="auto">
              <a:xfrm>
                <a:off x="2771800" y="3573016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8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Text Box 12"/>
              <p:cNvSpPr txBox="1">
                <a:spLocks noChangeArrowheads="1"/>
              </p:cNvSpPr>
              <p:nvPr/>
            </p:nvSpPr>
            <p:spPr bwMode="auto">
              <a:xfrm>
                <a:off x="2915816" y="2996952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6</a:t>
                </a:r>
                <a:endParaRPr lang="ru-RU" sz="2400" b="1" dirty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Text Box 13"/>
              <p:cNvSpPr txBox="1">
                <a:spLocks noChangeArrowheads="1"/>
              </p:cNvSpPr>
              <p:nvPr/>
            </p:nvSpPr>
            <p:spPr bwMode="auto">
              <a:xfrm>
                <a:off x="2483768" y="3212976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5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Freeform 19"/>
              <p:cNvSpPr/>
              <p:nvPr/>
            </p:nvSpPr>
            <p:spPr bwMode="auto">
              <a:xfrm>
                <a:off x="323529" y="2636912"/>
                <a:ext cx="3312368" cy="1148532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Text Box 20"/>
              <p:cNvSpPr txBox="1">
                <a:spLocks noChangeArrowheads="1"/>
              </p:cNvSpPr>
              <p:nvPr/>
            </p:nvSpPr>
            <p:spPr bwMode="auto">
              <a:xfrm>
                <a:off x="395288" y="32131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Text Box 21"/>
              <p:cNvSpPr txBox="1">
                <a:spLocks noChangeArrowheads="1"/>
              </p:cNvSpPr>
              <p:nvPr/>
            </p:nvSpPr>
            <p:spPr bwMode="auto">
              <a:xfrm>
                <a:off x="1475656" y="3429000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" name="Freeform 22"/>
              <p:cNvSpPr/>
              <p:nvPr/>
            </p:nvSpPr>
            <p:spPr bwMode="auto">
              <a:xfrm>
                <a:off x="1763689" y="2996952"/>
                <a:ext cx="2520279" cy="932508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23"/>
              <p:cNvSpPr/>
              <p:nvPr/>
            </p:nvSpPr>
            <p:spPr bwMode="auto">
              <a:xfrm>
                <a:off x="1979712" y="2492896"/>
                <a:ext cx="1296144" cy="1296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92" name="Группа 67"/>
            <p:cNvGrpSpPr/>
            <p:nvPr/>
          </p:nvGrpSpPr>
          <p:grpSpPr>
            <a:xfrm>
              <a:off x="1979712" y="2564904"/>
              <a:ext cx="7056784" cy="4176464"/>
              <a:chOff x="1763688" y="4797152"/>
              <a:chExt cx="7056784" cy="4176464"/>
            </a:xfrm>
          </p:grpSpPr>
          <p:sp>
            <p:nvSpPr>
              <p:cNvPr id="108" name="Прямоугольник 107"/>
              <p:cNvSpPr/>
              <p:nvPr/>
            </p:nvSpPr>
            <p:spPr>
              <a:xfrm>
                <a:off x="1763688" y="47971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2195736" y="2708920"/>
              <a:ext cx="6639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Признаки параллельности прямых   </a:t>
              </a:r>
              <a:r>
                <a:rPr lang="en-US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  <a:endPara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2195736" y="5373216"/>
              <a:ext cx="658822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Если при пересечении двух прямых секущей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</a:t>
              </a:r>
              <a:r>
                <a:rPr lang="ru-RU" sz="24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ОДНОСТОРОННИХ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 углов равна </a:t>
              </a:r>
              <a:r>
                <a: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400" b="1" baseline="300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sz="2400" b="1" dirty="0" smtClean="0">
                  <a:latin typeface="Times New Roman" panose="02020603050405020304" pitchFamily="18" charset="0"/>
                </a:rPr>
                <a:t>,</a:t>
              </a:r>
              <a:endParaRPr lang="ru-RU" sz="2400" b="1" dirty="0" smtClean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то прямые параллельны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95" name="Группа 36"/>
            <p:cNvGrpSpPr/>
            <p:nvPr/>
          </p:nvGrpSpPr>
          <p:grpSpPr>
            <a:xfrm>
              <a:off x="3203848" y="3140968"/>
              <a:ext cx="4581202" cy="2088232"/>
              <a:chOff x="468313" y="2204864"/>
              <a:chExt cx="4581202" cy="2088232"/>
            </a:xfrm>
          </p:grpSpPr>
          <p:sp>
            <p:nvSpPr>
              <p:cNvPr id="96" name="Text Box 3"/>
              <p:cNvSpPr txBox="1">
                <a:spLocks noChangeArrowheads="1"/>
              </p:cNvSpPr>
              <p:nvPr/>
            </p:nvSpPr>
            <p:spPr bwMode="auto">
              <a:xfrm>
                <a:off x="2268538" y="3068638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1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Text Box 4"/>
              <p:cNvSpPr txBox="1">
                <a:spLocks noChangeArrowheads="1"/>
              </p:cNvSpPr>
              <p:nvPr/>
            </p:nvSpPr>
            <p:spPr bwMode="auto">
              <a:xfrm>
                <a:off x="2123728" y="2204864"/>
                <a:ext cx="341313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Text Box 7"/>
              <p:cNvSpPr txBox="1">
                <a:spLocks noChangeArrowheads="1"/>
              </p:cNvSpPr>
              <p:nvPr/>
            </p:nvSpPr>
            <p:spPr bwMode="auto">
              <a:xfrm>
                <a:off x="2771775" y="2852738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2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" name="Text Box 8"/>
              <p:cNvSpPr txBox="1">
                <a:spLocks noChangeArrowheads="1"/>
              </p:cNvSpPr>
              <p:nvPr/>
            </p:nvSpPr>
            <p:spPr bwMode="auto">
              <a:xfrm>
                <a:off x="3203848" y="3284984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3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Text Box 9"/>
              <p:cNvSpPr txBox="1">
                <a:spLocks noChangeArrowheads="1"/>
              </p:cNvSpPr>
              <p:nvPr/>
            </p:nvSpPr>
            <p:spPr bwMode="auto">
              <a:xfrm>
                <a:off x="2699792" y="3501008"/>
                <a:ext cx="33855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dirty="0">
                    <a:latin typeface="Times New Roman" panose="02020603050405020304" pitchFamily="18" charset="0"/>
                  </a:rPr>
                  <a:t>4</a:t>
                </a:r>
                <a:endParaRPr lang="ru-RU" sz="24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" name="Freeform 12"/>
              <p:cNvSpPr/>
              <p:nvPr/>
            </p:nvSpPr>
            <p:spPr bwMode="auto">
              <a:xfrm>
                <a:off x="468313" y="2492896"/>
                <a:ext cx="3671639" cy="1293292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Text Box 13"/>
              <p:cNvSpPr txBox="1">
                <a:spLocks noChangeArrowheads="1"/>
              </p:cNvSpPr>
              <p:nvPr/>
            </p:nvSpPr>
            <p:spPr bwMode="auto">
              <a:xfrm>
                <a:off x="683568" y="3140968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" name="Text Box 14"/>
              <p:cNvSpPr txBox="1">
                <a:spLocks noChangeArrowheads="1"/>
              </p:cNvSpPr>
              <p:nvPr/>
            </p:nvSpPr>
            <p:spPr bwMode="auto">
              <a:xfrm>
                <a:off x="1691680" y="3717032"/>
                <a:ext cx="361950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latin typeface="Times New Roman" panose="02020603050405020304" pitchFamily="18" charset="0"/>
                  </a:rPr>
                  <a:t>b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Freeform 15"/>
              <p:cNvSpPr/>
              <p:nvPr/>
            </p:nvSpPr>
            <p:spPr bwMode="auto">
              <a:xfrm>
                <a:off x="1763688" y="3140968"/>
                <a:ext cx="3285827" cy="1152128"/>
              </a:xfrm>
              <a:custGeom>
                <a:avLst/>
                <a:gdLst/>
                <a:ahLst/>
                <a:cxnLst>
                  <a:cxn ang="0">
                    <a:pos x="0" y="1268"/>
                  </a:cxn>
                  <a:cxn ang="0">
                    <a:pos x="3531" y="0"/>
                  </a:cxn>
                </a:cxnLst>
                <a:rect l="0" t="0" r="r" b="b"/>
                <a:pathLst>
                  <a:path w="3531" h="1268">
                    <a:moveTo>
                      <a:pt x="0" y="1268"/>
                    </a:moveTo>
                    <a:lnTo>
                      <a:pt x="3531" y="0"/>
                    </a:ln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16"/>
              <p:cNvSpPr/>
              <p:nvPr/>
            </p:nvSpPr>
            <p:spPr bwMode="auto">
              <a:xfrm>
                <a:off x="1979712" y="2420888"/>
                <a:ext cx="1584176" cy="16561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0" y="1744"/>
                  </a:cxn>
                </a:cxnLst>
                <a:rect l="0" t="0" r="r" b="b"/>
                <a:pathLst>
                  <a:path w="1680" h="1744">
                    <a:moveTo>
                      <a:pt x="0" y="0"/>
                    </a:moveTo>
                    <a:lnTo>
                      <a:pt x="1680" y="1744"/>
                    </a:lnTo>
                  </a:path>
                </a:pathLst>
              </a:custGeom>
              <a:noFill/>
              <a:ln w="57150">
                <a:solidFill>
                  <a:srgbClr val="800000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AutoShape 18"/>
              <p:cNvSpPr/>
              <p:nvPr/>
            </p:nvSpPr>
            <p:spPr bwMode="auto">
              <a:xfrm rot="19267644">
                <a:off x="2252372" y="3306024"/>
                <a:ext cx="323578" cy="738314"/>
              </a:xfrm>
              <a:prstGeom prst="leftBrace">
                <a:avLst>
                  <a:gd name="adj1" fmla="val 28298"/>
                  <a:gd name="adj2" fmla="val 51389"/>
                </a:avLst>
              </a:prstGeom>
              <a:noFill/>
              <a:ln w="4445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" name="AutoShape 19"/>
              <p:cNvSpPr/>
              <p:nvPr/>
            </p:nvSpPr>
            <p:spPr bwMode="auto">
              <a:xfrm rot="8554354">
                <a:off x="3301084" y="2797205"/>
                <a:ext cx="269734" cy="773463"/>
              </a:xfrm>
              <a:prstGeom prst="leftBrace">
                <a:avLst>
                  <a:gd name="adj1" fmla="val 28298"/>
                  <a:gd name="adj2" fmla="val 51389"/>
                </a:avLst>
              </a:prstGeom>
              <a:noFill/>
              <a:ln w="44450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0" name="Прямоугольник 109"/>
          <p:cNvSpPr/>
          <p:nvPr/>
        </p:nvSpPr>
        <p:spPr>
          <a:xfrm>
            <a:off x="4067944" y="6165304"/>
            <a:ext cx="33123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Управляющая кнопка: далее 11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Управляющая кнопка: настраиваемая 14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pic>
        <p:nvPicPr>
          <p:cNvPr id="1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77572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94" name="Группа 193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161" name="Группа 160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sp>
            <p:nvSpPr>
              <p:cNvPr id="75" name="Прямоугольник 74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Text Box 5"/>
              <p:cNvSpPr txBox="1">
                <a:spLocks noChangeArrowheads="1"/>
              </p:cNvSpPr>
              <p:nvPr/>
            </p:nvSpPr>
            <p:spPr bwMode="auto">
              <a:xfrm>
                <a:off x="2195736" y="2636912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А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Text Box 6"/>
              <p:cNvSpPr txBox="1">
                <a:spLocks noChangeArrowheads="1"/>
              </p:cNvSpPr>
              <p:nvPr/>
            </p:nvSpPr>
            <p:spPr bwMode="auto">
              <a:xfrm>
                <a:off x="4283968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В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581128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>
                    <a:latin typeface="Times New Roman" panose="02020603050405020304" pitchFamily="18" charset="0"/>
                  </a:rPr>
                  <a:t>С</a:t>
                </a:r>
                <a:endParaRPr lang="ru-RU" sz="24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53" name="Группа 152"/>
              <p:cNvGrpSpPr/>
              <p:nvPr/>
            </p:nvGrpSpPr>
            <p:grpSpPr>
              <a:xfrm>
                <a:off x="2555776" y="2852936"/>
                <a:ext cx="1697684" cy="1993968"/>
                <a:chOff x="6108655" y="2875192"/>
                <a:chExt cx="1097133" cy="1297273"/>
              </a:xfrm>
            </p:grpSpPr>
            <p:sp>
              <p:nvSpPr>
                <p:cNvPr id="129" name="Rectangle 8"/>
                <p:cNvSpPr>
                  <a:spLocks noChangeArrowheads="1"/>
                </p:cNvSpPr>
                <p:nvPr/>
              </p:nvSpPr>
              <p:spPr bwMode="auto">
                <a:xfrm>
                  <a:off x="6108656" y="4039995"/>
                  <a:ext cx="144544" cy="131886"/>
                </a:xfrm>
                <a:prstGeom prst="rect">
                  <a:avLst/>
                </a:prstGeom>
                <a:noFill/>
                <a:ln w="317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0" name="AutoShape 9"/>
                <p:cNvSpPr>
                  <a:spLocks noChangeArrowheads="1"/>
                </p:cNvSpPr>
                <p:nvPr/>
              </p:nvSpPr>
              <p:spPr bwMode="auto">
                <a:xfrm>
                  <a:off x="6108656" y="2875192"/>
                  <a:ext cx="1097132" cy="1297273"/>
                </a:xfrm>
                <a:prstGeom prst="rtTriangle">
                  <a:avLst/>
                </a:prstGeom>
                <a:noFill/>
                <a:ln w="57150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AutoShape 24"/>
                <p:cNvSpPr>
                  <a:spLocks noChangeArrowheads="1"/>
                </p:cNvSpPr>
                <p:nvPr/>
              </p:nvSpPr>
              <p:spPr bwMode="auto">
                <a:xfrm rot="14989937">
                  <a:off x="6160055" y="3035628"/>
                  <a:ext cx="72946" cy="175745"/>
                </a:xfrm>
                <a:prstGeom prst="moon">
                  <a:avLst>
                    <a:gd name="adj" fmla="val 31736"/>
                  </a:avLst>
                </a:prstGeom>
                <a:solidFill>
                  <a:schemeClr val="tx1"/>
                </a:solidFill>
                <a:ln w="9525">
                  <a:solidFill>
                    <a:schemeClr val="accent3">
                      <a:lumMod val="50000"/>
                    </a:schemeClr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3857365" y="2636912"/>
                <a:ext cx="509960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Прямоугольный треугольник</a:t>
                </a:r>
                <a:endParaRPr lang="ru-RU" sz="2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это треугольник</a:t>
                </a:r>
                <a:r>
                  <a:rPr lang="ru-RU" sz="2800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ru-RU" sz="2800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котором один угол прямой </a:t>
                </a:r>
                <a:endParaRPr lang="ru-RU" sz="28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8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(т.е. составляет 90 градусов).</a:t>
                </a:r>
                <a:endParaRPr lang="ru-RU" sz="2800" b="1" dirty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3" name="TextBox 192"/>
            <p:cNvSpPr txBox="1"/>
            <p:nvPr/>
          </p:nvSpPr>
          <p:spPr>
            <a:xfrm>
              <a:off x="3779912" y="4941168"/>
              <a:ext cx="5127814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Сумма острых углов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прямоугольного треугольника</a:t>
              </a:r>
              <a:endPara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составляет 90 градусов</a:t>
              </a:r>
              <a:endPara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5" name="Управляющая кнопка: настраиваемая 19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№12.  Прямоугольник.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Управляющая кнопка: настраиваемая 195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7" name="Группа 196"/>
          <p:cNvGrpSpPr/>
          <p:nvPr/>
        </p:nvGrpSpPr>
        <p:grpSpPr>
          <a:xfrm>
            <a:off x="1979712" y="2564110"/>
            <a:ext cx="7056784" cy="4176464"/>
            <a:chOff x="1979712" y="2564110"/>
            <a:chExt cx="7056784" cy="4176464"/>
          </a:xfrm>
        </p:grpSpPr>
        <p:grpSp>
          <p:nvGrpSpPr>
            <p:cNvPr id="198" name="Группа 69"/>
            <p:cNvGrpSpPr/>
            <p:nvPr/>
          </p:nvGrpSpPr>
          <p:grpSpPr>
            <a:xfrm>
              <a:off x="1979712" y="2564110"/>
              <a:ext cx="7056784" cy="4176464"/>
              <a:chOff x="1979712" y="2564904"/>
              <a:chExt cx="7056784" cy="4176464"/>
            </a:xfrm>
          </p:grpSpPr>
          <p:sp>
            <p:nvSpPr>
              <p:cNvPr id="210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1" name="Line 4"/>
              <p:cNvSpPr>
                <a:spLocks noChangeShapeType="1"/>
              </p:cNvSpPr>
              <p:nvPr/>
            </p:nvSpPr>
            <p:spPr bwMode="auto">
              <a:xfrm>
                <a:off x="5868541" y="422188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9" name="Line 9"/>
            <p:cNvSpPr>
              <a:spLocks noChangeShapeType="1"/>
            </p:cNvSpPr>
            <p:nvPr/>
          </p:nvSpPr>
          <p:spPr bwMode="auto">
            <a:xfrm>
              <a:off x="8099251" y="666993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00" name="Object 3"/>
            <p:cNvGraphicFramePr>
              <a:graphicFrameLocks noChangeAspect="1"/>
            </p:cNvGraphicFramePr>
            <p:nvPr/>
          </p:nvGraphicFramePr>
          <p:xfrm>
            <a:off x="2178050" y="2636838"/>
            <a:ext cx="27813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" name="Формула" r:id="rId3" imgW="28041600" imgH="4876800" progId="Equation.3">
                    <p:embed/>
                  </p:oleObj>
                </mc:Choice>
                <mc:Fallback>
                  <p:oleObj name="Формула" r:id="rId3" imgW="28041600" imgH="4876800" progId="Equation.3">
                    <p:embed/>
                    <p:pic>
                      <p:nvPicPr>
                        <p:cNvPr id="0" name="Изображение 819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78050" y="2636838"/>
                          <a:ext cx="2781300" cy="4540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1" name="Object 15"/>
            <p:cNvGraphicFramePr>
              <a:graphicFrameLocks noChangeAspect="1"/>
            </p:cNvGraphicFramePr>
            <p:nvPr/>
          </p:nvGraphicFramePr>
          <p:xfrm>
            <a:off x="2411760" y="3645024"/>
            <a:ext cx="2332038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Формула" r:id="rId5" imgW="23469600" imgH="4876800" progId="Equation.3">
                    <p:embed/>
                  </p:oleObj>
                </mc:Choice>
                <mc:Fallback>
                  <p:oleObj name="Формула" r:id="rId5" imgW="23469600" imgH="4876800" progId="Equation.3">
                    <p:embed/>
                    <p:pic>
                      <p:nvPicPr>
                        <p:cNvPr id="0" name="Изображение 819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11760" y="3645024"/>
                          <a:ext cx="2332038" cy="4540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02" name="Прямая соединительная линия 201"/>
            <p:cNvCxnSpPr/>
            <p:nvPr/>
          </p:nvCxnSpPr>
          <p:spPr>
            <a:xfrm>
              <a:off x="2339752" y="3573016"/>
              <a:ext cx="25202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3" name="Object 16"/>
            <p:cNvGraphicFramePr>
              <a:graphicFrameLocks noChangeAspect="1"/>
            </p:cNvGraphicFramePr>
            <p:nvPr/>
          </p:nvGraphicFramePr>
          <p:xfrm>
            <a:off x="2806700" y="4105275"/>
            <a:ext cx="1601788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Формула" r:id="rId7" imgW="16154400" imgH="4267200" progId="Equation.3">
                    <p:embed/>
                  </p:oleObj>
                </mc:Choice>
                <mc:Fallback>
                  <p:oleObj name="Формула" r:id="rId7" imgW="16154400" imgH="4267200" progId="Equation.3">
                    <p:embed/>
                    <p:pic>
                      <p:nvPicPr>
                        <p:cNvPr id="0" name="Изображение 819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06700" y="4105275"/>
                          <a:ext cx="1601788" cy="3968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" name="Object 9"/>
            <p:cNvGraphicFramePr>
              <a:graphicFrameLocks noChangeAspect="1"/>
            </p:cNvGraphicFramePr>
            <p:nvPr/>
          </p:nvGraphicFramePr>
          <p:xfrm>
            <a:off x="3491880" y="3068960"/>
            <a:ext cx="1420812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Формула" r:id="rId9" imgW="14325600" imgH="4876800" progId="Equation.3">
                    <p:embed/>
                  </p:oleObj>
                </mc:Choice>
                <mc:Fallback>
                  <p:oleObj name="Формула" r:id="rId9" imgW="14325600" imgH="4876800" progId="Equation.3">
                    <p:embed/>
                    <p:pic>
                      <p:nvPicPr>
                        <p:cNvPr id="0" name="Изображение 819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91880" y="3068960"/>
                          <a:ext cx="1420812" cy="4540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" name="AutoShape 9"/>
            <p:cNvSpPr>
              <a:spLocks noChangeArrowheads="1"/>
            </p:cNvSpPr>
            <p:nvPr/>
          </p:nvSpPr>
          <p:spPr bwMode="auto">
            <a:xfrm>
              <a:off x="7020272" y="2852936"/>
              <a:ext cx="1697682" cy="1993968"/>
            </a:xfrm>
            <a:prstGeom prst="rtTriangle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" name="Rectangle 8"/>
            <p:cNvSpPr>
              <a:spLocks noChangeArrowheads="1"/>
            </p:cNvSpPr>
            <p:nvPr/>
          </p:nvSpPr>
          <p:spPr bwMode="auto">
            <a:xfrm>
              <a:off x="7020272" y="4653136"/>
              <a:ext cx="223665" cy="202715"/>
            </a:xfrm>
            <a:prstGeom prst="rect">
              <a:avLst/>
            </a:prstGeom>
            <a:noFill/>
            <a:ln w="31750">
              <a:solidFill>
                <a:schemeClr val="accent3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" name="Text Box 5"/>
            <p:cNvSpPr txBox="1">
              <a:spLocks noChangeArrowheads="1"/>
            </p:cNvSpPr>
            <p:nvPr/>
          </p:nvSpPr>
          <p:spPr bwMode="auto">
            <a:xfrm>
              <a:off x="6660232" y="2564904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8" name="Text Box 6"/>
            <p:cNvSpPr txBox="1">
              <a:spLocks noChangeArrowheads="1"/>
            </p:cNvSpPr>
            <p:nvPr/>
          </p:nvSpPr>
          <p:spPr bwMode="auto">
            <a:xfrm>
              <a:off x="8604448" y="4869160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</a:rPr>
                <a:t>В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209" name="Text Box 7"/>
            <p:cNvSpPr txBox="1">
              <a:spLocks noChangeArrowheads="1"/>
            </p:cNvSpPr>
            <p:nvPr/>
          </p:nvSpPr>
          <p:spPr bwMode="auto">
            <a:xfrm>
              <a:off x="6660232" y="4869160"/>
              <a:ext cx="389850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</a:rPr>
                <a:t>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12" name="Object 9"/>
          <p:cNvGraphicFramePr>
            <a:graphicFrameLocks noChangeAspect="1"/>
          </p:cNvGraphicFramePr>
          <p:nvPr/>
        </p:nvGraphicFramePr>
        <p:xfrm>
          <a:off x="2555776" y="4869160"/>
          <a:ext cx="22669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Формула" r:id="rId11" imgW="22860000" imgH="4876800" progId="Equation.3">
                  <p:embed/>
                </p:oleObj>
              </mc:Choice>
              <mc:Fallback>
                <p:oleObj name="Формула" r:id="rId11" imgW="22860000" imgH="4876800" progId="Equation.3">
                  <p:embed/>
                  <p:pic>
                    <p:nvPicPr>
                      <p:cNvPr id="0" name="Изображение 819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55776" y="4869160"/>
                        <a:ext cx="2266950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" name="Стрелка вправо с вырезом 212"/>
          <p:cNvSpPr/>
          <p:nvPr/>
        </p:nvSpPr>
        <p:spPr>
          <a:xfrm>
            <a:off x="5004048" y="501317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Стрелка вправо с вырезом 213"/>
          <p:cNvSpPr/>
          <p:nvPr/>
        </p:nvSpPr>
        <p:spPr>
          <a:xfrm>
            <a:off x="2627784" y="573325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5" name="Object 9"/>
          <p:cNvGraphicFramePr>
            <a:graphicFrameLocks noChangeAspect="1"/>
          </p:cNvGraphicFramePr>
          <p:nvPr/>
        </p:nvGraphicFramePr>
        <p:xfrm>
          <a:off x="4067944" y="5589240"/>
          <a:ext cx="14509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Формула" r:id="rId13" imgW="14630400" imgH="4876800" progId="Equation.3">
                  <p:embed/>
                </p:oleObj>
              </mc:Choice>
              <mc:Fallback>
                <p:oleObj name="Формула" r:id="rId13" imgW="14630400" imgH="4876800" progId="Equation.3">
                  <p:embed/>
                  <p:pic>
                    <p:nvPicPr>
                      <p:cNvPr id="0" name="Изображение 819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67944" y="5589240"/>
                        <a:ext cx="1450975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" name="Прямоугольник 215"/>
          <p:cNvSpPr/>
          <p:nvPr/>
        </p:nvSpPr>
        <p:spPr>
          <a:xfrm>
            <a:off x="3923928" y="5589240"/>
            <a:ext cx="1584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7" name="Object 10"/>
          <p:cNvGraphicFramePr>
            <a:graphicFrameLocks noChangeAspect="1"/>
          </p:cNvGraphicFramePr>
          <p:nvPr/>
        </p:nvGraphicFramePr>
        <p:xfrm>
          <a:off x="3995936" y="6165304"/>
          <a:ext cx="14811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Формула" r:id="rId15" imgW="14935200" imgH="4876800" progId="Equation.3">
                  <p:embed/>
                </p:oleObj>
              </mc:Choice>
              <mc:Fallback>
                <p:oleObj name="Формула" r:id="rId15" imgW="14935200" imgH="4876800" progId="Equation.3">
                  <p:embed/>
                  <p:pic>
                    <p:nvPicPr>
                      <p:cNvPr id="0" name="Изображение 819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95936" y="6165304"/>
                        <a:ext cx="1481137" cy="4556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" name="Прямоугольник 217"/>
          <p:cNvSpPr/>
          <p:nvPr/>
        </p:nvSpPr>
        <p:spPr>
          <a:xfrm>
            <a:off x="3923928" y="6093296"/>
            <a:ext cx="158417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Управляющая кнопка: далее 218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 animBg="1"/>
      <p:bldP spid="216" grpId="0" animBg="1"/>
      <p:bldP spid="2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12" name="Управляющая кнопка: настраиваемая 11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251520" y="1412776"/>
            <a:ext cx="8730308" cy="792088"/>
            <a:chOff x="251520" y="4149080"/>
            <a:chExt cx="8730308" cy="792088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4149080"/>
              <a:ext cx="8730308" cy="792088"/>
            </a:xfrm>
            <a:prstGeom prst="rect">
              <a:avLst/>
            </a:prstGeom>
            <a:noFill/>
            <a:ln w="38100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70" name="Прямоугольник 69"/>
            <p:cNvSpPr/>
            <p:nvPr/>
          </p:nvSpPr>
          <p:spPr>
            <a:xfrm>
              <a:off x="251520" y="4149080"/>
              <a:ext cx="8712968" cy="79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4437112"/>
              <a:ext cx="8064896" cy="348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" name="Группа 4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3" name="Группа 11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75" name="Группа 56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84" name="Прямоугольник 83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dirty="0" smtClean="0"/>
                    <a:t>s</a:t>
                  </a:r>
                  <a:endParaRPr lang="ru-RU" dirty="0"/>
                </a:p>
              </p:txBody>
            </p:sp>
            <p:sp>
              <p:nvSpPr>
                <p:cNvPr id="85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76" name="Object 3"/>
              <p:cNvGraphicFramePr>
                <a:graphicFrameLocks noChangeAspect="1"/>
              </p:cNvGraphicFramePr>
              <p:nvPr/>
            </p:nvGraphicFramePr>
            <p:xfrm>
              <a:off x="2046288" y="6165850"/>
              <a:ext cx="622300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17" name="Формула" r:id="rId4" imgW="4876800" imgH="3962400" progId="Equation.3">
                      <p:embed/>
                    </p:oleObj>
                  </mc:Choice>
                  <mc:Fallback>
                    <p:oleObj name="Формула" r:id="rId4" imgW="4876800" imgH="3962400" progId="Equation.3">
                      <p:embed/>
                      <p:pic>
                        <p:nvPicPr>
                          <p:cNvPr id="0" name="Изображение 921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046288" y="6165850"/>
                            <a:ext cx="622300" cy="44926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7" name="Object 15"/>
              <p:cNvGraphicFramePr>
                <a:graphicFrameLocks noChangeAspect="1"/>
              </p:cNvGraphicFramePr>
              <p:nvPr/>
            </p:nvGraphicFramePr>
            <p:xfrm>
              <a:off x="2230438" y="4635500"/>
              <a:ext cx="544512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18" name="Формула" r:id="rId6" imgW="4267200" imgH="4267200" progId="Equation.3">
                      <p:embed/>
                    </p:oleObj>
                  </mc:Choice>
                  <mc:Fallback>
                    <p:oleObj name="Формула" r:id="rId6" imgW="4267200" imgH="4267200" progId="Equation.3">
                      <p:embed/>
                      <p:pic>
                        <p:nvPicPr>
                          <p:cNvPr id="0" name="Изображение 92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230438" y="4635500"/>
                            <a:ext cx="544512" cy="482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8" name="Object 16"/>
              <p:cNvGraphicFramePr>
                <a:graphicFrameLocks noChangeAspect="1"/>
              </p:cNvGraphicFramePr>
              <p:nvPr/>
            </p:nvGraphicFramePr>
            <p:xfrm>
              <a:off x="3708400" y="4238625"/>
              <a:ext cx="468313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19" name="Формула" r:id="rId8" imgW="3657600" imgH="3962400" progId="Equation.3">
                      <p:embed/>
                    </p:oleObj>
                  </mc:Choice>
                  <mc:Fallback>
                    <p:oleObj name="Формула" r:id="rId8" imgW="3657600" imgH="3962400" progId="Equation.3">
                      <p:embed/>
                      <p:pic>
                        <p:nvPicPr>
                          <p:cNvPr id="0" name="Изображение 921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708400" y="4238625"/>
                            <a:ext cx="468313" cy="4476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9" name="Object 17"/>
              <p:cNvGraphicFramePr>
                <a:graphicFrameLocks noChangeAspect="1"/>
              </p:cNvGraphicFramePr>
              <p:nvPr/>
            </p:nvGraphicFramePr>
            <p:xfrm>
              <a:off x="4878388" y="6113463"/>
              <a:ext cx="465137" cy="554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0" name="Формула" r:id="rId10" imgW="3657600" imgH="4876800" progId="Equation.3">
                      <p:embed/>
                    </p:oleObj>
                  </mc:Choice>
                  <mc:Fallback>
                    <p:oleObj name="Формула" r:id="rId10" imgW="3657600" imgH="4876800" progId="Equation.3">
                      <p:embed/>
                      <p:pic>
                        <p:nvPicPr>
                          <p:cNvPr id="0" name="Изображение 921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878388" y="6113463"/>
                            <a:ext cx="465137" cy="5540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80" name="Прямая соединительная линия 79"/>
              <p:cNvCxnSpPr/>
              <p:nvPr/>
            </p:nvCxnSpPr>
            <p:spPr>
              <a:xfrm flipH="1">
                <a:off x="2339752" y="5013176"/>
                <a:ext cx="288032" cy="1152128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2339752" y="6165304"/>
                <a:ext cx="2520280" cy="288032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flipV="1">
                <a:off x="2627784" y="4725144"/>
                <a:ext cx="1368152" cy="288032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3995936" y="4725144"/>
                <a:ext cx="864096" cy="1728192"/>
              </a:xfrm>
              <a:prstGeom prst="line">
                <a:avLst/>
              </a:prstGeom>
              <a:ln w="508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74" name="Object 3"/>
            <p:cNvGraphicFramePr>
              <a:graphicFrameLocks noChangeAspect="1"/>
            </p:cNvGraphicFramePr>
            <p:nvPr/>
          </p:nvGraphicFramePr>
          <p:xfrm>
            <a:off x="3186113" y="2781300"/>
            <a:ext cx="478790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Формула" r:id="rId12" imgW="41757600" imgH="4876800" progId="Equation.3">
                    <p:embed/>
                  </p:oleObj>
                </mc:Choice>
                <mc:Fallback>
                  <p:oleObj name="Формула" r:id="rId12" imgW="41757600" imgH="4876800" progId="Equation.3">
                    <p:embed/>
                    <p:pic>
                      <p:nvPicPr>
                        <p:cNvPr id="0" name="Изображение 922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186113" y="2781300"/>
                          <a:ext cx="4787900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" name="Управляющая кнопка: далее 85">
            <a:hlinkClick r:id="" action="ppaction://hlinkshowjump?jump=nextslide" highlightClick="1"/>
          </p:cNvPr>
          <p:cNvSpPr/>
          <p:nvPr/>
        </p:nvSpPr>
        <p:spPr>
          <a:xfrm>
            <a:off x="1259632" y="6381328"/>
            <a:ext cx="648072" cy="36004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Управляющая кнопка: настраиваемая 8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№12.  Прямоугольник.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" name="Object 3"/>
          <p:cNvGraphicFramePr>
            <a:graphicFrameLocks noChangeAspect="1"/>
          </p:cNvGraphicFramePr>
          <p:nvPr/>
        </p:nvGraphicFramePr>
        <p:xfrm>
          <a:off x="5580112" y="4293096"/>
          <a:ext cx="22367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Формула" r:id="rId14" imgW="19507200" imgH="4876800" progId="Equation.3">
                  <p:embed/>
                </p:oleObj>
              </mc:Choice>
              <mc:Fallback>
                <p:oleObj name="Формула" r:id="rId14" imgW="19507200" imgH="4876800" progId="Equation.3">
                  <p:embed/>
                  <p:pic>
                    <p:nvPicPr>
                      <p:cNvPr id="0" name="Изображение 9221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80112" y="4293096"/>
                        <a:ext cx="2236787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0" name="Прямая соединительная линия 89"/>
          <p:cNvCxnSpPr/>
          <p:nvPr/>
        </p:nvCxnSpPr>
        <p:spPr>
          <a:xfrm flipV="1">
            <a:off x="2339752" y="4725144"/>
            <a:ext cx="1656184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Object 3"/>
          <p:cNvGraphicFramePr>
            <a:graphicFrameLocks noChangeAspect="1"/>
          </p:cNvGraphicFramePr>
          <p:nvPr/>
        </p:nvGraphicFramePr>
        <p:xfrm>
          <a:off x="6300192" y="4869160"/>
          <a:ext cx="7683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Формула" r:id="rId16" imgW="6705600" imgH="3962400" progId="Equation.3">
                  <p:embed/>
                </p:oleObj>
              </mc:Choice>
              <mc:Fallback>
                <p:oleObj name="Формула" r:id="rId16" imgW="6705600" imgH="3962400" progId="Equation.3">
                  <p:embed/>
                  <p:pic>
                    <p:nvPicPr>
                      <p:cNvPr id="0" name="Изображение 9222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00192" y="4869160"/>
                        <a:ext cx="768350" cy="4492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Прямая соединительная линия 93"/>
          <p:cNvCxnSpPr/>
          <p:nvPr/>
        </p:nvCxnSpPr>
        <p:spPr>
          <a:xfrm>
            <a:off x="2627784" y="5013176"/>
            <a:ext cx="2232248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7" name="Object 3"/>
          <p:cNvGraphicFramePr>
            <a:graphicFrameLocks noChangeAspect="1"/>
          </p:cNvGraphicFramePr>
          <p:nvPr/>
        </p:nvGraphicFramePr>
        <p:xfrm>
          <a:off x="6300192" y="5373216"/>
          <a:ext cx="7334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Формула" r:id="rId18" imgW="6400800" imgH="4876800" progId="Equation.3">
                  <p:embed/>
                </p:oleObj>
              </mc:Choice>
              <mc:Fallback>
                <p:oleObj name="Формула" r:id="rId18" imgW="6400800" imgH="4876800" progId="Equation.3">
                  <p:embed/>
                  <p:pic>
                    <p:nvPicPr>
                      <p:cNvPr id="0" name="Изображение 9223"/>
                      <p:cNvPicPr>
                        <a:picLocks noChangeAspect="1"/>
                      </p:cNvPicPr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00192" y="5373216"/>
                        <a:ext cx="733425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Прямоугольник 97"/>
          <p:cNvSpPr/>
          <p:nvPr/>
        </p:nvSpPr>
        <p:spPr>
          <a:xfrm>
            <a:off x="6228184" y="4869160"/>
            <a:ext cx="936104" cy="10801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ikolnye-kartinki.ru/img/picture/Dec/22/306d4ba3660463373295028a787fc4d5/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9512" y="3501008"/>
            <a:ext cx="2026651" cy="3356992"/>
          </a:xfrm>
          <a:prstGeom prst="rect">
            <a:avLst/>
          </a:prstGeom>
          <a:noFill/>
        </p:spPr>
      </p:pic>
      <p:sp>
        <p:nvSpPr>
          <p:cNvPr id="109" name="Управляющая кнопка: настраиваемая 10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№12.  Прямоугольник.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712968" cy="720080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2" name="Управляющая кнопка: настраиваемая 11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14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21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5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7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8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9" name="Параллелограмм 118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" name="Группа 30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24" name="Группа 31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30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36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Ромбом называется параллелограмм</a:t>
                  </a:r>
                  <a:endPara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 которого все стороны равны.</a:t>
                  </a:r>
                  <a:endPara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1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Text Box 29"/>
              <p:cNvSpPr txBox="1">
                <a:spLocks noChangeArrowheads="1"/>
              </p:cNvSpPr>
              <p:nvPr/>
            </p:nvSpPr>
            <p:spPr bwMode="auto">
              <a:xfrm>
                <a:off x="1475656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" name="Text Box 31"/>
              <p:cNvSpPr txBox="1">
                <a:spLocks noChangeArrowheads="1"/>
              </p:cNvSpPr>
              <p:nvPr/>
            </p:nvSpPr>
            <p:spPr bwMode="auto">
              <a:xfrm>
                <a:off x="3563888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" name="Text Box 40"/>
              <p:cNvSpPr txBox="1">
                <a:spLocks noChangeArrowheads="1"/>
              </p:cNvSpPr>
              <p:nvPr/>
            </p:nvSpPr>
            <p:spPr bwMode="auto">
              <a:xfrm>
                <a:off x="5652120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5" name="Text Box 29"/>
              <p:cNvSpPr txBox="1">
                <a:spLocks noChangeArrowheads="1"/>
              </p:cNvSpPr>
              <p:nvPr/>
            </p:nvSpPr>
            <p:spPr bwMode="auto">
              <a:xfrm>
                <a:off x="3563888" y="602128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25" name="Ромб 124"/>
            <p:cNvSpPr/>
            <p:nvPr/>
          </p:nvSpPr>
          <p:spPr>
            <a:xfrm>
              <a:off x="1835696" y="4437112"/>
              <a:ext cx="3816424" cy="1512168"/>
            </a:xfrm>
            <a:prstGeom prst="diamond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2771800" y="465313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4427984" y="5517232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flipV="1">
              <a:off x="4355976" y="4653136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flipV="1">
              <a:off x="2771800" y="5517232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Группа 47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39" name="Группа 62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47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53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Диагонали ромба перпендикулярны.</a:t>
                  </a:r>
                  <a:endParaRPr lang="ru-RU" sz="2400" b="1" dirty="0" smtClean="0">
                    <a:solidFill>
                      <a:schemeClr val="accent3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8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Text Box 29"/>
              <p:cNvSpPr txBox="1">
                <a:spLocks noChangeArrowheads="1"/>
              </p:cNvSpPr>
              <p:nvPr/>
            </p:nvSpPr>
            <p:spPr bwMode="auto">
              <a:xfrm>
                <a:off x="1475656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Text Box 31"/>
              <p:cNvSpPr txBox="1">
                <a:spLocks noChangeArrowheads="1"/>
              </p:cNvSpPr>
              <p:nvPr/>
            </p:nvSpPr>
            <p:spPr bwMode="auto">
              <a:xfrm>
                <a:off x="3563888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Text Box 40"/>
              <p:cNvSpPr txBox="1">
                <a:spLocks noChangeArrowheads="1"/>
              </p:cNvSpPr>
              <p:nvPr/>
            </p:nvSpPr>
            <p:spPr bwMode="auto">
              <a:xfrm>
                <a:off x="5652120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" name="Text Box 29"/>
              <p:cNvSpPr txBox="1">
                <a:spLocks noChangeArrowheads="1"/>
              </p:cNvSpPr>
              <p:nvPr/>
            </p:nvSpPr>
            <p:spPr bwMode="auto">
              <a:xfrm>
                <a:off x="3563888" y="602128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40" name="Ромб 139"/>
            <p:cNvSpPr/>
            <p:nvPr/>
          </p:nvSpPr>
          <p:spPr>
            <a:xfrm>
              <a:off x="1835696" y="4437112"/>
              <a:ext cx="3816424" cy="1512168"/>
            </a:xfrm>
            <a:prstGeom prst="diamond">
              <a:avLst/>
            </a:prstGeom>
            <a:solidFill>
              <a:schemeClr val="accent3">
                <a:lumMod val="50000"/>
                <a:alpha val="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2771800" y="465313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4427984" y="5517232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V="1">
              <a:off x="4427984" y="4653136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flipV="1">
              <a:off x="2771800" y="5517232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>
              <a:stCxn id="140" idx="1"/>
              <a:endCxn id="140" idx="3"/>
            </p:cNvCxnSpPr>
            <p:nvPr/>
          </p:nvCxnSpPr>
          <p:spPr>
            <a:xfrm>
              <a:off x="1835696" y="5193196"/>
              <a:ext cx="3816424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>
              <a:stCxn id="140" idx="0"/>
              <a:endCxn id="140" idx="2"/>
            </p:cNvCxnSpPr>
            <p:nvPr/>
          </p:nvCxnSpPr>
          <p:spPr>
            <a:xfrm>
              <a:off x="3743908" y="4437112"/>
              <a:ext cx="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Управляющая кнопка: настраиваемая 154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6" name="Группа 15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57" name="Группа 85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166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168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9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25400">
                  <a:solidFill>
                    <a:schemeClr val="accent4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7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8" name="Ромб 157"/>
            <p:cNvSpPr/>
            <p:nvPr/>
          </p:nvSpPr>
          <p:spPr>
            <a:xfrm rot="16200000">
              <a:off x="647564" y="3825044"/>
              <a:ext cx="3240360" cy="1728192"/>
            </a:xfrm>
            <a:prstGeom prst="diamond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9" name="Прямая соединительная линия 158"/>
            <p:cNvCxnSpPr>
              <a:stCxn id="158" idx="1"/>
              <a:endCxn id="158" idx="3"/>
            </p:cNvCxnSpPr>
            <p:nvPr/>
          </p:nvCxnSpPr>
          <p:spPr>
            <a:xfrm flipV="1">
              <a:off x="2267744" y="3068960"/>
              <a:ext cx="0" cy="324036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>
              <a:stCxn id="158" idx="0"/>
              <a:endCxn id="158" idx="2"/>
            </p:cNvCxnSpPr>
            <p:nvPr/>
          </p:nvCxnSpPr>
          <p:spPr>
            <a:xfrm>
              <a:off x="1403648" y="4689140"/>
              <a:ext cx="172819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1" name="Object 3"/>
            <p:cNvGraphicFramePr>
              <a:graphicFrameLocks noChangeAspect="1"/>
            </p:cNvGraphicFramePr>
            <p:nvPr/>
          </p:nvGraphicFramePr>
          <p:xfrm>
            <a:off x="971600" y="4437112"/>
            <a:ext cx="401638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" name="Формула" r:id="rId3" imgW="3657600" imgH="3962400" progId="Equation.3">
                    <p:embed/>
                  </p:oleObj>
                </mc:Choice>
                <mc:Fallback>
                  <p:oleObj name="Формула" r:id="rId3" imgW="3657600" imgH="3962400" progId="Equation.3">
                    <p:embed/>
                    <p:pic>
                      <p:nvPicPr>
                        <p:cNvPr id="0" name="Изображение 1024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71600" y="4437112"/>
                          <a:ext cx="401638" cy="4111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" name="Object 4"/>
            <p:cNvGraphicFramePr>
              <a:graphicFrameLocks noChangeAspect="1"/>
            </p:cNvGraphicFramePr>
            <p:nvPr/>
          </p:nvGraphicFramePr>
          <p:xfrm>
            <a:off x="2051720" y="2636912"/>
            <a:ext cx="401637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Формула" r:id="rId5" imgW="3657600" imgH="3962400" progId="Equation.3">
                    <p:embed/>
                  </p:oleObj>
                </mc:Choice>
                <mc:Fallback>
                  <p:oleObj name="Формула" r:id="rId5" imgW="3657600" imgH="3962400" progId="Equation.3">
                    <p:embed/>
                    <p:pic>
                      <p:nvPicPr>
                        <p:cNvPr id="0" name="Изображение 1024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51720" y="2636912"/>
                          <a:ext cx="401637" cy="41116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" name="Object 5"/>
            <p:cNvGraphicFramePr>
              <a:graphicFrameLocks noChangeAspect="1"/>
            </p:cNvGraphicFramePr>
            <p:nvPr/>
          </p:nvGraphicFramePr>
          <p:xfrm>
            <a:off x="3131840" y="4437112"/>
            <a:ext cx="401637" cy="44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Формула" r:id="rId7" imgW="3657600" imgH="4267200" progId="Equation.3">
                    <p:embed/>
                  </p:oleObj>
                </mc:Choice>
                <mc:Fallback>
                  <p:oleObj name="Формула" r:id="rId7" imgW="3657600" imgH="4267200" progId="Equation.3">
                    <p:embed/>
                    <p:pic>
                      <p:nvPicPr>
                        <p:cNvPr id="0" name="Изображение 1024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31840" y="4437112"/>
                          <a:ext cx="401637" cy="4429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" name="Object 6"/>
            <p:cNvGraphicFramePr>
              <a:graphicFrameLocks noChangeAspect="1"/>
            </p:cNvGraphicFramePr>
            <p:nvPr/>
          </p:nvGraphicFramePr>
          <p:xfrm>
            <a:off x="2051720" y="6309320"/>
            <a:ext cx="434975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Формула" r:id="rId9" imgW="3962400" imgH="3962400" progId="Equation.3">
                    <p:embed/>
                  </p:oleObj>
                </mc:Choice>
                <mc:Fallback>
                  <p:oleObj name="Формула" r:id="rId9" imgW="3962400" imgH="3962400" progId="Equation.3">
                    <p:embed/>
                    <p:pic>
                      <p:nvPicPr>
                        <p:cNvPr id="0" name="Изображение 1024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51720" y="6309320"/>
                          <a:ext cx="434975" cy="4111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7"/>
            <p:cNvGraphicFramePr>
              <a:graphicFrameLocks noChangeAspect="1"/>
            </p:cNvGraphicFramePr>
            <p:nvPr/>
          </p:nvGraphicFramePr>
          <p:xfrm>
            <a:off x="1907704" y="4293096"/>
            <a:ext cx="401637" cy="44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Формула" r:id="rId11" imgW="3657600" imgH="4267200" progId="Equation.3">
                    <p:embed/>
                  </p:oleObj>
                </mc:Choice>
                <mc:Fallback>
                  <p:oleObj name="Формула" r:id="rId11" imgW="3657600" imgH="4267200" progId="Equation.3">
                    <p:embed/>
                    <p:pic>
                      <p:nvPicPr>
                        <p:cNvPr id="0" name="Изображение 102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907704" y="4293096"/>
                          <a:ext cx="401637" cy="4429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0" name="TextBox 169"/>
          <p:cNvSpPr txBox="1"/>
          <p:nvPr/>
        </p:nvSpPr>
        <p:spPr>
          <a:xfrm>
            <a:off x="5508104" y="2996952"/>
            <a:ext cx="26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Параллелограмм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71" name="Object 2"/>
          <p:cNvGraphicFramePr>
            <a:graphicFrameLocks noChangeAspect="1"/>
          </p:cNvGraphicFramePr>
          <p:nvPr/>
        </p:nvGraphicFramePr>
        <p:xfrm>
          <a:off x="5220072" y="3501008"/>
          <a:ext cx="34861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Формула" r:id="rId13" imgW="31699200" imgH="4876800" progId="Equation.3">
                  <p:embed/>
                </p:oleObj>
              </mc:Choice>
              <mc:Fallback>
                <p:oleObj name="Формула" r:id="rId13" imgW="31699200" imgH="4876800" progId="Equation.3">
                  <p:embed/>
                  <p:pic>
                    <p:nvPicPr>
                      <p:cNvPr id="0" name="Изображение 10245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20072" y="3501008"/>
                        <a:ext cx="3486150" cy="5064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" name="Object 8"/>
          <p:cNvGraphicFramePr>
            <a:graphicFrameLocks noChangeAspect="1"/>
          </p:cNvGraphicFramePr>
          <p:nvPr/>
        </p:nvGraphicFramePr>
        <p:xfrm>
          <a:off x="6036221" y="5045075"/>
          <a:ext cx="170973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Формула" r:id="rId15" imgW="15544800" imgH="4267200" progId="Equation.3">
                  <p:embed/>
                </p:oleObj>
              </mc:Choice>
              <mc:Fallback>
                <p:oleObj name="Формула" r:id="rId15" imgW="15544800" imgH="4267200" progId="Equation.3">
                  <p:embed/>
                  <p:pic>
                    <p:nvPicPr>
                      <p:cNvPr id="0" name="Изображение 10246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6221" y="5045075"/>
                        <a:ext cx="1709737" cy="4429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TextBox 172"/>
          <p:cNvSpPr txBox="1"/>
          <p:nvPr/>
        </p:nvSpPr>
        <p:spPr>
          <a:xfrm>
            <a:off x="6444208" y="5517232"/>
            <a:ext cx="934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4" name="Управляющая кнопка: домой 173">
            <a:hlinkClick r:id="rId17" action="ppaction://hlinksldjump" highlightClick="1"/>
          </p:cNvPr>
          <p:cNvSpPr/>
          <p:nvPr/>
        </p:nvSpPr>
        <p:spPr>
          <a:xfrm>
            <a:off x="1475656" y="6309320"/>
            <a:ext cx="610368" cy="432048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6156176" y="5517232"/>
            <a:ext cx="151216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</p:childTnLst>
        </p:cTn>
      </p:par>
    </p:tnLst>
    <p:bldLst>
      <p:bldP spid="170" grpId="0"/>
      <p:bldP spid="173" grpId="0"/>
      <p:bldP spid="1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№13. Треугольник.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712968" cy="104108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8712968" cy="74788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8712968" cy="76635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8712968" cy="73189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157192"/>
            <a:ext cx="8712968" cy="109868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4476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88024" y="15567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2040" y="4437112"/>
            <a:ext cx="32594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Прямоугольник,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№13. Треугольник.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5004048" y="3573016"/>
          <a:ext cx="1789058" cy="54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Формула" r:id="rId2" imgW="14630400" imgH="4267200" progId="Equation.3">
                  <p:embed/>
                </p:oleObj>
              </mc:Choice>
              <mc:Fallback>
                <p:oleObj name="Формула" r:id="rId2" imgW="14630400" imgH="4267200" progId="Equation.3">
                  <p:embed/>
                  <p:pic>
                    <p:nvPicPr>
                      <p:cNvPr id="0" name="Изображение 1126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048" y="3573016"/>
                        <a:ext cx="1789058" cy="54019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40424" y="574164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4048" y="2564904"/>
            <a:ext cx="1925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5004048" y="1628800"/>
          <a:ext cx="2064723" cy="51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Формула" r:id="rId4" imgW="14935200" imgH="3962400" progId="Equation.3">
                  <p:embed/>
                </p:oleObj>
              </mc:Choice>
              <mc:Fallback>
                <p:oleObj name="Формула" r:id="rId4" imgW="14935200" imgH="3962400" progId="Equation.3">
                  <p:embed/>
                  <p:pic>
                    <p:nvPicPr>
                      <p:cNvPr id="0" name="Изображение 1126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1628800"/>
                        <a:ext cx="2064723" cy="51231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117" name="Управляющая кнопка: настраиваемая 116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№13. Треугольник.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12968" cy="104108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9" name="Управляющая кнопка: настраиваемая 11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0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21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3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2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24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2" name="Группа 8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33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144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4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136" name="AutoShape 4"/>
              <p:cNvSpPr>
                <a:spLocks noChangeArrowheads="1"/>
              </p:cNvSpPr>
              <p:nvPr/>
            </p:nvSpPr>
            <p:spPr bwMode="auto">
              <a:xfrm>
                <a:off x="310589" y="1665826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7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1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2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5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6" name="Группа 72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47" name="Группа 4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90" name="Прямоугольник 189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75E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8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179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9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167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9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1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3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6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51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153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93" name="Управляющая кнопка: настраиваемая 192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(4)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4" name="Группа 23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95" name="Группа 90"/>
            <p:cNvGrpSpPr/>
            <p:nvPr/>
          </p:nvGrpSpPr>
          <p:grpSpPr>
            <a:xfrm>
              <a:off x="107504" y="2564904"/>
              <a:ext cx="7056784" cy="4176464"/>
              <a:chOff x="107504" y="2492896"/>
              <a:chExt cx="7056784" cy="4176464"/>
            </a:xfrm>
          </p:grpSpPr>
          <p:grpSp>
            <p:nvGrpSpPr>
              <p:cNvPr id="200" name="Группа 82"/>
              <p:cNvGrpSpPr/>
              <p:nvPr/>
            </p:nvGrpSpPr>
            <p:grpSpPr>
              <a:xfrm>
                <a:off x="107504" y="2492896"/>
                <a:ext cx="7056784" cy="4176464"/>
                <a:chOff x="4644008" y="1080120"/>
                <a:chExt cx="7056784" cy="4176464"/>
              </a:xfrm>
            </p:grpSpPr>
            <p:sp>
              <p:nvSpPr>
                <p:cNvPr id="211" name="Прямоугольник 210"/>
                <p:cNvSpPr/>
                <p:nvPr/>
              </p:nvSpPr>
              <p:spPr>
                <a:xfrm>
                  <a:off x="4644008" y="108012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aphicFrame>
              <p:nvGraphicFramePr>
                <p:cNvPr id="212" name="Object 3"/>
                <p:cNvGraphicFramePr>
                  <a:graphicFrameLocks noChangeAspect="1"/>
                </p:cNvGraphicFramePr>
                <p:nvPr/>
              </p:nvGraphicFramePr>
              <p:xfrm>
                <a:off x="4860032" y="1224136"/>
                <a:ext cx="2028825" cy="966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89" name="Формула" r:id="rId3" imgW="20421600" imgH="10363200" progId="Equation.3">
                        <p:embed/>
                      </p:oleObj>
                    </mc:Choice>
                    <mc:Fallback>
                      <p:oleObj name="Формула" r:id="rId3" imgW="20421600" imgH="10363200" progId="Equation.3">
                        <p:embed/>
                        <p:pic>
                          <p:nvPicPr>
                            <p:cNvPr id="0" name="Изображение 1228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60032" y="1224136"/>
                              <a:ext cx="2028825" cy="966788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13" name="Object 9"/>
                <p:cNvGraphicFramePr>
                  <a:graphicFrameLocks noChangeAspect="1"/>
                </p:cNvGraphicFramePr>
                <p:nvPr/>
              </p:nvGraphicFramePr>
              <p:xfrm>
                <a:off x="4716016" y="2736304"/>
                <a:ext cx="2360613" cy="3984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0" name="Формула" r:id="rId5" imgW="23774400" imgH="4267200" progId="Equation.3">
                        <p:embed/>
                      </p:oleObj>
                    </mc:Choice>
                    <mc:Fallback>
                      <p:oleObj name="Формула" r:id="rId5" imgW="23774400" imgH="4267200" progId="Equation.3">
                        <p:embed/>
                        <p:pic>
                          <p:nvPicPr>
                            <p:cNvPr id="0" name="Изображение 1228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6016" y="2736304"/>
                              <a:ext cx="2360613" cy="398463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01" name="Группа 86"/>
              <p:cNvGrpSpPr/>
              <p:nvPr/>
            </p:nvGrpSpPr>
            <p:grpSpPr>
              <a:xfrm>
                <a:off x="2843808" y="2564904"/>
                <a:ext cx="4248472" cy="2160240"/>
                <a:chOff x="0" y="1359240"/>
                <a:chExt cx="4973411" cy="4204578"/>
              </a:xfrm>
            </p:grpSpPr>
            <p:sp>
              <p:nvSpPr>
                <p:cNvPr id="202" name="AutoShape 4"/>
                <p:cNvSpPr>
                  <a:spLocks noChangeArrowheads="1"/>
                </p:cNvSpPr>
                <p:nvPr/>
              </p:nvSpPr>
              <p:spPr bwMode="auto">
                <a:xfrm>
                  <a:off x="323850" y="1989138"/>
                  <a:ext cx="2016125" cy="2952750"/>
                </a:xfrm>
                <a:prstGeom prst="triangle">
                  <a:avLst>
                    <a:gd name="adj" fmla="val 50317"/>
                  </a:avLst>
                </a:prstGeom>
                <a:noFill/>
                <a:ln w="50800">
                  <a:solidFill>
                    <a:srgbClr val="80008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3" name="AutoShape 5"/>
                <p:cNvSpPr>
                  <a:spLocks noChangeArrowheads="1"/>
                </p:cNvSpPr>
                <p:nvPr/>
              </p:nvSpPr>
              <p:spPr bwMode="auto">
                <a:xfrm>
                  <a:off x="2843213" y="1989138"/>
                  <a:ext cx="2016125" cy="2952750"/>
                </a:xfrm>
                <a:prstGeom prst="triangle">
                  <a:avLst>
                    <a:gd name="adj" fmla="val 49811"/>
                  </a:avLst>
                </a:prstGeom>
                <a:noFill/>
                <a:ln w="50800">
                  <a:solidFill>
                    <a:srgbClr val="00008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4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27246" y="1359240"/>
                  <a:ext cx="401411" cy="694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 smtClean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56099" y="1359240"/>
                  <a:ext cx="401411" cy="694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E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 smtClean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55874" y="4868864"/>
                  <a:ext cx="417668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5105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200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F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348722" y="4582750"/>
                  <a:ext cx="0" cy="5606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cxnSp>
          <p:nvCxnSpPr>
            <p:cNvPr id="196" name="Прямая соединительная линия 195"/>
            <p:cNvCxnSpPr/>
            <p:nvPr/>
          </p:nvCxnSpPr>
          <p:spPr>
            <a:xfrm>
              <a:off x="323528" y="4077072"/>
              <a:ext cx="1944216" cy="0"/>
            </a:xfrm>
            <a:prstGeom prst="line">
              <a:avLst/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7" name="Object 4"/>
            <p:cNvGraphicFramePr>
              <a:graphicFrameLocks noChangeAspect="1"/>
            </p:cNvGraphicFramePr>
            <p:nvPr/>
          </p:nvGraphicFramePr>
          <p:xfrm>
            <a:off x="251520" y="4797152"/>
            <a:ext cx="7874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Формула" r:id="rId7" imgW="7924800" imgH="3352800" progId="Equation.3">
                    <p:embed/>
                  </p:oleObj>
                </mc:Choice>
                <mc:Fallback>
                  <p:oleObj name="Формула" r:id="rId7" imgW="7924800" imgH="3352800" progId="Equation.3">
                    <p:embed/>
                    <p:pic>
                      <p:nvPicPr>
                        <p:cNvPr id="0" name="Изображение 122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1520" y="4797152"/>
                          <a:ext cx="787400" cy="3127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8" name="Line 12"/>
            <p:cNvSpPr>
              <a:spLocks noChangeShapeType="1"/>
            </p:cNvSpPr>
            <p:nvPr/>
          </p:nvSpPr>
          <p:spPr bwMode="auto">
            <a:xfrm flipV="1">
              <a:off x="6084168" y="4293096"/>
              <a:ext cx="0" cy="2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99" name="Object 9"/>
            <p:cNvGraphicFramePr>
              <a:graphicFrameLocks noChangeAspect="1"/>
            </p:cNvGraphicFramePr>
            <p:nvPr/>
          </p:nvGraphicFramePr>
          <p:xfrm>
            <a:off x="550863" y="3644900"/>
            <a:ext cx="1512887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Формула" r:id="rId9" imgW="15240000" imgH="4267200" progId="Equation.3">
                    <p:embed/>
                  </p:oleObj>
                </mc:Choice>
                <mc:Fallback>
                  <p:oleObj name="Формула" r:id="rId9" imgW="15240000" imgH="4267200" progId="Equation.3">
                    <p:embed/>
                    <p:pic>
                      <p:nvPicPr>
                        <p:cNvPr id="0" name="Изображение 1229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50863" y="3644900"/>
                          <a:ext cx="1512887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4" name="Object 24"/>
          <p:cNvGraphicFramePr>
            <a:graphicFrameLocks noChangeAspect="1"/>
          </p:cNvGraphicFramePr>
          <p:nvPr/>
        </p:nvGraphicFramePr>
        <p:xfrm>
          <a:off x="3203848" y="5229200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Формула" r:id="rId11" imgW="23774400" imgH="4267200" progId="Equation.3">
                  <p:embed/>
                </p:oleObj>
              </mc:Choice>
              <mc:Fallback>
                <p:oleObj name="Формула" r:id="rId11" imgW="23774400" imgH="4267200" progId="Equation.3">
                  <p:embed/>
                  <p:pic>
                    <p:nvPicPr>
                      <p:cNvPr id="0" name="Изображение 1229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03848" y="5229200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" name="Стрелка вправо с вырезом 214"/>
          <p:cNvSpPr/>
          <p:nvPr/>
        </p:nvSpPr>
        <p:spPr>
          <a:xfrm>
            <a:off x="1979712" y="5301208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рямоугольник 215"/>
          <p:cNvSpPr/>
          <p:nvPr/>
        </p:nvSpPr>
        <p:spPr>
          <a:xfrm>
            <a:off x="3203848" y="5157192"/>
            <a:ext cx="23042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7" name="Object 8"/>
          <p:cNvGraphicFramePr>
            <a:graphicFrameLocks noChangeAspect="1"/>
          </p:cNvGraphicFramePr>
          <p:nvPr/>
        </p:nvGraphicFramePr>
        <p:xfrm>
          <a:off x="323528" y="5229200"/>
          <a:ext cx="14843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Формула" r:id="rId13" imgW="14935200" imgH="3962400" progId="Equation.3">
                  <p:embed/>
                </p:oleObj>
              </mc:Choice>
              <mc:Fallback>
                <p:oleObj name="Формула" r:id="rId13" imgW="14935200" imgH="3962400" progId="Equation.3">
                  <p:embed/>
                  <p:pic>
                    <p:nvPicPr>
                      <p:cNvPr id="0" name="Изображение 1229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3528" y="5229200"/>
                        <a:ext cx="1484313" cy="368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8" name="TextBox 217"/>
          <p:cNvSpPr txBox="1"/>
          <p:nvPr/>
        </p:nvSpPr>
        <p:spPr>
          <a:xfrm>
            <a:off x="2915816" y="5805264"/>
            <a:ext cx="276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трём сторонам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9" name="Управляющая кнопка: далее 218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</p:childTnLst>
        </p:cTn>
      </p:par>
    </p:tnLst>
    <p:bldLst>
      <p:bldP spid="215" grpId="0" animBg="1"/>
      <p:bldP spid="216" grpId="0" animBg="1"/>
      <p:bldP spid="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rId1" action="ppaction://hlinksldjump" highlightClick="1"/>
          </p:cNvPr>
          <p:cNvSpPr/>
          <p:nvPr/>
        </p:nvSpPr>
        <p:spPr>
          <a:xfrm>
            <a:off x="683568" y="1484784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№11. Треугольник. Многоугольник. Параллелограмм.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683568" y="2492896"/>
            <a:ext cx="7776864" cy="79208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№12.  Прямоугольник.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683568" y="3501008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№13. Треугольник.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83568" y="450912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№14. Повторение. Прямоугольник. Четырёхугольник.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683568" y="5517232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№15. Углы. Треугольник.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Площадь.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Четырёхугольник.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4661" y="188640"/>
            <a:ext cx="36147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8676456" y="6453336"/>
            <a:ext cx="360040" cy="288032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148" name="Управляющая кнопка: настраиваемая 14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№13. Треугольник.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4788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50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51" name="Группа 150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6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4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2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54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accent4">
                    <a:lumMod val="50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accent4">
                    <a:lumMod val="5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2" name="Группа 8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63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174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4" name="Группа 163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166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7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9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0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3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5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6" name="Группа 12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77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18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8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9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182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80" name="Прямоугольник 179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81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3" name="Формула" r:id="rId3" imgW="32918400" imgH="4876800" progId="Equation.3">
                    <p:embed/>
                  </p:oleObj>
                </mc:Choice>
                <mc:Fallback>
                  <p:oleObj name="Формула" r:id="rId3" imgW="32918400" imgH="4876800" progId="Equation.3">
                    <p:embed/>
                    <p:pic>
                      <p:nvPicPr>
                        <p:cNvPr id="0" name="Изображение 1331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8" name="Управляющая кнопка: настраиваемая 187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9" name="Группа 5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90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20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91" name="Object 1"/>
            <p:cNvGraphicFramePr>
              <a:graphicFrameLocks noChangeAspect="1"/>
            </p:cNvGraphicFramePr>
            <p:nvPr/>
          </p:nvGraphicFramePr>
          <p:xfrm>
            <a:off x="317500" y="2708275"/>
            <a:ext cx="22161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Формула" r:id="rId5" imgW="20116800" imgH="4876800" progId="Equation.3">
                    <p:embed/>
                  </p:oleObj>
                </mc:Choice>
                <mc:Fallback>
                  <p:oleObj name="Формула" r:id="rId5" imgW="20116800" imgH="4876800" progId="Equation.3">
                    <p:embed/>
                    <p:pic>
                      <p:nvPicPr>
                        <p:cNvPr id="0" name="Изображение 1331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7500" y="2708275"/>
                          <a:ext cx="2216150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2" name="Прямая соединительная линия 191"/>
            <p:cNvCxnSpPr/>
            <p:nvPr/>
          </p:nvCxnSpPr>
          <p:spPr>
            <a:xfrm>
              <a:off x="179512" y="3212976"/>
              <a:ext cx="2808312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3" name="Object 5"/>
            <p:cNvGraphicFramePr>
              <a:graphicFrameLocks noChangeAspect="1"/>
            </p:cNvGraphicFramePr>
            <p:nvPr/>
          </p:nvGraphicFramePr>
          <p:xfrm>
            <a:off x="251520" y="3284984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Формула" r:id="rId7" imgW="16154400" imgH="4267200" progId="Equation.3">
                    <p:embed/>
                  </p:oleObj>
                </mc:Choice>
                <mc:Fallback>
                  <p:oleObj name="Формула" r:id="rId7" imgW="16154400" imgH="4267200" progId="Equation.3">
                    <p:embed/>
                    <p:pic>
                      <p:nvPicPr>
                        <p:cNvPr id="0" name="Изображение 1331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1520" y="3284984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4" name="Группа 37"/>
            <p:cNvGrpSpPr/>
            <p:nvPr/>
          </p:nvGrpSpPr>
          <p:grpSpPr>
            <a:xfrm>
              <a:off x="4572000" y="2708920"/>
              <a:ext cx="2471738" cy="3832225"/>
              <a:chOff x="0" y="1268413"/>
              <a:chExt cx="2471738" cy="3832225"/>
            </a:xfrm>
          </p:grpSpPr>
          <p:sp>
            <p:nvSpPr>
              <p:cNvPr id="195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tx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1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2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205" name="Object 7"/>
          <p:cNvGraphicFramePr>
            <a:graphicFrameLocks noChangeAspect="1"/>
          </p:cNvGraphicFramePr>
          <p:nvPr/>
        </p:nvGraphicFramePr>
        <p:xfrm>
          <a:off x="251520" y="3861048"/>
          <a:ext cx="12763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9" imgW="11582400" imgH="4267200" progId="Equation.3">
                  <p:embed/>
                </p:oleObj>
              </mc:Choice>
              <mc:Fallback>
                <p:oleObj name="Формула" r:id="rId9" imgW="11582400" imgH="4267200" progId="Equation.3">
                  <p:embed/>
                  <p:pic>
                    <p:nvPicPr>
                      <p:cNvPr id="0" name="Изображение 1331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20" y="3861048"/>
                        <a:ext cx="1276350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" name="Object 1"/>
          <p:cNvGraphicFramePr>
            <a:graphicFrameLocks noChangeAspect="1"/>
          </p:cNvGraphicFramePr>
          <p:nvPr/>
        </p:nvGraphicFramePr>
        <p:xfrm>
          <a:off x="1375817" y="3789363"/>
          <a:ext cx="34925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Формула" r:id="rId11" imgW="31699200" imgH="5486400" progId="Equation.3">
                  <p:embed/>
                </p:oleObj>
              </mc:Choice>
              <mc:Fallback>
                <p:oleObj name="Формула" r:id="rId11" imgW="31699200" imgH="5486400" progId="Equation.3">
                  <p:embed/>
                  <p:pic>
                    <p:nvPicPr>
                      <p:cNvPr id="0" name="Изображение 1331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75817" y="3789363"/>
                        <a:ext cx="3492500" cy="566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" name="Управляющая кнопка: настраиваемая 206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Стрелка вправо с вырезом 207"/>
          <p:cNvSpPr/>
          <p:nvPr/>
        </p:nvSpPr>
        <p:spPr>
          <a:xfrm>
            <a:off x="251520" y="4437112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9" name="Object 10"/>
          <p:cNvGraphicFramePr>
            <a:graphicFrameLocks noChangeAspect="1"/>
          </p:cNvGraphicFramePr>
          <p:nvPr/>
        </p:nvGraphicFramePr>
        <p:xfrm>
          <a:off x="1331640" y="4293096"/>
          <a:ext cx="3627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13" imgW="32918400" imgH="4876800" progId="Equation.3">
                  <p:embed/>
                </p:oleObj>
              </mc:Choice>
              <mc:Fallback>
                <p:oleObj name="Формула" r:id="rId13" imgW="32918400" imgH="4876800" progId="Equation.3">
                  <p:embed/>
                  <p:pic>
                    <p:nvPicPr>
                      <p:cNvPr id="0" name="Изображение 1331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640" y="4293096"/>
                        <a:ext cx="3627438" cy="504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" name="Object 11"/>
          <p:cNvGraphicFramePr>
            <a:graphicFrameLocks noChangeAspect="1"/>
          </p:cNvGraphicFramePr>
          <p:nvPr/>
        </p:nvGraphicFramePr>
        <p:xfrm>
          <a:off x="179512" y="5085184"/>
          <a:ext cx="13096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Формула" r:id="rId15" imgW="11887200" imgH="4267200" progId="Equation.3">
                  <p:embed/>
                </p:oleObj>
              </mc:Choice>
              <mc:Fallback>
                <p:oleObj name="Формула" r:id="rId15" imgW="11887200" imgH="4267200" progId="Equation.3">
                  <p:embed/>
                  <p:pic>
                    <p:nvPicPr>
                      <p:cNvPr id="0" name="Изображение 1331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9512" y="5085184"/>
                        <a:ext cx="1309688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" name="Object 12"/>
          <p:cNvGraphicFramePr>
            <a:graphicFrameLocks noChangeAspect="1"/>
          </p:cNvGraphicFramePr>
          <p:nvPr/>
        </p:nvGraphicFramePr>
        <p:xfrm>
          <a:off x="1619672" y="5013176"/>
          <a:ext cx="17446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Формула" r:id="rId17" imgW="15849600" imgH="4876800" progId="Equation.3">
                  <p:embed/>
                </p:oleObj>
              </mc:Choice>
              <mc:Fallback>
                <p:oleObj name="Формула" r:id="rId17" imgW="15849600" imgH="4876800" progId="Equation.3">
                  <p:embed/>
                  <p:pic>
                    <p:nvPicPr>
                      <p:cNvPr id="0" name="Изображение 1331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19672" y="5013176"/>
                        <a:ext cx="1744662" cy="503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Object 13"/>
          <p:cNvGraphicFramePr>
            <a:graphicFrameLocks noChangeAspect="1"/>
          </p:cNvGraphicFramePr>
          <p:nvPr/>
        </p:nvGraphicFramePr>
        <p:xfrm>
          <a:off x="1547664" y="6021288"/>
          <a:ext cx="26511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Формула" r:id="rId19" imgW="24079200" imgH="4876800" progId="Equation.3">
                  <p:embed/>
                </p:oleObj>
              </mc:Choice>
              <mc:Fallback>
                <p:oleObj name="Формула" r:id="rId19" imgW="24079200" imgH="4876800" progId="Equation.3">
                  <p:embed/>
                  <p:pic>
                    <p:nvPicPr>
                      <p:cNvPr id="0" name="Изображение 1332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47664" y="6021288"/>
                        <a:ext cx="2651125" cy="503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" name="Стрелка вправо с вырезом 213"/>
          <p:cNvSpPr/>
          <p:nvPr/>
        </p:nvSpPr>
        <p:spPr>
          <a:xfrm>
            <a:off x="395536" y="6237312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5" name="Object 14"/>
          <p:cNvGraphicFramePr>
            <a:graphicFrameLocks noChangeAspect="1"/>
          </p:cNvGraphicFramePr>
          <p:nvPr/>
        </p:nvGraphicFramePr>
        <p:xfrm>
          <a:off x="539552" y="5517232"/>
          <a:ext cx="3456384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Формула" r:id="rId21" imgW="32918400" imgH="4876800" progId="Equation.3">
                  <p:embed/>
                </p:oleObj>
              </mc:Choice>
              <mc:Fallback>
                <p:oleObj name="Формула" r:id="rId21" imgW="32918400" imgH="4876800" progId="Equation.3">
                  <p:embed/>
                  <p:pic>
                    <p:nvPicPr>
                      <p:cNvPr id="0" name="Изображение 13321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39552" y="5517232"/>
                        <a:ext cx="3456384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" name="Прямоугольник 215"/>
          <p:cNvSpPr/>
          <p:nvPr/>
        </p:nvSpPr>
        <p:spPr>
          <a:xfrm>
            <a:off x="1547664" y="6021288"/>
            <a:ext cx="2736304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Управляющая кнопка: далее 216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</p:childTnLst>
        </p:cTn>
      </p:par>
    </p:tnLst>
    <p:bldLst>
      <p:bldP spid="208" grpId="0" animBg="1"/>
      <p:bldP spid="214" grpId="0" animBg="1"/>
      <p:bldP spid="2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35" name="Управляющая кнопка: настраиваемая 3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№13. Треугольник.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6635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37" name="Группа 20"/>
          <p:cNvGrpSpPr/>
          <p:nvPr/>
        </p:nvGrpSpPr>
        <p:grpSpPr>
          <a:xfrm>
            <a:off x="107504" y="2564904"/>
            <a:ext cx="7056784" cy="4176464"/>
            <a:chOff x="2087216" y="2636912"/>
            <a:chExt cx="7056784" cy="4176464"/>
          </a:xfrm>
        </p:grpSpPr>
        <p:grpSp>
          <p:nvGrpSpPr>
            <p:cNvPr id="38" name="Группа 56"/>
            <p:cNvGrpSpPr/>
            <p:nvPr/>
          </p:nvGrpSpPr>
          <p:grpSpPr>
            <a:xfrm>
              <a:off x="2087216" y="2636912"/>
              <a:ext cx="7056784" cy="4176464"/>
              <a:chOff x="1934816" y="2412504"/>
              <a:chExt cx="7056784" cy="417646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1934816" y="24125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четырёхугольника, являющиеся соседними отрезками, называют соседними сторонами четырёхугольника.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Вершины, являющиеся концами одной стороны называются соседними вершинами</a:t>
                </a:r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Стороны не являющиеся 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соседними, называют 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противолежащими сторонами.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Несоседние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вершины наз.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противоположными 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вершинами.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dirty="0" smtClean="0"/>
                  <a:t>s</a:t>
                </a:r>
                <a:endParaRPr lang="ru-RU" dirty="0"/>
              </a:p>
            </p:txBody>
          </p:sp>
          <p:sp>
            <p:nvSpPr>
              <p:cNvPr id="4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39" name="Object 3"/>
            <p:cNvGraphicFramePr>
              <a:graphicFrameLocks noChangeAspect="1"/>
            </p:cNvGraphicFramePr>
            <p:nvPr/>
          </p:nvGraphicFramePr>
          <p:xfrm>
            <a:off x="2123728" y="6165304"/>
            <a:ext cx="466725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7" name="Формула" r:id="rId3" imgW="3657600" imgH="3962400" progId="Equation.3">
                    <p:embed/>
                  </p:oleObj>
                </mc:Choice>
                <mc:Fallback>
                  <p:oleObj name="Формула" r:id="rId3" imgW="3657600" imgH="3962400" progId="Equation.3">
                    <p:embed/>
                    <p:pic>
                      <p:nvPicPr>
                        <p:cNvPr id="0" name="Изображение 143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23728" y="6165304"/>
                          <a:ext cx="466725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5"/>
            <p:cNvGraphicFramePr>
              <a:graphicFrameLocks noChangeAspect="1"/>
            </p:cNvGraphicFramePr>
            <p:nvPr/>
          </p:nvGraphicFramePr>
          <p:xfrm>
            <a:off x="2267744" y="4653136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8" name="Формула" r:id="rId5" imgW="3657600" imgH="3962400" progId="Equation.3">
                    <p:embed/>
                  </p:oleObj>
                </mc:Choice>
                <mc:Fallback>
                  <p:oleObj name="Формула" r:id="rId5" imgW="3657600" imgH="3962400" progId="Equation.3">
                    <p:embed/>
                    <p:pic>
                      <p:nvPicPr>
                        <p:cNvPr id="0" name="Изображение 1433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67744" y="4653136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6"/>
            <p:cNvGraphicFramePr>
              <a:graphicFrameLocks noChangeAspect="1"/>
            </p:cNvGraphicFramePr>
            <p:nvPr/>
          </p:nvGraphicFramePr>
          <p:xfrm>
            <a:off x="3707904" y="4221088"/>
            <a:ext cx="4683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39" name="Формула" r:id="rId7" imgW="3657600" imgH="4267200" progId="Equation.3">
                    <p:embed/>
                  </p:oleObj>
                </mc:Choice>
                <mc:Fallback>
                  <p:oleObj name="Формула" r:id="rId7" imgW="3657600" imgH="4267200" progId="Equation.3">
                    <p:embed/>
                    <p:pic>
                      <p:nvPicPr>
                        <p:cNvPr id="0" name="Изображение 1433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07904" y="4221088"/>
                          <a:ext cx="468313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7"/>
            <p:cNvGraphicFramePr>
              <a:graphicFrameLocks noChangeAspect="1"/>
            </p:cNvGraphicFramePr>
            <p:nvPr/>
          </p:nvGraphicFramePr>
          <p:xfrm>
            <a:off x="4860032" y="6165304"/>
            <a:ext cx="504825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Формула" r:id="rId9" imgW="3962400" imgH="3962400" progId="Equation.3">
                    <p:embed/>
                  </p:oleObj>
                </mc:Choice>
                <mc:Fallback>
                  <p:oleObj name="Формула" r:id="rId9" imgW="3962400" imgH="3962400" progId="Equation.3">
                    <p:embed/>
                    <p:pic>
                      <p:nvPicPr>
                        <p:cNvPr id="0" name="Изображение 1433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860032" y="6165304"/>
                          <a:ext cx="504825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2339752" y="5013176"/>
              <a:ext cx="288032" cy="1152128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339752" y="6165304"/>
              <a:ext cx="2520280" cy="28803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627784" y="4725144"/>
              <a:ext cx="1368152" cy="28803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3995936" y="4725144"/>
              <a:ext cx="864096" cy="1728192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Группа 41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98" name="Группа 11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00" name="Группа 56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109" name="Прямоугольник 108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dirty="0" smtClean="0"/>
                    <a:t>s</a:t>
                  </a:r>
                  <a:endParaRPr lang="ru-RU" dirty="0"/>
                </a:p>
              </p:txBody>
            </p:sp>
            <p:sp>
              <p:nvSpPr>
                <p:cNvPr id="110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101" name="Object 3"/>
              <p:cNvGraphicFramePr>
                <a:graphicFrameLocks noChangeAspect="1"/>
              </p:cNvGraphicFramePr>
              <p:nvPr/>
            </p:nvGraphicFramePr>
            <p:xfrm>
              <a:off x="2123728" y="6165304"/>
              <a:ext cx="466725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1" name="Формула" r:id="rId11" imgW="3657600" imgH="3962400" progId="Equation.3">
                      <p:embed/>
                    </p:oleObj>
                  </mc:Choice>
                  <mc:Fallback>
                    <p:oleObj name="Формула" r:id="rId11" imgW="3657600" imgH="3962400" progId="Equation.3">
                      <p:embed/>
                      <p:pic>
                        <p:nvPicPr>
                          <p:cNvPr id="0" name="Изображение 1434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123728" y="6165304"/>
                            <a:ext cx="466725" cy="44926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" name="Object 15"/>
              <p:cNvGraphicFramePr>
                <a:graphicFrameLocks noChangeAspect="1"/>
              </p:cNvGraphicFramePr>
              <p:nvPr/>
            </p:nvGraphicFramePr>
            <p:xfrm>
              <a:off x="2267744" y="4653136"/>
              <a:ext cx="466725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2" name="Формула" r:id="rId12" imgW="3657600" imgH="3962400" progId="Equation.3">
                      <p:embed/>
                    </p:oleObj>
                  </mc:Choice>
                  <mc:Fallback>
                    <p:oleObj name="Формула" r:id="rId12" imgW="3657600" imgH="3962400" progId="Equation.3">
                      <p:embed/>
                      <p:pic>
                        <p:nvPicPr>
                          <p:cNvPr id="0" name="Изображение 1434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267744" y="4653136"/>
                            <a:ext cx="466725" cy="4476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" name="Object 16"/>
              <p:cNvGraphicFramePr>
                <a:graphicFrameLocks noChangeAspect="1"/>
              </p:cNvGraphicFramePr>
              <p:nvPr/>
            </p:nvGraphicFramePr>
            <p:xfrm>
              <a:off x="3707904" y="4221088"/>
              <a:ext cx="468313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3" name="Формула" r:id="rId13" imgW="3657600" imgH="4267200" progId="Equation.3">
                      <p:embed/>
                    </p:oleObj>
                  </mc:Choice>
                  <mc:Fallback>
                    <p:oleObj name="Формула" r:id="rId13" imgW="3657600" imgH="4267200" progId="Equation.3">
                      <p:embed/>
                      <p:pic>
                        <p:nvPicPr>
                          <p:cNvPr id="0" name="Изображение 1434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707904" y="4221088"/>
                            <a:ext cx="468313" cy="482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" name="Object 17"/>
              <p:cNvGraphicFramePr>
                <a:graphicFrameLocks noChangeAspect="1"/>
              </p:cNvGraphicFramePr>
              <p:nvPr/>
            </p:nvGraphicFramePr>
            <p:xfrm>
              <a:off x="4860032" y="6165304"/>
              <a:ext cx="504825" cy="449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44" name="Формула" r:id="rId14" imgW="3962400" imgH="3962400" progId="Equation.3">
                      <p:embed/>
                    </p:oleObj>
                  </mc:Choice>
                  <mc:Fallback>
                    <p:oleObj name="Формула" r:id="rId14" imgW="3962400" imgH="3962400" progId="Equation.3">
                      <p:embed/>
                      <p:pic>
                        <p:nvPicPr>
                          <p:cNvPr id="0" name="Изображение 1434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860032" y="6165304"/>
                            <a:ext cx="504825" cy="44926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05" name="Прямая соединительная линия 104"/>
              <p:cNvCxnSpPr/>
              <p:nvPr/>
            </p:nvCxnSpPr>
            <p:spPr>
              <a:xfrm flipH="1">
                <a:off x="2339752" y="5013176"/>
                <a:ext cx="288032" cy="1152128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2339752" y="6165304"/>
                <a:ext cx="2520280" cy="28803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V="1">
                <a:off x="2627784" y="4725144"/>
                <a:ext cx="1368152" cy="28803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>
                <a:off x="3995936" y="4725144"/>
                <a:ext cx="864096" cy="1728192"/>
              </a:xfrm>
              <a:prstGeom prst="line">
                <a:avLst/>
              </a:prstGeom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9" name="Object 3"/>
            <p:cNvGraphicFramePr>
              <a:graphicFrameLocks noChangeAspect="1"/>
            </p:cNvGraphicFramePr>
            <p:nvPr/>
          </p:nvGraphicFramePr>
          <p:xfrm>
            <a:off x="3203848" y="2780928"/>
            <a:ext cx="4752677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Формула" r:id="rId15" imgW="41452800" imgH="4876800" progId="Equation.3">
                    <p:embed/>
                  </p:oleObj>
                </mc:Choice>
                <mc:Fallback>
                  <p:oleObj name="Формула" r:id="rId15" imgW="41452800" imgH="4876800" progId="Equation.3">
                    <p:embed/>
                    <p:pic>
                      <p:nvPicPr>
                        <p:cNvPr id="0" name="Изображение 143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203848" y="2780928"/>
                          <a:ext cx="4752677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1" name="Object 3"/>
          <p:cNvGraphicFramePr>
            <a:graphicFrameLocks noChangeAspect="1"/>
          </p:cNvGraphicFramePr>
          <p:nvPr/>
        </p:nvGraphicFramePr>
        <p:xfrm>
          <a:off x="779463" y="3500438"/>
          <a:ext cx="59420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Формула" r:id="rId17" imgW="51816000" imgH="4876800" progId="Equation.3">
                  <p:embed/>
                </p:oleObj>
              </mc:Choice>
              <mc:Fallback>
                <p:oleObj name="Формула" r:id="rId17" imgW="51816000" imgH="4876800" progId="Equation.3">
                  <p:embed/>
                  <p:pic>
                    <p:nvPicPr>
                      <p:cNvPr id="0" name="Изображение 14345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9463" y="3500438"/>
                        <a:ext cx="5942012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Управляющая кнопка: настраиваемая 111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Управляющая кнопка: далее 112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46" name="Управляющая кнопка: настраиваемая 4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№13. Треугольник.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712968" cy="73189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9" name="Управляющая кнопка: настраиваемая 48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1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5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5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6" name="Параллелограмм 55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0" name="Группа 50"/>
          <p:cNvGrpSpPr/>
          <p:nvPr/>
        </p:nvGrpSpPr>
        <p:grpSpPr>
          <a:xfrm>
            <a:off x="107504" y="2564904"/>
            <a:ext cx="7056784" cy="4176464"/>
            <a:chOff x="107504" y="2636912"/>
            <a:chExt cx="7056784" cy="4176464"/>
          </a:xfrm>
        </p:grpSpPr>
        <p:grpSp>
          <p:nvGrpSpPr>
            <p:cNvPr id="61" name="Группа 18"/>
            <p:cNvGrpSpPr/>
            <p:nvPr/>
          </p:nvGrpSpPr>
          <p:grpSpPr>
            <a:xfrm>
              <a:off x="107504" y="2636912"/>
              <a:ext cx="7056784" cy="4176464"/>
              <a:chOff x="1979712" y="2564904"/>
              <a:chExt cx="7056784" cy="4176464"/>
            </a:xfrm>
          </p:grpSpPr>
          <p:sp>
            <p:nvSpPr>
              <p:cNvPr id="69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Прямоугольником называется параллелограмм, у которого все углы прямые.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Text Box 31"/>
            <p:cNvSpPr txBox="1">
              <a:spLocks noChangeArrowheads="1"/>
            </p:cNvSpPr>
            <p:nvPr/>
          </p:nvSpPr>
          <p:spPr bwMode="auto">
            <a:xfrm>
              <a:off x="226774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5" name="Text Box 40"/>
            <p:cNvSpPr txBox="1">
              <a:spLocks noChangeArrowheads="1"/>
            </p:cNvSpPr>
            <p:nvPr/>
          </p:nvSpPr>
          <p:spPr bwMode="auto">
            <a:xfrm>
              <a:off x="4932040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5148064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2555776" y="580526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67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51"/>
          <p:cNvGrpSpPr/>
          <p:nvPr/>
        </p:nvGrpSpPr>
        <p:grpSpPr>
          <a:xfrm>
            <a:off x="107504" y="2564904"/>
            <a:ext cx="7056784" cy="4176464"/>
            <a:chOff x="-900608" y="3068960"/>
            <a:chExt cx="7056784" cy="4176464"/>
          </a:xfrm>
        </p:grpSpPr>
        <p:grpSp>
          <p:nvGrpSpPr>
            <p:cNvPr id="72" name="Группа 50"/>
            <p:cNvGrpSpPr/>
            <p:nvPr/>
          </p:nvGrpSpPr>
          <p:grpSpPr>
            <a:xfrm>
              <a:off x="-900608" y="3068960"/>
              <a:ext cx="7056784" cy="4176464"/>
              <a:chOff x="-900608" y="3140968"/>
              <a:chExt cx="7056784" cy="4176464"/>
            </a:xfrm>
          </p:grpSpPr>
          <p:grpSp>
            <p:nvGrpSpPr>
              <p:cNvPr id="75" name="Группа 18"/>
              <p:cNvGrpSpPr/>
              <p:nvPr/>
            </p:nvGrpSpPr>
            <p:grpSpPr>
              <a:xfrm>
                <a:off x="-900608" y="3140968"/>
                <a:ext cx="7056784" cy="4176464"/>
                <a:chOff x="971600" y="3068960"/>
                <a:chExt cx="7056784" cy="4176464"/>
              </a:xfrm>
            </p:grpSpPr>
            <p:sp>
              <p:nvSpPr>
                <p:cNvPr id="83" name="Прямоугольник 3"/>
                <p:cNvSpPr/>
                <p:nvPr/>
              </p:nvSpPr>
              <p:spPr>
                <a:xfrm>
                  <a:off x="971600" y="306896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0" indent="-457200" algn="ctr">
                    <a:buAutoNum type="arabicPeriod"/>
                  </a:pPr>
                  <a:r>
                    <a: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Диагонали прямоугольника равны.</a:t>
                  </a:r>
                  <a:endPara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0" indent="-457200" algn="ctr"/>
                  <a:r>
                    <a: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2. Точкой пересечения диагонали делятся пополам</a:t>
                  </a:r>
                  <a:endPara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81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3" name="Прямая соединительная линия 72"/>
            <p:cNvCxnSpPr/>
            <p:nvPr/>
          </p:nvCxnSpPr>
          <p:spPr>
            <a:xfrm>
              <a:off x="2555776" y="4797152"/>
              <a:ext cx="2664296" cy="1152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2555776" y="4797152"/>
              <a:ext cx="2664296" cy="12241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Управляющая кнопка: настраиваемая 84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87" name="Группа 18"/>
            <p:cNvGrpSpPr/>
            <p:nvPr/>
          </p:nvGrpSpPr>
          <p:grpSpPr>
            <a:xfrm>
              <a:off x="107504" y="2564904"/>
              <a:ext cx="7056784" cy="4176464"/>
              <a:chOff x="971600" y="3068960"/>
              <a:chExt cx="7056784" cy="4176464"/>
            </a:xfrm>
          </p:grpSpPr>
          <p:sp>
            <p:nvSpPr>
              <p:cNvPr id="118" name="Прямоугольник 3"/>
              <p:cNvSpPr/>
              <p:nvPr/>
            </p:nvSpPr>
            <p:spPr>
              <a:xfrm>
                <a:off x="971600" y="3068960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>
              <a:off x="466404" y="4726509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Text Box 29"/>
            <p:cNvSpPr txBox="1">
              <a:spLocks noChangeArrowheads="1"/>
            </p:cNvSpPr>
            <p:nvPr/>
          </p:nvSpPr>
          <p:spPr bwMode="auto">
            <a:xfrm>
              <a:off x="539552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0" name="Text Box 31"/>
            <p:cNvSpPr txBox="1">
              <a:spLocks noChangeArrowheads="1"/>
            </p:cNvSpPr>
            <p:nvPr/>
          </p:nvSpPr>
          <p:spPr bwMode="auto">
            <a:xfrm>
              <a:off x="611560" y="314096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1" name="Text Box 40"/>
            <p:cNvSpPr txBox="1">
              <a:spLocks noChangeArrowheads="1"/>
            </p:cNvSpPr>
            <p:nvPr/>
          </p:nvSpPr>
          <p:spPr bwMode="auto">
            <a:xfrm>
              <a:off x="3275856" y="314096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2" name="Text Box 29"/>
            <p:cNvSpPr txBox="1">
              <a:spLocks noChangeArrowheads="1"/>
            </p:cNvSpPr>
            <p:nvPr/>
          </p:nvSpPr>
          <p:spPr bwMode="auto">
            <a:xfrm>
              <a:off x="3491880" y="458112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899592" y="443711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араллелограмм 93"/>
            <p:cNvSpPr/>
            <p:nvPr/>
          </p:nvSpPr>
          <p:spPr>
            <a:xfrm>
              <a:off x="899592" y="3501008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899592" y="3501008"/>
              <a:ext cx="2664296" cy="1152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899592" y="3501008"/>
              <a:ext cx="2664296" cy="12241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Прямоугольник 96"/>
            <p:cNvSpPr/>
            <p:nvPr/>
          </p:nvSpPr>
          <p:spPr>
            <a:xfrm>
              <a:off x="4644008" y="3429000"/>
              <a:ext cx="2088232" cy="20882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4644008" y="3429000"/>
              <a:ext cx="2088232" cy="2088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4644008" y="3429000"/>
              <a:ext cx="2088232" cy="2088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H="1">
              <a:off x="1619672" y="3717032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2771800" y="422108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>
              <a:off x="5076056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H="1">
              <a:off x="5148064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>
              <a:off x="6012160" y="4797152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flipH="1">
              <a:off x="6084168" y="486916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1547664" y="429309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2699792" y="3717032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5148064" y="4797152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5076056" y="4869160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6012160" y="3933056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6084168" y="3861048"/>
              <a:ext cx="144016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 Box 31"/>
            <p:cNvSpPr txBox="1">
              <a:spLocks noChangeArrowheads="1"/>
            </p:cNvSpPr>
            <p:nvPr/>
          </p:nvSpPr>
          <p:spPr bwMode="auto">
            <a:xfrm>
              <a:off x="2123728" y="371703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O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3" name="Text Box 31"/>
            <p:cNvSpPr txBox="1">
              <a:spLocks noChangeArrowheads="1"/>
            </p:cNvSpPr>
            <p:nvPr/>
          </p:nvSpPr>
          <p:spPr bwMode="auto">
            <a:xfrm>
              <a:off x="4355976" y="306896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K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6660232" y="306896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L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5" name="Text Box 31"/>
            <p:cNvSpPr txBox="1">
              <a:spLocks noChangeArrowheads="1"/>
            </p:cNvSpPr>
            <p:nvPr/>
          </p:nvSpPr>
          <p:spPr bwMode="auto">
            <a:xfrm>
              <a:off x="6588224" y="5517232"/>
              <a:ext cx="412292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M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6" name="Text Box 31"/>
            <p:cNvSpPr txBox="1">
              <a:spLocks noChangeArrowheads="1"/>
            </p:cNvSpPr>
            <p:nvPr/>
          </p:nvSpPr>
          <p:spPr bwMode="auto">
            <a:xfrm>
              <a:off x="4427984" y="551723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N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7" name="Text Box 31"/>
            <p:cNvSpPr txBox="1">
              <a:spLocks noChangeArrowheads="1"/>
            </p:cNvSpPr>
            <p:nvPr/>
          </p:nvSpPr>
          <p:spPr bwMode="auto">
            <a:xfrm>
              <a:off x="5508104" y="4077072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P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971600" y="4869160"/>
            <a:ext cx="247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76056" y="5733256"/>
            <a:ext cx="135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" name="Управляющая кнопка: далее 121">
            <a:hlinkClick r:id="" action="ppaction://hlinkshowjump?jump=nextslide" highlightClick="1"/>
          </p:cNvPr>
          <p:cNvSpPr/>
          <p:nvPr/>
        </p:nvSpPr>
        <p:spPr>
          <a:xfrm>
            <a:off x="7020272" y="6309320"/>
            <a:ext cx="648072" cy="360040"/>
          </a:xfrm>
          <a:prstGeom prst="actionButtonForwardNex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avatanplus.com/files/resources/original/5919918154c6815c0be06143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40352" y="3428999"/>
            <a:ext cx="1300655" cy="3429001"/>
          </a:xfrm>
          <a:prstGeom prst="rect">
            <a:avLst/>
          </a:prstGeom>
          <a:noFill/>
        </p:spPr>
      </p:pic>
      <p:sp>
        <p:nvSpPr>
          <p:cNvPr id="114" name="Управляющая кнопка: настраиваемая 11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№13. Треугольник. Четырёхугольник.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1098689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16" name="Управляющая кнопка: настраиваемая 115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Группа 44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18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128" name="Прямоугольник 127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3851920" y="2852936"/>
              <a:ext cx="3546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треугольника.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0" name="Object 3"/>
            <p:cNvGraphicFramePr>
              <a:graphicFrameLocks noChangeAspect="1"/>
            </p:cNvGraphicFramePr>
            <p:nvPr/>
          </p:nvGraphicFramePr>
          <p:xfrm>
            <a:off x="3635896" y="5661248"/>
            <a:ext cx="388937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1" name="Формула" r:id="rId3" imgW="3048000" imgH="3352800" progId="Equation.3">
                    <p:embed/>
                  </p:oleObj>
                </mc:Choice>
                <mc:Fallback>
                  <p:oleObj name="Формула" r:id="rId3" imgW="3048000" imgH="3352800" progId="Equation.3">
                    <p:embed/>
                    <p:pic>
                      <p:nvPicPr>
                        <p:cNvPr id="0" name="Изображение 1536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635896" y="5661248"/>
                          <a:ext cx="388937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15"/>
            <p:cNvGraphicFramePr>
              <a:graphicFrameLocks noChangeAspect="1"/>
            </p:cNvGraphicFramePr>
            <p:nvPr/>
          </p:nvGraphicFramePr>
          <p:xfrm>
            <a:off x="4355976" y="4149080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2" name="Формула" r:id="rId5" imgW="3048000" imgH="4267200" progId="Equation.3">
                    <p:embed/>
                  </p:oleObj>
                </mc:Choice>
                <mc:Fallback>
                  <p:oleObj name="Формула" r:id="rId5" imgW="3048000" imgH="4267200" progId="Equation.3">
                    <p:embed/>
                    <p:pic>
                      <p:nvPicPr>
                        <p:cNvPr id="0" name="Изображение 1536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55976" y="4149080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" name="Object 16"/>
            <p:cNvGraphicFramePr>
              <a:graphicFrameLocks noChangeAspect="1"/>
            </p:cNvGraphicFramePr>
            <p:nvPr/>
          </p:nvGraphicFramePr>
          <p:xfrm>
            <a:off x="2627784" y="4581128"/>
            <a:ext cx="350838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Формула" r:id="rId7" imgW="2743200" imgH="3352800" progId="Equation.3">
                    <p:embed/>
                  </p:oleObj>
                </mc:Choice>
                <mc:Fallback>
                  <p:oleObj name="Формула" r:id="rId7" imgW="2743200" imgH="3352800" progId="Equation.3">
                    <p:embed/>
                    <p:pic>
                      <p:nvPicPr>
                        <p:cNvPr id="0" name="Изображение 1536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627784" y="4581128"/>
                          <a:ext cx="350838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17"/>
            <p:cNvGraphicFramePr>
              <a:graphicFrameLocks noChangeAspect="1"/>
            </p:cNvGraphicFramePr>
            <p:nvPr/>
          </p:nvGraphicFramePr>
          <p:xfrm>
            <a:off x="3563888" y="4725144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Формула" r:id="rId9" imgW="3048000" imgH="4267200" progId="Equation.3">
                    <p:embed/>
                  </p:oleObj>
                </mc:Choice>
                <mc:Fallback>
                  <p:oleObj name="Формула" r:id="rId9" imgW="3048000" imgH="4267200" progId="Equation.3">
                    <p:embed/>
                    <p:pic>
                      <p:nvPicPr>
                        <p:cNvPr id="0" name="Изображение 1536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563888" y="4725144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" name="Прямоугольник 123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5" name="Прямая соединительная линия 124"/>
            <p:cNvCxnSpPr>
              <a:stCxn id="126" idx="0"/>
              <a:endCxn id="126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Равнобедренный треугольник 125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27" name="Object 3"/>
            <p:cNvGraphicFramePr>
              <a:graphicFrameLocks noChangeAspect="1"/>
            </p:cNvGraphicFramePr>
            <p:nvPr/>
          </p:nvGraphicFramePr>
          <p:xfrm>
            <a:off x="5868144" y="4437112"/>
            <a:ext cx="1976437" cy="1068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Формула" r:id="rId11" imgW="15544800" imgH="9448800" progId="Equation.3">
                    <p:embed/>
                  </p:oleObj>
                </mc:Choice>
                <mc:Fallback>
                  <p:oleObj name="Формула" r:id="rId11" imgW="15544800" imgH="9448800" progId="Equation.3">
                    <p:embed/>
                    <p:pic>
                      <p:nvPicPr>
                        <p:cNvPr id="0" name="Изображение 153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868144" y="4437112"/>
                          <a:ext cx="1976437" cy="10683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0" name="Управляющая кнопка: настраиваемая 129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rgbClr val="275E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1" name="Группа 130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32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147" name="Прямоугольник 146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33" name="Object 3"/>
            <p:cNvGraphicFramePr>
              <a:graphicFrameLocks noChangeAspect="1"/>
            </p:cNvGraphicFramePr>
            <p:nvPr/>
          </p:nvGraphicFramePr>
          <p:xfrm>
            <a:off x="2483768" y="5589240"/>
            <a:ext cx="466725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Формула" r:id="rId13" imgW="3657600" imgH="3962400" progId="Equation.3">
                    <p:embed/>
                  </p:oleObj>
                </mc:Choice>
                <mc:Fallback>
                  <p:oleObj name="Формула" r:id="rId13" imgW="3657600" imgH="3962400" progId="Equation.3">
                    <p:embed/>
                    <p:pic>
                      <p:nvPicPr>
                        <p:cNvPr id="0" name="Изображение 1536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483768" y="5589240"/>
                          <a:ext cx="466725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" name="Object 15"/>
            <p:cNvGraphicFramePr>
              <a:graphicFrameLocks noChangeAspect="1"/>
            </p:cNvGraphicFramePr>
            <p:nvPr/>
          </p:nvGraphicFramePr>
          <p:xfrm>
            <a:off x="5004048" y="5589240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Формула" r:id="rId15" imgW="3657600" imgH="3962400" progId="Equation.3">
                    <p:embed/>
                  </p:oleObj>
                </mc:Choice>
                <mc:Fallback>
                  <p:oleObj name="Формула" r:id="rId15" imgW="3657600" imgH="3962400" progId="Equation.3">
                    <p:embed/>
                    <p:pic>
                      <p:nvPicPr>
                        <p:cNvPr id="0" name="Изображение 1536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004048" y="5589240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16"/>
            <p:cNvGraphicFramePr>
              <a:graphicFrameLocks noChangeAspect="1"/>
            </p:cNvGraphicFramePr>
            <p:nvPr/>
          </p:nvGraphicFramePr>
          <p:xfrm>
            <a:off x="3289300" y="3090863"/>
            <a:ext cx="4683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Формула" r:id="rId17" imgW="3657600" imgH="4267200" progId="Equation.3">
                    <p:embed/>
                  </p:oleObj>
                </mc:Choice>
                <mc:Fallback>
                  <p:oleObj name="Формула" r:id="rId17" imgW="3657600" imgH="4267200" progId="Equation.3">
                    <p:embed/>
                    <p:pic>
                      <p:nvPicPr>
                        <p:cNvPr id="0" name="Изображение 1536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289300" y="3090863"/>
                          <a:ext cx="468313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17"/>
            <p:cNvGraphicFramePr>
              <a:graphicFrameLocks noChangeAspect="1"/>
            </p:cNvGraphicFramePr>
            <p:nvPr/>
          </p:nvGraphicFramePr>
          <p:xfrm>
            <a:off x="4139952" y="3933056"/>
            <a:ext cx="544513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Формула" r:id="rId19" imgW="4267200" imgH="3962400" progId="Equation.3">
                    <p:embed/>
                  </p:oleObj>
                </mc:Choice>
                <mc:Fallback>
                  <p:oleObj name="Формула" r:id="rId19" imgW="4267200" imgH="3962400" progId="Equation.3">
                    <p:embed/>
                    <p:pic>
                      <p:nvPicPr>
                        <p:cNvPr id="0" name="Изображение 1536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4139952" y="3933056"/>
                          <a:ext cx="544513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7" name="Прямоугольник 136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8" name="Прямая соединительная линия 137"/>
            <p:cNvCxnSpPr>
              <a:stCxn id="139" idx="0"/>
              <a:endCxn id="139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Равнобедренный треугольник 138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40" name="Object 3"/>
            <p:cNvGraphicFramePr>
              <a:graphicFrameLocks noChangeAspect="1"/>
            </p:cNvGraphicFramePr>
            <p:nvPr/>
          </p:nvGraphicFramePr>
          <p:xfrm>
            <a:off x="4570412" y="2708920"/>
            <a:ext cx="4466084" cy="1173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0" name="Формула" r:id="rId21" imgW="35966400" imgH="10363200" progId="Equation.3">
                    <p:embed/>
                  </p:oleObj>
                </mc:Choice>
                <mc:Fallback>
                  <p:oleObj name="Формула" r:id="rId21" imgW="35966400" imgH="10363200" progId="Equation.3">
                    <p:embed/>
                    <p:pic>
                      <p:nvPicPr>
                        <p:cNvPr id="0" name="Изображение 1536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570412" y="2708920"/>
                          <a:ext cx="4466084" cy="11731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" name="Object 20"/>
            <p:cNvGraphicFramePr>
              <a:graphicFrameLocks noChangeAspect="1"/>
            </p:cNvGraphicFramePr>
            <p:nvPr/>
          </p:nvGraphicFramePr>
          <p:xfrm>
            <a:off x="5508104" y="3933056"/>
            <a:ext cx="3312367" cy="1543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Формула" r:id="rId23" imgW="32613600" imgH="15849600" progId="Equation.3">
                    <p:embed/>
                  </p:oleObj>
                </mc:Choice>
                <mc:Fallback>
                  <p:oleObj name="Формула" r:id="rId23" imgW="32613600" imgH="15849600" progId="Equation.3">
                    <p:embed/>
                    <p:pic>
                      <p:nvPicPr>
                        <p:cNvPr id="0" name="Изображение 1537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508104" y="3933056"/>
                          <a:ext cx="3312367" cy="154348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2" name="Прямая соединительная линия 141"/>
            <p:cNvCxnSpPr/>
            <p:nvPr/>
          </p:nvCxnSpPr>
          <p:spPr>
            <a:xfrm>
              <a:off x="5508104" y="3933056"/>
              <a:ext cx="23042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3" name="Object 17"/>
            <p:cNvGraphicFramePr>
              <a:graphicFrameLocks noChangeAspect="1"/>
            </p:cNvGraphicFramePr>
            <p:nvPr/>
          </p:nvGraphicFramePr>
          <p:xfrm>
            <a:off x="3165475" y="5589588"/>
            <a:ext cx="622300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Формула" r:id="rId25" imgW="4876800" imgH="3962400" progId="Equation.3">
                    <p:embed/>
                  </p:oleObj>
                </mc:Choice>
                <mc:Fallback>
                  <p:oleObj name="Формула" r:id="rId25" imgW="4876800" imgH="3962400" progId="Equation.3">
                    <p:embed/>
                    <p:pic>
                      <p:nvPicPr>
                        <p:cNvPr id="0" name="Изображение 1537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165475" y="5589588"/>
                          <a:ext cx="622300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ct 17"/>
            <p:cNvGraphicFramePr>
              <a:graphicFrameLocks noChangeAspect="1"/>
            </p:cNvGraphicFramePr>
            <p:nvPr/>
          </p:nvGraphicFramePr>
          <p:xfrm>
            <a:off x="2627784" y="4509120"/>
            <a:ext cx="466725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Формула" r:id="rId27" imgW="3657600" imgH="3962400" progId="Equation.3">
                    <p:embed/>
                  </p:oleObj>
                </mc:Choice>
                <mc:Fallback>
                  <p:oleObj name="Формула" r:id="rId27" imgW="3657600" imgH="3962400" progId="Equation.3">
                    <p:embed/>
                    <p:pic>
                      <p:nvPicPr>
                        <p:cNvPr id="0" name="Изображение 153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627784" y="4509120"/>
                          <a:ext cx="466725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5" name="Прямая соединительная линия 144"/>
            <p:cNvCxnSpPr>
              <a:stCxn id="139" idx="2"/>
            </p:cNvCxnSpPr>
            <p:nvPr/>
          </p:nvCxnSpPr>
          <p:spPr>
            <a:xfrm flipV="1">
              <a:off x="2843808" y="4365104"/>
              <a:ext cx="1368152" cy="12241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Прямая соединительная линия 145"/>
            <p:cNvCxnSpPr>
              <a:endCxn id="139" idx="4"/>
            </p:cNvCxnSpPr>
            <p:nvPr/>
          </p:nvCxnSpPr>
          <p:spPr>
            <a:xfrm>
              <a:off x="3059832" y="4869160"/>
              <a:ext cx="2088232" cy="720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9" name="Object 20"/>
          <p:cNvGraphicFramePr>
            <a:graphicFrameLocks noChangeAspect="1"/>
          </p:cNvGraphicFramePr>
          <p:nvPr/>
        </p:nvGraphicFramePr>
        <p:xfrm>
          <a:off x="3779912" y="5517232"/>
          <a:ext cx="2868613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Формула" r:id="rId29" imgW="22555200" imgH="9448800" progId="Equation.3">
                  <p:embed/>
                </p:oleObj>
              </mc:Choice>
              <mc:Fallback>
                <p:oleObj name="Формула" r:id="rId29" imgW="22555200" imgH="9448800" progId="Equation.3">
                  <p:embed/>
                  <p:pic>
                    <p:nvPicPr>
                      <p:cNvPr id="0" name="Изображение 15373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779912" y="5517232"/>
                        <a:ext cx="2868613" cy="10683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Прямоугольник 149"/>
          <p:cNvSpPr/>
          <p:nvPr/>
        </p:nvSpPr>
        <p:spPr>
          <a:xfrm>
            <a:off x="5724128" y="5661248"/>
            <a:ext cx="864096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Управляющая кнопка: домой 150">
            <a:hlinkClick r:id="rId31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Управляющая кнопка: настраиваемая 13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Управляющая кнопка: домой 19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№14. Повторение. Прямоугольник. Четырёхугольник.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712968" cy="104908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05232"/>
            <a:ext cx="8712968" cy="76168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01008"/>
            <a:ext cx="8712968" cy="71381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37112"/>
            <a:ext cx="8712969" cy="77458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445224"/>
            <a:ext cx="8712968" cy="73529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11560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735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92896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309320"/>
            <a:ext cx="970408" cy="360040"/>
          </a:xfrm>
          <a:prstGeom prst="actionButtonReturn">
            <a:avLst/>
          </a:prstGeom>
          <a:solidFill>
            <a:srgbClr val="836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004048" y="5661248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и НЕТ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6056" y="4653136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№14. Повторение. Прямоугольник. Четырёхугольник.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7761" name="Object 1"/>
          <p:cNvGraphicFramePr>
            <a:graphicFrameLocks noChangeAspect="1"/>
          </p:cNvGraphicFramePr>
          <p:nvPr/>
        </p:nvGraphicFramePr>
        <p:xfrm>
          <a:off x="5076056" y="1628800"/>
          <a:ext cx="3744416" cy="540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" name="Формула" r:id="rId2" imgW="32918400" imgH="4267200" progId="Equation.3">
                  <p:embed/>
                </p:oleObj>
              </mc:Choice>
              <mc:Fallback>
                <p:oleObj name="Формула" r:id="rId2" imgW="32918400" imgH="4267200" progId="Equation.3">
                  <p:embed/>
                  <p:pic>
                    <p:nvPicPr>
                      <p:cNvPr id="0" name="Изображение 1638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6056" y="1628800"/>
                        <a:ext cx="3744416" cy="54089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5024438" y="2420938"/>
          <a:ext cx="123348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Формула" r:id="rId4" imgW="8534400" imgH="6096000" progId="Equation.3">
                  <p:embed/>
                </p:oleObj>
              </mc:Choice>
              <mc:Fallback>
                <p:oleObj name="Формула" r:id="rId4" imgW="8534400" imgH="6096000" progId="Equation.3">
                  <p:embed/>
                  <p:pic>
                    <p:nvPicPr>
                      <p:cNvPr id="0" name="Изображение 16386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24438" y="2420938"/>
                        <a:ext cx="1233487" cy="823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5076056" y="3645024"/>
          <a:ext cx="6937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6" imgW="6096000" imgH="3962400" progId="Equation.3">
                  <p:embed/>
                </p:oleObj>
              </mc:Choice>
              <mc:Fallback>
                <p:oleObj name="Формула" r:id="rId6" imgW="6096000" imgH="3962400" progId="Equation.3">
                  <p:embed/>
                  <p:pic>
                    <p:nvPicPr>
                      <p:cNvPr id="0" name="Изображение 1638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6056" y="3645024"/>
                        <a:ext cx="693738" cy="5032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№14. Повторение. Прямоугольник. Четырёхугольник.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268760"/>
            <a:ext cx="8712968" cy="104908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41" name="Управляющая кнопка: настраиваемая 140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" name="Группа 37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44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5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5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47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6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5" name="Группа 85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56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167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7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159" name="AutoShape 4"/>
              <p:cNvSpPr>
                <a:spLocks noChangeArrowheads="1"/>
              </p:cNvSpPr>
              <p:nvPr/>
            </p:nvSpPr>
            <p:spPr bwMode="auto">
              <a:xfrm>
                <a:off x="310589" y="1665826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8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9" name="Группа 72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70" name="Группа 4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233" name="Прямоугольник 232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71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222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3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4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2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2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210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74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176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00008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8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" name="TextBox 174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36" name="Управляющая кнопка: настраиваемая 235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7" name="Группа 236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238" name="Группа 90"/>
            <p:cNvGrpSpPr/>
            <p:nvPr/>
          </p:nvGrpSpPr>
          <p:grpSpPr>
            <a:xfrm>
              <a:off x="107504" y="2564904"/>
              <a:ext cx="7056784" cy="4176464"/>
              <a:chOff x="107504" y="2492896"/>
              <a:chExt cx="7056784" cy="4176464"/>
            </a:xfrm>
          </p:grpSpPr>
          <p:grpSp>
            <p:nvGrpSpPr>
              <p:cNvPr id="243" name="Группа 82"/>
              <p:cNvGrpSpPr/>
              <p:nvPr/>
            </p:nvGrpSpPr>
            <p:grpSpPr>
              <a:xfrm>
                <a:off x="107504" y="2492896"/>
                <a:ext cx="7056784" cy="4176464"/>
                <a:chOff x="4644008" y="1080120"/>
                <a:chExt cx="7056784" cy="4176464"/>
              </a:xfrm>
            </p:grpSpPr>
            <p:sp>
              <p:nvSpPr>
                <p:cNvPr id="254" name="Прямоугольник 253"/>
                <p:cNvSpPr/>
                <p:nvPr/>
              </p:nvSpPr>
              <p:spPr>
                <a:xfrm>
                  <a:off x="4644008" y="108012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aphicFrame>
              <p:nvGraphicFramePr>
                <p:cNvPr id="255" name="Object 3"/>
                <p:cNvGraphicFramePr>
                  <a:graphicFrameLocks noChangeAspect="1"/>
                </p:cNvGraphicFramePr>
                <p:nvPr/>
              </p:nvGraphicFramePr>
              <p:xfrm>
                <a:off x="4860032" y="1224136"/>
                <a:ext cx="2028825" cy="9667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09" name="Формула" r:id="rId2" imgW="20421600" imgH="10363200" progId="Equation.3">
                        <p:embed/>
                      </p:oleObj>
                    </mc:Choice>
                    <mc:Fallback>
                      <p:oleObj name="Формула" r:id="rId2" imgW="20421600" imgH="10363200" progId="Equation.3">
                        <p:embed/>
                        <p:pic>
                          <p:nvPicPr>
                            <p:cNvPr id="0" name="Изображение 17408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860032" y="1224136"/>
                              <a:ext cx="2028825" cy="966788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" name="Object 9"/>
                <p:cNvGraphicFramePr>
                  <a:graphicFrameLocks noChangeAspect="1"/>
                </p:cNvGraphicFramePr>
                <p:nvPr/>
              </p:nvGraphicFramePr>
              <p:xfrm>
                <a:off x="4716016" y="2736304"/>
                <a:ext cx="2360613" cy="3984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410" name="Формула" r:id="rId4" imgW="23774400" imgH="4267200" progId="Equation.3">
                        <p:embed/>
                      </p:oleObj>
                    </mc:Choice>
                    <mc:Fallback>
                      <p:oleObj name="Формула" r:id="rId4" imgW="23774400" imgH="4267200" progId="Equation.3">
                        <p:embed/>
                        <p:pic>
                          <p:nvPicPr>
                            <p:cNvPr id="0" name="Изображение 1740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716016" y="2736304"/>
                              <a:ext cx="2360613" cy="398463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244" name="Группа 86"/>
              <p:cNvGrpSpPr/>
              <p:nvPr/>
            </p:nvGrpSpPr>
            <p:grpSpPr>
              <a:xfrm>
                <a:off x="2843808" y="2564904"/>
                <a:ext cx="4248472" cy="2160240"/>
                <a:chOff x="0" y="1359240"/>
                <a:chExt cx="4973411" cy="4204578"/>
              </a:xfrm>
            </p:grpSpPr>
            <p:sp>
              <p:nvSpPr>
                <p:cNvPr id="245" name="AutoShape 4"/>
                <p:cNvSpPr>
                  <a:spLocks noChangeArrowheads="1"/>
                </p:cNvSpPr>
                <p:nvPr/>
              </p:nvSpPr>
              <p:spPr bwMode="auto">
                <a:xfrm>
                  <a:off x="323850" y="1989138"/>
                  <a:ext cx="2016125" cy="2952750"/>
                </a:xfrm>
                <a:prstGeom prst="triangle">
                  <a:avLst>
                    <a:gd name="adj" fmla="val 50317"/>
                  </a:avLst>
                </a:prstGeom>
                <a:noFill/>
                <a:ln w="50800">
                  <a:solidFill>
                    <a:srgbClr val="80008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6" name="AutoShape 5"/>
                <p:cNvSpPr>
                  <a:spLocks noChangeArrowheads="1"/>
                </p:cNvSpPr>
                <p:nvPr/>
              </p:nvSpPr>
              <p:spPr bwMode="auto">
                <a:xfrm>
                  <a:off x="2843213" y="1989138"/>
                  <a:ext cx="2016125" cy="2952750"/>
                </a:xfrm>
                <a:prstGeom prst="triangle">
                  <a:avLst>
                    <a:gd name="adj" fmla="val 49811"/>
                  </a:avLst>
                </a:prstGeom>
                <a:noFill/>
                <a:ln w="50800">
                  <a:solidFill>
                    <a:srgbClr val="000080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927246" y="1359240"/>
                  <a:ext cx="401411" cy="694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 smtClean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456099" y="1359240"/>
                  <a:ext cx="401411" cy="6949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E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 smtClean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555874" y="4868864"/>
                  <a:ext cx="417668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5105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572000" y="4868864"/>
                  <a:ext cx="401411" cy="6949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F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348722" y="4582750"/>
                  <a:ext cx="0" cy="5606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cxnSp>
          <p:nvCxnSpPr>
            <p:cNvPr id="239" name="Прямая соединительная линия 238"/>
            <p:cNvCxnSpPr/>
            <p:nvPr/>
          </p:nvCxnSpPr>
          <p:spPr>
            <a:xfrm>
              <a:off x="323528" y="4077072"/>
              <a:ext cx="1944216" cy="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0" name="Object 4"/>
            <p:cNvGraphicFramePr>
              <a:graphicFrameLocks noChangeAspect="1"/>
            </p:cNvGraphicFramePr>
            <p:nvPr/>
          </p:nvGraphicFramePr>
          <p:xfrm>
            <a:off x="251520" y="4797152"/>
            <a:ext cx="7874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Формула" r:id="rId6" imgW="7924800" imgH="3352800" progId="Equation.3">
                    <p:embed/>
                  </p:oleObj>
                </mc:Choice>
                <mc:Fallback>
                  <p:oleObj name="Формула" r:id="rId6" imgW="7924800" imgH="3352800" progId="Equation.3">
                    <p:embed/>
                    <p:pic>
                      <p:nvPicPr>
                        <p:cNvPr id="0" name="Изображение 1741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51520" y="4797152"/>
                          <a:ext cx="787400" cy="3127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1" name="Line 12"/>
            <p:cNvSpPr>
              <a:spLocks noChangeShapeType="1"/>
            </p:cNvSpPr>
            <p:nvPr/>
          </p:nvSpPr>
          <p:spPr bwMode="auto">
            <a:xfrm flipV="1">
              <a:off x="6084168" y="4293096"/>
              <a:ext cx="0" cy="288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242" name="Object 9"/>
            <p:cNvGraphicFramePr>
              <a:graphicFrameLocks noChangeAspect="1"/>
            </p:cNvGraphicFramePr>
            <p:nvPr/>
          </p:nvGraphicFramePr>
          <p:xfrm>
            <a:off x="550863" y="3644900"/>
            <a:ext cx="1512887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Формула" r:id="rId8" imgW="15240000" imgH="4267200" progId="Equation.3">
                    <p:embed/>
                  </p:oleObj>
                </mc:Choice>
                <mc:Fallback>
                  <p:oleObj name="Формула" r:id="rId8" imgW="15240000" imgH="4267200" progId="Equation.3">
                    <p:embed/>
                    <p:pic>
                      <p:nvPicPr>
                        <p:cNvPr id="0" name="Изображение 1741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50863" y="3644900"/>
                          <a:ext cx="1512887" cy="39846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7" name="Object 24"/>
          <p:cNvGraphicFramePr>
            <a:graphicFrameLocks noChangeAspect="1"/>
          </p:cNvGraphicFramePr>
          <p:nvPr/>
        </p:nvGraphicFramePr>
        <p:xfrm>
          <a:off x="1763688" y="5949280"/>
          <a:ext cx="23606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Формула" r:id="rId10" imgW="23774400" imgH="4267200" progId="Equation.3">
                  <p:embed/>
                </p:oleObj>
              </mc:Choice>
              <mc:Fallback>
                <p:oleObj name="Формула" r:id="rId10" imgW="23774400" imgH="4267200" progId="Equation.3">
                  <p:embed/>
                  <p:pic>
                    <p:nvPicPr>
                      <p:cNvPr id="0" name="Изображение 17412"/>
                      <p:cNvPicPr>
                        <a:picLocks noChangeAspect="1"/>
                      </p:cNvPicPr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3688" y="5949280"/>
                        <a:ext cx="2360613" cy="3984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" name="Стрелка вправо с вырезом 257"/>
          <p:cNvSpPr/>
          <p:nvPr/>
        </p:nvSpPr>
        <p:spPr>
          <a:xfrm>
            <a:off x="4211960" y="5229200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Стрелка вправо с вырезом 258"/>
          <p:cNvSpPr/>
          <p:nvPr/>
        </p:nvSpPr>
        <p:spPr>
          <a:xfrm>
            <a:off x="323528" y="6021288"/>
            <a:ext cx="1080120" cy="288032"/>
          </a:xfrm>
          <a:prstGeom prst="notchedRightArrow">
            <a:avLst>
              <a:gd name="adj1" fmla="val 50000"/>
              <a:gd name="adj2" fmla="val 11705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рямоугольник 259"/>
          <p:cNvSpPr/>
          <p:nvPr/>
        </p:nvSpPr>
        <p:spPr>
          <a:xfrm>
            <a:off x="1763688" y="5877272"/>
            <a:ext cx="23042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1" name="Object 8"/>
          <p:cNvGraphicFramePr>
            <a:graphicFrameLocks noChangeAspect="1"/>
          </p:cNvGraphicFramePr>
          <p:nvPr/>
        </p:nvGraphicFramePr>
        <p:xfrm>
          <a:off x="755576" y="5157192"/>
          <a:ext cx="3270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Формула" r:id="rId12" imgW="32918400" imgH="4267200" progId="Equation.3">
                  <p:embed/>
                </p:oleObj>
              </mc:Choice>
              <mc:Fallback>
                <p:oleObj name="Формула" r:id="rId12" imgW="32918400" imgH="4267200" progId="Equation.3">
                  <p:embed/>
                  <p:pic>
                    <p:nvPicPr>
                      <p:cNvPr id="0" name="Изображение 17413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5576" y="5157192"/>
                        <a:ext cx="3270250" cy="396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262" name="Управляющая кнопка: далее 261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</p:childTnLst>
        </p:cTn>
      </p:par>
    </p:tnLst>
    <p:bldLst>
      <p:bldP spid="258" grpId="0" animBg="1"/>
      <p:bldP spid="259" grpId="0" animBg="1"/>
      <p:bldP spid="2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Управляющая кнопка: настраиваемая 13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№14. Повторение. Прямоугольник. Четырёхугольник.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1" name="Группа 20"/>
          <p:cNvGrpSpPr/>
          <p:nvPr/>
        </p:nvGrpSpPr>
        <p:grpSpPr>
          <a:xfrm>
            <a:off x="107504" y="2564904"/>
            <a:ext cx="7056784" cy="4176464"/>
            <a:chOff x="1979712" y="2492896"/>
            <a:chExt cx="7056784" cy="4176464"/>
          </a:xfrm>
        </p:grpSpPr>
        <p:grpSp>
          <p:nvGrpSpPr>
            <p:cNvPr id="142" name="Группа 21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48" name="Прямоугольник 147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Две прямые называются параллельными, если они не пересекаются.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>
              <a:off x="2843808" y="2564904"/>
              <a:ext cx="53241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параллельных прямых</a:t>
              </a:r>
              <a:endParaRPr lang="ru-RU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144" name="Прямая соединительная линия 143"/>
            <p:cNvCxnSpPr/>
            <p:nvPr/>
          </p:nvCxnSpPr>
          <p:spPr>
            <a:xfrm>
              <a:off x="3131840" y="5157192"/>
              <a:ext cx="4320480" cy="0"/>
            </a:xfrm>
            <a:prstGeom prst="line">
              <a:avLst/>
            </a:prstGeom>
            <a:ln w="412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>
              <a:off x="3131840" y="5949280"/>
              <a:ext cx="4320480" cy="0"/>
            </a:xfrm>
            <a:prstGeom prst="line">
              <a:avLst/>
            </a:prstGeom>
            <a:ln w="47625" cmpd="sng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164288" y="4725144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236296" y="5517232"/>
              <a:ext cx="3385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0" name="Управляющая кнопка: настраиваемая 14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8" cy="761688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52" name="Управляющая кнопка: настраиваемая 151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" name="Группа 152"/>
          <p:cNvGrpSpPr/>
          <p:nvPr/>
        </p:nvGrpSpPr>
        <p:grpSpPr>
          <a:xfrm>
            <a:off x="107504" y="2132856"/>
            <a:ext cx="7056784" cy="4608512"/>
            <a:chOff x="107504" y="2132856"/>
            <a:chExt cx="7056784" cy="4608512"/>
          </a:xfrm>
        </p:grpSpPr>
        <p:grpSp>
          <p:nvGrpSpPr>
            <p:cNvPr id="154" name="Группа 5"/>
            <p:cNvGrpSpPr/>
            <p:nvPr/>
          </p:nvGrpSpPr>
          <p:grpSpPr>
            <a:xfrm>
              <a:off x="107504" y="2564904"/>
              <a:ext cx="7056784" cy="4176464"/>
              <a:chOff x="1475656" y="2996952"/>
              <a:chExt cx="7056784" cy="4176464"/>
            </a:xfrm>
          </p:grpSpPr>
          <p:sp>
            <p:nvSpPr>
              <p:cNvPr id="166" name="Прямоугольник 3"/>
              <p:cNvSpPr/>
              <p:nvPr/>
            </p:nvSpPr>
            <p:spPr>
              <a:xfrm>
                <a:off x="1475656" y="2996952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5" name="Freeform 25"/>
            <p:cNvSpPr/>
            <p:nvPr/>
          </p:nvSpPr>
          <p:spPr bwMode="auto">
            <a:xfrm rot="3151255" flipH="1">
              <a:off x="3120177" y="1984812"/>
              <a:ext cx="1742550" cy="3552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0"/>
                </a:cxn>
              </a:cxnLst>
              <a:rect l="0" t="0" r="r" b="b"/>
              <a:pathLst>
                <a:path w="1" h="1800">
                  <a:moveTo>
                    <a:pt x="0" y="0"/>
                  </a:moveTo>
                  <a:lnTo>
                    <a:pt x="0" y="1800"/>
                  </a:lnTo>
                </a:path>
              </a:pathLst>
            </a:custGeom>
            <a:noFill/>
            <a:ln w="57150">
              <a:solidFill>
                <a:srgbClr val="800080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>
              <a:off x="5032102" y="6163439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Text Box 9"/>
            <p:cNvSpPr txBox="1">
              <a:spLocks noChangeArrowheads="1"/>
            </p:cNvSpPr>
            <p:nvPr/>
          </p:nvSpPr>
          <p:spPr bwMode="auto">
            <a:xfrm>
              <a:off x="6084168" y="2132856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8" name="Text Box 9"/>
            <p:cNvSpPr txBox="1">
              <a:spLocks noChangeArrowheads="1"/>
            </p:cNvSpPr>
            <p:nvPr/>
          </p:nvSpPr>
          <p:spPr bwMode="auto">
            <a:xfrm>
              <a:off x="3223121" y="4714101"/>
              <a:ext cx="34336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c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59" name="Text Box 9"/>
            <p:cNvSpPr txBox="1">
              <a:spLocks noChangeArrowheads="1"/>
            </p:cNvSpPr>
            <p:nvPr/>
          </p:nvSpPr>
          <p:spPr bwMode="auto">
            <a:xfrm>
              <a:off x="6607497" y="3633981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60" name="Text Box 9"/>
            <p:cNvSpPr txBox="1">
              <a:spLocks noChangeArrowheads="1"/>
            </p:cNvSpPr>
            <p:nvPr/>
          </p:nvSpPr>
          <p:spPr bwMode="auto">
            <a:xfrm>
              <a:off x="3727177" y="3057917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b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61" name="Object 3"/>
            <p:cNvGraphicFramePr>
              <a:graphicFrameLocks noChangeAspect="1"/>
            </p:cNvGraphicFramePr>
            <p:nvPr/>
          </p:nvGraphicFramePr>
          <p:xfrm>
            <a:off x="371281" y="2852936"/>
            <a:ext cx="1320399" cy="1368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3" name="Формула" r:id="rId2" imgW="8839200" imgH="9753600" progId="Equation.3">
                    <p:embed/>
                  </p:oleObj>
                </mc:Choice>
                <mc:Fallback>
                  <p:oleObj name="Формула" r:id="rId2" imgW="8839200" imgH="9753600" progId="Equation.3">
                    <p:embed/>
                    <p:pic>
                      <p:nvPicPr>
                        <p:cNvPr id="0" name="Изображение 184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71281" y="2852936"/>
                          <a:ext cx="1320399" cy="136815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2" name="Прямоугольник 161"/>
            <p:cNvSpPr/>
            <p:nvPr/>
          </p:nvSpPr>
          <p:spPr>
            <a:xfrm rot="19205083">
              <a:off x="5088168" y="5070447"/>
              <a:ext cx="329824" cy="3218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Freeform 25"/>
            <p:cNvSpPr/>
            <p:nvPr/>
          </p:nvSpPr>
          <p:spPr bwMode="auto">
            <a:xfrm rot="3128436" flipH="1">
              <a:off x="4123319" y="2629690"/>
              <a:ext cx="1709005" cy="3846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0"/>
                </a:cxn>
              </a:cxnLst>
              <a:rect l="0" t="0" r="r" b="b"/>
              <a:pathLst>
                <a:path w="1" h="1800">
                  <a:moveTo>
                    <a:pt x="0" y="0"/>
                  </a:moveTo>
                  <a:lnTo>
                    <a:pt x="0" y="1800"/>
                  </a:lnTo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Прямоугольник 163"/>
            <p:cNvSpPr/>
            <p:nvPr/>
          </p:nvSpPr>
          <p:spPr>
            <a:xfrm rot="19205083">
              <a:off x="4296080" y="4134344"/>
              <a:ext cx="329824" cy="3218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Freeform 25"/>
            <p:cNvSpPr/>
            <p:nvPr/>
          </p:nvSpPr>
          <p:spPr bwMode="auto">
            <a:xfrm rot="8423047" flipH="1">
              <a:off x="4593863" y="2452083"/>
              <a:ext cx="1709005" cy="3846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0"/>
                </a:cxn>
              </a:cxnLst>
              <a:rect l="0" t="0" r="r" b="b"/>
              <a:pathLst>
                <a:path w="1" h="1800">
                  <a:moveTo>
                    <a:pt x="0" y="0"/>
                  </a:moveTo>
                  <a:lnTo>
                    <a:pt x="0" y="1800"/>
                  </a:lnTo>
                </a:path>
              </a:pathLst>
            </a:custGeom>
            <a:noFill/>
            <a:ln w="57150">
              <a:solidFill>
                <a:schemeClr val="accent2">
                  <a:lumMod val="50000"/>
                </a:schemeClr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8" name="Правая фигурная скобка 167"/>
          <p:cNvSpPr/>
          <p:nvPr/>
        </p:nvSpPr>
        <p:spPr>
          <a:xfrm>
            <a:off x="1619672" y="2852936"/>
            <a:ext cx="288032" cy="1368152"/>
          </a:xfrm>
          <a:prstGeom prst="rightBrace">
            <a:avLst>
              <a:gd name="adj1" fmla="val 28499"/>
              <a:gd name="adj2" fmla="val 49362"/>
            </a:avLst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1979712" y="3068960"/>
            <a:ext cx="1368152" cy="792088"/>
          </a:xfrm>
          <a:prstGeom prst="rect">
            <a:avLst/>
          </a:prstGeom>
          <a:solidFill>
            <a:srgbClr val="73509A">
              <a:alpha val="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0" name="Object 4"/>
          <p:cNvGraphicFramePr>
            <a:graphicFrameLocks noChangeAspect="1"/>
          </p:cNvGraphicFramePr>
          <p:nvPr/>
        </p:nvGraphicFramePr>
        <p:xfrm>
          <a:off x="2071688" y="3068638"/>
          <a:ext cx="1233487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Формула" r:id="rId4" imgW="8534400" imgH="6096000" progId="Equation.3">
                  <p:embed/>
                </p:oleObj>
              </mc:Choice>
              <mc:Fallback>
                <p:oleObj name="Формула" r:id="rId4" imgW="8534400" imgH="6096000" progId="Equation.3">
                  <p:embed/>
                  <p:pic>
                    <p:nvPicPr>
                      <p:cNvPr id="0" name="Изображение 18433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1688" y="3068638"/>
                        <a:ext cx="1233487" cy="8239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71" name="Управляющая кнопка: далее 170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68" grpId="0" animBg="1"/>
      <p:bldP spid="1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Управляющая кнопка: настраиваемая 9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№14. Повторение. Прямоугольник. Четырёхугольник.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4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84784"/>
            <a:ext cx="8712968" cy="71381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45" name="Группа 20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46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155" name="Прямоугольник 154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четырёхугольника, являющиеся соседними отрезками, называют соседними сторонами четырёхугольника.</a:t>
                </a:r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Вершины, являющиеся концами одной стороны называются соседними вершинами</a:t>
                </a:r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не являющиеся </a:t>
                </a:r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соседними, называют </a:t>
                </a:r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противолежащими сторонами.</a:t>
                </a:r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Несоседние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вершины наз.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противоположными 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вершинами.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dirty="0" smtClean="0"/>
                  <a:t>s</a:t>
                </a:r>
                <a:endParaRPr lang="ru-RU" dirty="0"/>
              </a:p>
            </p:txBody>
          </p:sp>
          <p:sp>
            <p:nvSpPr>
              <p:cNvPr id="15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47" name="Object 3"/>
            <p:cNvGraphicFramePr>
              <a:graphicFrameLocks noChangeAspect="1"/>
            </p:cNvGraphicFramePr>
            <p:nvPr/>
          </p:nvGraphicFramePr>
          <p:xfrm>
            <a:off x="2123728" y="6165304"/>
            <a:ext cx="466725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" name="Формула" r:id="rId2" imgW="3657600" imgH="3962400" progId="Equation.3">
                    <p:embed/>
                  </p:oleObj>
                </mc:Choice>
                <mc:Fallback>
                  <p:oleObj name="Формула" r:id="rId2" imgW="3657600" imgH="3962400" progId="Equation.3">
                    <p:embed/>
                    <p:pic>
                      <p:nvPicPr>
                        <p:cNvPr id="0" name="Изображение 1945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23728" y="6165304"/>
                          <a:ext cx="466725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15"/>
            <p:cNvGraphicFramePr>
              <a:graphicFrameLocks noChangeAspect="1"/>
            </p:cNvGraphicFramePr>
            <p:nvPr/>
          </p:nvGraphicFramePr>
          <p:xfrm>
            <a:off x="2267744" y="4653136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Формула" r:id="rId4" imgW="3657600" imgH="3962400" progId="Equation.3">
                    <p:embed/>
                  </p:oleObj>
                </mc:Choice>
                <mc:Fallback>
                  <p:oleObj name="Формула" r:id="rId4" imgW="3657600" imgH="3962400" progId="Equation.3">
                    <p:embed/>
                    <p:pic>
                      <p:nvPicPr>
                        <p:cNvPr id="0" name="Изображение 1945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4653136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16"/>
            <p:cNvGraphicFramePr>
              <a:graphicFrameLocks noChangeAspect="1"/>
            </p:cNvGraphicFramePr>
            <p:nvPr/>
          </p:nvGraphicFramePr>
          <p:xfrm>
            <a:off x="3707904" y="4221088"/>
            <a:ext cx="4683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Формула" r:id="rId6" imgW="3657600" imgH="4267200" progId="Equation.3">
                    <p:embed/>
                  </p:oleObj>
                </mc:Choice>
                <mc:Fallback>
                  <p:oleObj name="Формула" r:id="rId6" imgW="3657600" imgH="4267200" progId="Equation.3">
                    <p:embed/>
                    <p:pic>
                      <p:nvPicPr>
                        <p:cNvPr id="0" name="Изображение 1945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07904" y="4221088"/>
                          <a:ext cx="468313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17"/>
            <p:cNvGraphicFramePr>
              <a:graphicFrameLocks noChangeAspect="1"/>
            </p:cNvGraphicFramePr>
            <p:nvPr/>
          </p:nvGraphicFramePr>
          <p:xfrm>
            <a:off x="4860032" y="6165304"/>
            <a:ext cx="504825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Формула" r:id="rId8" imgW="3962400" imgH="3962400" progId="Equation.3">
                    <p:embed/>
                  </p:oleObj>
                </mc:Choice>
                <mc:Fallback>
                  <p:oleObj name="Формула" r:id="rId8" imgW="3962400" imgH="3962400" progId="Equation.3">
                    <p:embed/>
                    <p:pic>
                      <p:nvPicPr>
                        <p:cNvPr id="0" name="Изображение 1945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60032" y="6165304"/>
                          <a:ext cx="504825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1" name="Прямая соединительная линия 150"/>
            <p:cNvCxnSpPr/>
            <p:nvPr/>
          </p:nvCxnSpPr>
          <p:spPr>
            <a:xfrm flipH="1">
              <a:off x="2339752" y="5013176"/>
              <a:ext cx="288032" cy="1152128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>
              <a:off x="2339752" y="6165304"/>
              <a:ext cx="2520280" cy="28803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 flipV="1">
              <a:off x="2627784" y="4725144"/>
              <a:ext cx="1368152" cy="28803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3995936" y="4725144"/>
              <a:ext cx="864096" cy="1728192"/>
            </a:xfrm>
            <a:prstGeom prst="line">
              <a:avLst/>
            </a:prstGeom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Управляющая кнопка: настраиваемая 156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Управляющая кнопка: настраиваемая 157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41"/>
          <p:cNvGrpSpPr/>
          <p:nvPr/>
        </p:nvGrpSpPr>
        <p:grpSpPr>
          <a:xfrm>
            <a:off x="107504" y="2564904"/>
            <a:ext cx="7056784" cy="4176464"/>
            <a:chOff x="1979712" y="2564904"/>
            <a:chExt cx="7056784" cy="4176464"/>
          </a:xfrm>
        </p:grpSpPr>
        <p:grpSp>
          <p:nvGrpSpPr>
            <p:cNvPr id="160" name="Группа 11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162" name="Группа 56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171" name="Прямоугольник 170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dirty="0" smtClean="0"/>
                    <a:t>s</a:t>
                  </a:r>
                  <a:endParaRPr lang="ru-RU" dirty="0"/>
                </a:p>
              </p:txBody>
            </p:sp>
            <p:sp>
              <p:nvSpPr>
                <p:cNvPr id="172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163" name="Object 3"/>
              <p:cNvGraphicFramePr>
                <a:graphicFrameLocks noChangeAspect="1"/>
              </p:cNvGraphicFramePr>
              <p:nvPr/>
            </p:nvGraphicFramePr>
            <p:xfrm>
              <a:off x="2123728" y="6165304"/>
              <a:ext cx="466725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1" name="Формула" r:id="rId10" imgW="3657600" imgH="3962400" progId="Equation.3">
                      <p:embed/>
                    </p:oleObj>
                  </mc:Choice>
                  <mc:Fallback>
                    <p:oleObj name="Формула" r:id="rId10" imgW="3657600" imgH="3962400" progId="Equation.3">
                      <p:embed/>
                      <p:pic>
                        <p:nvPicPr>
                          <p:cNvPr id="0" name="Изображение 19460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123728" y="6165304"/>
                            <a:ext cx="466725" cy="44926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4" name="Object 15"/>
              <p:cNvGraphicFramePr>
                <a:graphicFrameLocks noChangeAspect="1"/>
              </p:cNvGraphicFramePr>
              <p:nvPr/>
            </p:nvGraphicFramePr>
            <p:xfrm>
              <a:off x="2267744" y="4653136"/>
              <a:ext cx="466725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2" name="Формула" r:id="rId11" imgW="3657600" imgH="3962400" progId="Equation.3">
                      <p:embed/>
                    </p:oleObj>
                  </mc:Choice>
                  <mc:Fallback>
                    <p:oleObj name="Формула" r:id="rId11" imgW="3657600" imgH="3962400" progId="Equation.3">
                      <p:embed/>
                      <p:pic>
                        <p:nvPicPr>
                          <p:cNvPr id="0" name="Изображение 1946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267744" y="4653136"/>
                            <a:ext cx="466725" cy="4476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" name="Object 16"/>
              <p:cNvGraphicFramePr>
                <a:graphicFrameLocks noChangeAspect="1"/>
              </p:cNvGraphicFramePr>
              <p:nvPr/>
            </p:nvGraphicFramePr>
            <p:xfrm>
              <a:off x="3707904" y="4221088"/>
              <a:ext cx="468313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3" name="Формула" r:id="rId12" imgW="3657600" imgH="4267200" progId="Equation.3">
                      <p:embed/>
                    </p:oleObj>
                  </mc:Choice>
                  <mc:Fallback>
                    <p:oleObj name="Формула" r:id="rId12" imgW="3657600" imgH="4267200" progId="Equation.3">
                      <p:embed/>
                      <p:pic>
                        <p:nvPicPr>
                          <p:cNvPr id="0" name="Изображение 1946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707904" y="4221088"/>
                            <a:ext cx="468313" cy="482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" name="Object 17"/>
              <p:cNvGraphicFramePr>
                <a:graphicFrameLocks noChangeAspect="1"/>
              </p:cNvGraphicFramePr>
              <p:nvPr/>
            </p:nvGraphicFramePr>
            <p:xfrm>
              <a:off x="4860032" y="6165304"/>
              <a:ext cx="504825" cy="449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4" name="Формула" r:id="rId13" imgW="3962400" imgH="3962400" progId="Equation.3">
                      <p:embed/>
                    </p:oleObj>
                  </mc:Choice>
                  <mc:Fallback>
                    <p:oleObj name="Формула" r:id="rId13" imgW="3962400" imgH="3962400" progId="Equation.3">
                      <p:embed/>
                      <p:pic>
                        <p:nvPicPr>
                          <p:cNvPr id="0" name="Изображение 1946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860032" y="6165304"/>
                            <a:ext cx="504825" cy="44926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7" name="Прямая соединительная линия 166"/>
              <p:cNvCxnSpPr/>
              <p:nvPr/>
            </p:nvCxnSpPr>
            <p:spPr>
              <a:xfrm flipH="1">
                <a:off x="2339752" y="5013176"/>
                <a:ext cx="288032" cy="1152128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Прямая соединительная линия 167"/>
              <p:cNvCxnSpPr/>
              <p:nvPr/>
            </p:nvCxnSpPr>
            <p:spPr>
              <a:xfrm>
                <a:off x="2339752" y="6165304"/>
                <a:ext cx="2520280" cy="28803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я соединительная линия 168"/>
              <p:cNvCxnSpPr/>
              <p:nvPr/>
            </p:nvCxnSpPr>
            <p:spPr>
              <a:xfrm flipV="1">
                <a:off x="2627784" y="4725144"/>
                <a:ext cx="1368152" cy="28803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я соединительная линия 169"/>
              <p:cNvCxnSpPr/>
              <p:nvPr/>
            </p:nvCxnSpPr>
            <p:spPr>
              <a:xfrm>
                <a:off x="3995936" y="4725144"/>
                <a:ext cx="864096" cy="172819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1" name="Object 3"/>
            <p:cNvGraphicFramePr>
              <a:graphicFrameLocks noChangeAspect="1"/>
            </p:cNvGraphicFramePr>
            <p:nvPr/>
          </p:nvGraphicFramePr>
          <p:xfrm>
            <a:off x="3203848" y="2780928"/>
            <a:ext cx="4752677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5" name="Формула" r:id="rId14" imgW="41452800" imgH="4876800" progId="Equation.3">
                    <p:embed/>
                  </p:oleObj>
                </mc:Choice>
                <mc:Fallback>
                  <p:oleObj name="Формула" r:id="rId14" imgW="41452800" imgH="4876800" progId="Equation.3">
                    <p:embed/>
                    <p:pic>
                      <p:nvPicPr>
                        <p:cNvPr id="0" name="Изображение 1946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203848" y="2780928"/>
                          <a:ext cx="4752677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3" name="Object 3"/>
          <p:cNvGraphicFramePr>
            <a:graphicFrameLocks noChangeAspect="1"/>
          </p:cNvGraphicFramePr>
          <p:nvPr/>
        </p:nvGraphicFramePr>
        <p:xfrm>
          <a:off x="638175" y="3500438"/>
          <a:ext cx="60817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Формула" r:id="rId16" imgW="53035200" imgH="4876800" progId="Equation.3">
                  <p:embed/>
                </p:oleObj>
              </mc:Choice>
              <mc:Fallback>
                <p:oleObj name="Формула" r:id="rId16" imgW="53035200" imgH="4876800" progId="Equation.3">
                  <p:embed/>
                  <p:pic>
                    <p:nvPicPr>
                      <p:cNvPr id="0" name="Изображение 19465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8175" y="3500438"/>
                        <a:ext cx="6081713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74" name="Управляющая кнопка: далее 173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№14. Повторение. Прямоугольник. Четырёхугольник.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9" cy="77458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2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39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7" name="Параллелограмм 36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" name="Группа 50"/>
          <p:cNvGrpSpPr/>
          <p:nvPr/>
        </p:nvGrpSpPr>
        <p:grpSpPr>
          <a:xfrm>
            <a:off x="107504" y="2564904"/>
            <a:ext cx="7056784" cy="4176464"/>
            <a:chOff x="107504" y="2636912"/>
            <a:chExt cx="7056784" cy="4176464"/>
          </a:xfrm>
        </p:grpSpPr>
        <p:grpSp>
          <p:nvGrpSpPr>
            <p:cNvPr id="42" name="Группа 18"/>
            <p:cNvGrpSpPr/>
            <p:nvPr/>
          </p:nvGrpSpPr>
          <p:grpSpPr>
            <a:xfrm>
              <a:off x="107504" y="2636912"/>
              <a:ext cx="7056784" cy="4176464"/>
              <a:chOff x="1979712" y="2564904"/>
              <a:chExt cx="7056784" cy="4176464"/>
            </a:xfrm>
          </p:grpSpPr>
          <p:sp>
            <p:nvSpPr>
              <p:cNvPr id="50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Прямоугольником называется параллелограмм, у которого все углы прямые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226774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Text Box 40"/>
            <p:cNvSpPr txBox="1">
              <a:spLocks noChangeArrowheads="1"/>
            </p:cNvSpPr>
            <p:nvPr/>
          </p:nvSpPr>
          <p:spPr bwMode="auto">
            <a:xfrm>
              <a:off x="4932040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7" name="Text Box 29"/>
            <p:cNvSpPr txBox="1">
              <a:spLocks noChangeArrowheads="1"/>
            </p:cNvSpPr>
            <p:nvPr/>
          </p:nvSpPr>
          <p:spPr bwMode="auto">
            <a:xfrm>
              <a:off x="5148064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555776" y="580526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араллелограмм 48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53" name="Группа 50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56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86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0" indent="-457200" algn="ctr">
                    <a:buAutoNum type="arabicPeriod"/>
                  </a:pP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Диагонали прямоугольника равны</a:t>
                  </a:r>
                  <a:r>
                    <a: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0" indent="-457200" algn="ctr"/>
                  <a:r>
                    <a:rPr lang="ru-RU" sz="2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Точкой пересечения диагонали делятся пополам</a:t>
                  </a:r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7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84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555776" y="4797152"/>
              <a:ext cx="2664296" cy="1152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555776" y="4797152"/>
              <a:ext cx="2664296" cy="12241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89" name="Группа 18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grpSp>
            <p:nvGrpSpPr>
              <p:cNvPr id="91" name="Группа 50"/>
              <p:cNvGrpSpPr/>
              <p:nvPr/>
            </p:nvGrpSpPr>
            <p:grpSpPr>
              <a:xfrm>
                <a:off x="107504" y="2564904"/>
                <a:ext cx="7056784" cy="4176464"/>
                <a:chOff x="107504" y="2636912"/>
                <a:chExt cx="7056784" cy="4176464"/>
              </a:xfrm>
            </p:grpSpPr>
            <p:grpSp>
              <p:nvGrpSpPr>
                <p:cNvPr id="94" name="Группа 18"/>
                <p:cNvGrpSpPr/>
                <p:nvPr/>
              </p:nvGrpSpPr>
              <p:grpSpPr>
                <a:xfrm>
                  <a:off x="107504" y="2636912"/>
                  <a:ext cx="7056784" cy="4176464"/>
                  <a:chOff x="1979712" y="2564904"/>
                  <a:chExt cx="7056784" cy="4176464"/>
                </a:xfrm>
              </p:grpSpPr>
              <p:sp>
                <p:nvSpPr>
                  <p:cNvPr id="102" name="Прямоугольник 3"/>
                  <p:cNvSpPr/>
                  <p:nvPr/>
                </p:nvSpPr>
                <p:spPr>
                  <a:xfrm>
                    <a:off x="1979712" y="2564904"/>
                    <a:ext cx="7056784" cy="41764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en-US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:endParaRPr lang="ru-RU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5652517" y="6454130"/>
                    <a:ext cx="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5" name="Line 13"/>
                <p:cNvSpPr>
                  <a:spLocks noChangeShapeType="1"/>
                </p:cNvSpPr>
                <p:nvPr/>
              </p:nvSpPr>
              <p:spPr bwMode="auto">
                <a:xfrm>
                  <a:off x="2122588" y="6094661"/>
                  <a:ext cx="3175" cy="15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195736" y="594928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А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67744" y="450912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В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932040" y="4509120"/>
                  <a:ext cx="356188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i="1" dirty="0">
                      <a:latin typeface="Times New Roman" panose="02020603050405020304" pitchFamily="18" charset="0"/>
                    </a:rPr>
                    <a:t>С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9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148064" y="5949280"/>
                  <a:ext cx="370614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i="1" dirty="0" smtClean="0">
                      <a:latin typeface="Times New Roman" panose="02020603050405020304" pitchFamily="18" charset="0"/>
                    </a:rPr>
                    <a:t>D</a:t>
                  </a:r>
                  <a:endParaRPr lang="ru-RU" sz="2000" b="1" i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>
                  <a:off x="2555776" y="5805264"/>
                  <a:ext cx="288032" cy="2880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Параллелограмм 100"/>
                <p:cNvSpPr/>
                <p:nvPr/>
              </p:nvSpPr>
              <p:spPr>
                <a:xfrm>
                  <a:off x="2555776" y="4869160"/>
                  <a:ext cx="2664296" cy="1224136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bg1">
                    <a:alpha val="0"/>
                  </a:schemeClr>
                </a:solidFill>
                <a:ln w="508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92" name="Прямая соединительная линия 91"/>
              <p:cNvCxnSpPr/>
              <p:nvPr/>
            </p:nvCxnSpPr>
            <p:spPr>
              <a:xfrm>
                <a:off x="2555776" y="4797152"/>
                <a:ext cx="2664296" cy="115212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V="1">
                <a:off x="2555776" y="4797152"/>
                <a:ext cx="2664296" cy="12241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90" name="Object 3"/>
            <p:cNvGraphicFramePr>
              <a:graphicFrameLocks noChangeAspect="1"/>
            </p:cNvGraphicFramePr>
            <p:nvPr/>
          </p:nvGraphicFramePr>
          <p:xfrm>
            <a:off x="2627784" y="2708920"/>
            <a:ext cx="2110583" cy="1196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Формула" r:id="rId2" imgW="16154400" imgH="9753600" progId="Equation.3">
                    <p:embed/>
                  </p:oleObj>
                </mc:Choice>
                <mc:Fallback>
                  <p:oleObj name="Формула" r:id="rId2" imgW="16154400" imgH="9753600" progId="Equation.3">
                    <p:embed/>
                    <p:pic>
                      <p:nvPicPr>
                        <p:cNvPr id="0" name="Изображение 2048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627784" y="2708920"/>
                          <a:ext cx="2110583" cy="11962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4" name="Object 3"/>
          <p:cNvGraphicFramePr>
            <a:graphicFrameLocks noChangeAspect="1"/>
          </p:cNvGraphicFramePr>
          <p:nvPr/>
        </p:nvGraphicFramePr>
        <p:xfrm>
          <a:off x="2195736" y="3933056"/>
          <a:ext cx="1752550" cy="470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Формула" r:id="rId4" imgW="14935200" imgH="4267200" progId="Equation.3">
                  <p:embed/>
                </p:oleObj>
              </mc:Choice>
              <mc:Fallback>
                <p:oleObj name="Формула" r:id="rId4" imgW="14935200" imgH="4267200" progId="Equation.3">
                  <p:embed/>
                  <p:pic>
                    <p:nvPicPr>
                      <p:cNvPr id="0" name="Изображение 20481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95736" y="3933056"/>
                        <a:ext cx="1752550" cy="47047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Управляющая кнопка: настраиваемая 104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6" name="Object 4"/>
          <p:cNvGraphicFramePr>
            <a:graphicFrameLocks noChangeAspect="1"/>
          </p:cNvGraphicFramePr>
          <p:nvPr/>
        </p:nvGraphicFramePr>
        <p:xfrm>
          <a:off x="3976688" y="3933825"/>
          <a:ext cx="12160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Формула" r:id="rId6" imgW="10363200" imgH="4267200" progId="Equation.3">
                  <p:embed/>
                </p:oleObj>
              </mc:Choice>
              <mc:Fallback>
                <p:oleObj name="Формула" r:id="rId6" imgW="10363200" imgH="4267200" progId="Equation.3">
                  <p:embed/>
                  <p:pic>
                    <p:nvPicPr>
                      <p:cNvPr id="0" name="Изображение 2048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76688" y="3933825"/>
                        <a:ext cx="1216025" cy="469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Прямоугольник 106"/>
          <p:cNvSpPr/>
          <p:nvPr/>
        </p:nvSpPr>
        <p:spPr>
          <a:xfrm>
            <a:off x="4067944" y="3933056"/>
            <a:ext cx="122413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08" name="Управляющая кнопка: далее 107">
            <a:hlinkClick r:id="" action="ppaction://hlinkshowjump?jump=nextslide" highlightClick="1"/>
          </p:cNvPr>
          <p:cNvSpPr/>
          <p:nvPr/>
        </p:nvSpPr>
        <p:spPr>
          <a:xfrm>
            <a:off x="7092280" y="6381328"/>
            <a:ext cx="648072" cy="360040"/>
          </a:xfrm>
          <a:prstGeom prst="actionButtonForwardNex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№11. Треугольник. Многоугольник. Параллелограмм.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712968" cy="112049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8712968" cy="77374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573016"/>
            <a:ext cx="8712968" cy="73742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437112"/>
            <a:ext cx="8712968" cy="75363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20" name="Группа 19"/>
          <p:cNvGrpSpPr/>
          <p:nvPr/>
        </p:nvGrpSpPr>
        <p:grpSpPr>
          <a:xfrm>
            <a:off x="251520" y="5373216"/>
            <a:ext cx="8712968" cy="792088"/>
            <a:chOff x="251520" y="5517232"/>
            <a:chExt cx="8712968" cy="792088"/>
          </a:xfrm>
        </p:grpSpPr>
        <p:pic>
          <p:nvPicPr>
            <p:cNvPr id="17409" name="Picture 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51520" y="5517232"/>
              <a:ext cx="8712968" cy="792088"/>
            </a:xfrm>
            <a:prstGeom prst="rect">
              <a:avLst/>
            </a:prstGeom>
            <a:noFill/>
            <a:ln w="38100">
              <a:solidFill>
                <a:srgbClr val="995013"/>
              </a:solidFill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251520" y="5589240"/>
              <a:ext cx="871296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5733256"/>
              <a:ext cx="7920880" cy="3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7236296" y="2492896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11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2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47" name="Параллелограмм 46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rgbClr val="7A5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№14. Повторение. Прямоугольник. Четырёхугольник.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1412776"/>
            <a:ext cx="8712968" cy="73529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31" name="Группа 30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38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44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Ромбом называется параллелограмм</a:t>
                  </a:r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 которого все стороны равны.</a:t>
                  </a:r>
                  <a:endPara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9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1475656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" name="Text Box 31"/>
              <p:cNvSpPr txBox="1">
                <a:spLocks noChangeArrowheads="1"/>
              </p:cNvSpPr>
              <p:nvPr/>
            </p:nvSpPr>
            <p:spPr bwMode="auto">
              <a:xfrm>
                <a:off x="3563888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" name="Text Box 40"/>
              <p:cNvSpPr txBox="1">
                <a:spLocks noChangeArrowheads="1"/>
              </p:cNvSpPr>
              <p:nvPr/>
            </p:nvSpPr>
            <p:spPr bwMode="auto">
              <a:xfrm>
                <a:off x="5652120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Text Box 29"/>
              <p:cNvSpPr txBox="1">
                <a:spLocks noChangeArrowheads="1"/>
              </p:cNvSpPr>
              <p:nvPr/>
            </p:nvSpPr>
            <p:spPr bwMode="auto">
              <a:xfrm>
                <a:off x="3563888" y="602128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3" name="Ромб 32"/>
            <p:cNvSpPr/>
            <p:nvPr/>
          </p:nvSpPr>
          <p:spPr>
            <a:xfrm>
              <a:off x="1835696" y="4437112"/>
              <a:ext cx="3816424" cy="1512168"/>
            </a:xfrm>
            <a:prstGeom prst="diamond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771800" y="465313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4427984" y="5517232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4355976" y="4653136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2771800" y="5517232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77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83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Диагонали ромба перпендикулярны</a:t>
                  </a:r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4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и являются биссектрисами углов.</a:t>
                  </a:r>
                  <a:endPara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8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Text Box 29"/>
              <p:cNvSpPr txBox="1">
                <a:spLocks noChangeArrowheads="1"/>
              </p:cNvSpPr>
              <p:nvPr/>
            </p:nvSpPr>
            <p:spPr bwMode="auto">
              <a:xfrm>
                <a:off x="1475656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Text Box 31"/>
              <p:cNvSpPr txBox="1">
                <a:spLocks noChangeArrowheads="1"/>
              </p:cNvSpPr>
              <p:nvPr/>
            </p:nvSpPr>
            <p:spPr bwMode="auto">
              <a:xfrm>
                <a:off x="3563888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Text Box 40"/>
              <p:cNvSpPr txBox="1">
                <a:spLocks noChangeArrowheads="1"/>
              </p:cNvSpPr>
              <p:nvPr/>
            </p:nvSpPr>
            <p:spPr bwMode="auto">
              <a:xfrm>
                <a:off x="5652120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Text Box 29"/>
              <p:cNvSpPr txBox="1">
                <a:spLocks noChangeArrowheads="1"/>
              </p:cNvSpPr>
              <p:nvPr/>
            </p:nvSpPr>
            <p:spPr bwMode="auto">
              <a:xfrm>
                <a:off x="3563888" y="602128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" name="Ромб 63"/>
            <p:cNvSpPr/>
            <p:nvPr/>
          </p:nvSpPr>
          <p:spPr>
            <a:xfrm>
              <a:off x="1835696" y="4437112"/>
              <a:ext cx="3816424" cy="1512168"/>
            </a:xfrm>
            <a:prstGeom prst="diamond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771800" y="465313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4427984" y="5517232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4427984" y="4653136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771800" y="5517232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stCxn id="64" idx="1"/>
              <a:endCxn id="64" idx="3"/>
            </p:cNvCxnSpPr>
            <p:nvPr/>
          </p:nvCxnSpPr>
          <p:spPr>
            <a:xfrm>
              <a:off x="1835696" y="5193196"/>
              <a:ext cx="3816424" cy="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>
              <a:stCxn id="64" idx="0"/>
              <a:endCxn id="64" idx="2"/>
            </p:cNvCxnSpPr>
            <p:nvPr/>
          </p:nvCxnSpPr>
          <p:spPr>
            <a:xfrm>
              <a:off x="3743908" y="4437112"/>
              <a:ext cx="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Месяц 70"/>
            <p:cNvSpPr/>
            <p:nvPr/>
          </p:nvSpPr>
          <p:spPr>
            <a:xfrm>
              <a:off x="4716016" y="5229200"/>
              <a:ext cx="72008" cy="266328"/>
            </a:xfrm>
            <a:prstGeom prst="moon">
              <a:avLst>
                <a:gd name="adj" fmla="val 138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Месяц 71"/>
            <p:cNvSpPr/>
            <p:nvPr/>
          </p:nvSpPr>
          <p:spPr>
            <a:xfrm>
              <a:off x="4716016" y="4869160"/>
              <a:ext cx="72008" cy="266328"/>
            </a:xfrm>
            <a:prstGeom prst="moon">
              <a:avLst>
                <a:gd name="adj" fmla="val 138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Месяц 72"/>
            <p:cNvSpPr/>
            <p:nvPr/>
          </p:nvSpPr>
          <p:spPr>
            <a:xfrm rot="16200000">
              <a:off x="3527884" y="4473116"/>
              <a:ext cx="72008" cy="288032"/>
            </a:xfrm>
            <a:prstGeom prst="moon">
              <a:avLst>
                <a:gd name="adj" fmla="val 138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Месяц 73"/>
            <p:cNvSpPr/>
            <p:nvPr/>
          </p:nvSpPr>
          <p:spPr>
            <a:xfrm rot="16200000">
              <a:off x="3455876" y="4545124"/>
              <a:ext cx="144016" cy="360040"/>
            </a:xfrm>
            <a:prstGeom prst="moon">
              <a:avLst>
                <a:gd name="adj" fmla="val 138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Месяц 74"/>
            <p:cNvSpPr/>
            <p:nvPr/>
          </p:nvSpPr>
          <p:spPr>
            <a:xfrm rot="16200000">
              <a:off x="3887924" y="4545124"/>
              <a:ext cx="144016" cy="360040"/>
            </a:xfrm>
            <a:prstGeom prst="moon">
              <a:avLst>
                <a:gd name="adj" fmla="val 138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Месяц 75"/>
            <p:cNvSpPr/>
            <p:nvPr/>
          </p:nvSpPr>
          <p:spPr>
            <a:xfrm rot="16200000">
              <a:off x="3887924" y="4473116"/>
              <a:ext cx="72008" cy="288032"/>
            </a:xfrm>
            <a:prstGeom prst="moon">
              <a:avLst>
                <a:gd name="adj" fmla="val 138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07504" y="2564904"/>
            <a:ext cx="7056784" cy="4176464"/>
            <a:chOff x="107504" y="2564904"/>
            <a:chExt cx="7056784" cy="4176464"/>
          </a:xfrm>
        </p:grpSpPr>
        <p:grpSp>
          <p:nvGrpSpPr>
            <p:cNvPr id="86" name="Группа 85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97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99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25400">
                  <a:solidFill>
                    <a:schemeClr val="accent4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8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" name="Ромб 86"/>
            <p:cNvSpPr/>
            <p:nvPr/>
          </p:nvSpPr>
          <p:spPr>
            <a:xfrm rot="16200000">
              <a:off x="287524" y="3825044"/>
              <a:ext cx="3240360" cy="1728192"/>
            </a:xfrm>
            <a:prstGeom prst="diamond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" name="Прямая соединительная линия 87"/>
            <p:cNvCxnSpPr>
              <a:stCxn id="87" idx="1"/>
              <a:endCxn id="87" idx="3"/>
            </p:cNvCxnSpPr>
            <p:nvPr/>
          </p:nvCxnSpPr>
          <p:spPr>
            <a:xfrm flipV="1">
              <a:off x="1907704" y="3068960"/>
              <a:ext cx="0" cy="3240360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>
              <a:stCxn id="87" idx="0"/>
              <a:endCxn id="87" idx="2"/>
            </p:cNvCxnSpPr>
            <p:nvPr/>
          </p:nvCxnSpPr>
          <p:spPr>
            <a:xfrm>
              <a:off x="1043608" y="4689140"/>
              <a:ext cx="172819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Группа 59"/>
            <p:cNvGrpSpPr/>
            <p:nvPr/>
          </p:nvGrpSpPr>
          <p:grpSpPr>
            <a:xfrm>
              <a:off x="3851920" y="3429000"/>
              <a:ext cx="2160240" cy="2808312"/>
              <a:chOff x="3851920" y="3429000"/>
              <a:chExt cx="2160240" cy="2808312"/>
            </a:xfrm>
          </p:grpSpPr>
          <p:cxnSp>
            <p:nvCxnSpPr>
              <p:cNvPr id="93" name="Прямая соединительная линия 92"/>
              <p:cNvCxnSpPr/>
              <p:nvPr/>
            </p:nvCxnSpPr>
            <p:spPr>
              <a:xfrm flipV="1">
                <a:off x="3851920" y="3429000"/>
                <a:ext cx="1440160" cy="1440160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3851920" y="4869160"/>
                <a:ext cx="1440160" cy="136815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5292080" y="3429000"/>
                <a:ext cx="720080" cy="1440160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 flipV="1">
                <a:off x="5292080" y="4869160"/>
                <a:ext cx="720080" cy="1368152"/>
              </a:xfrm>
              <a:prstGeom prst="line">
                <a:avLst/>
              </a:prstGeom>
              <a:ln w="508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Прямая соединительная линия 90"/>
            <p:cNvCxnSpPr/>
            <p:nvPr/>
          </p:nvCxnSpPr>
          <p:spPr>
            <a:xfrm>
              <a:off x="5292080" y="3429000"/>
              <a:ext cx="0" cy="273630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3851920" y="4869160"/>
              <a:ext cx="216024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2123728" y="2924944"/>
            <a:ext cx="934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" name="Управляющая кнопка: настраиваемая 101">
            <a:hlinkClick r:id="" action="ppaction://noaction" highlightClick="1"/>
          </p:cNvPr>
          <p:cNvSpPr/>
          <p:nvPr/>
        </p:nvSpPr>
        <p:spPr>
          <a:xfrm>
            <a:off x="7236296" y="2996952"/>
            <a:ext cx="1800200" cy="360040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75856" y="5589240"/>
            <a:ext cx="144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ромб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://gel-school-10.ru/wp-content/uploads/2014/10/ri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4619" y="4077072"/>
            <a:ext cx="2449381" cy="2780928"/>
          </a:xfrm>
          <a:prstGeom prst="rect">
            <a:avLst/>
          </a:prstGeom>
          <a:noFill/>
        </p:spPr>
      </p:pic>
      <p:sp>
        <p:nvSpPr>
          <p:cNvPr id="104" name="Управляющая кнопка: домой 103">
            <a:hlinkClick r:id="rId3" action="ppaction://hlinksldjump" highlightClick="1"/>
          </p:cNvPr>
          <p:cNvSpPr/>
          <p:nvPr/>
        </p:nvSpPr>
        <p:spPr>
          <a:xfrm>
            <a:off x="7020272" y="6309320"/>
            <a:ext cx="610368" cy="432048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101" grpId="0"/>
      <p:bldP spid="10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899592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Самопроверка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Управляющая кнопка: настраиваемая 10">
            <a:hlinkClick r:id="rId1" action="ppaction://hlinksldjump" highlightClick="1"/>
          </p:cNvPr>
          <p:cNvSpPr/>
          <p:nvPr/>
        </p:nvSpPr>
        <p:spPr>
          <a:xfrm>
            <a:off x="5292080" y="6453336"/>
            <a:ext cx="2952328" cy="288032"/>
          </a:xfrm>
          <a:prstGeom prst="actionButtonBlank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Подробные ответы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Управляющая кнопка: домой 11">
            <a:hlinkClick r:id="rId2" action="ppaction://hlinksldjump" highlightClick="1"/>
          </p:cNvPr>
          <p:cNvSpPr/>
          <p:nvPr/>
        </p:nvSpPr>
        <p:spPr>
          <a:xfrm>
            <a:off x="4283968" y="6309320"/>
            <a:ext cx="610368" cy="432048"/>
          </a:xfrm>
          <a:prstGeom prst="actionButtonHome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№15. Углы. Треугольник.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Площадь.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Четырёхугольник.</a:t>
            </a:r>
            <a:endParaRPr lang="ru-RU" dirty="0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712968" cy="7819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92896"/>
            <a:ext cx="8712968" cy="76130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8712968" cy="7795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8712968" cy="7508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301208"/>
            <a:ext cx="8712968" cy="7551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552" y="3140968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1277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348880"/>
            <a:ext cx="184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 smtClean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B3190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rgbClr val="B3190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rgbClr val="B22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04048" y="4653136"/>
            <a:ext cx="77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A425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ru-RU" sz="3200" b="1" dirty="0">
              <a:solidFill>
                <a:srgbClr val="A425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№15. Углы. Треугольник.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Площадь.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Четырёхугольник.</a:t>
            </a:r>
            <a:endParaRPr lang="ru-RU" dirty="0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5076056" y="5589240"/>
          <a:ext cx="1465294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name="Формула" r:id="rId2" imgW="10363200" imgH="4876800" progId="Equation.3">
                  <p:embed/>
                </p:oleObj>
              </mc:Choice>
              <mc:Fallback>
                <p:oleObj name="Формула" r:id="rId2" imgW="10363200" imgH="4876800" progId="Equation.3">
                  <p:embed/>
                  <p:pic>
                    <p:nvPicPr>
                      <p:cNvPr id="0" name="Изображение 2150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6056" y="5589240"/>
                        <a:ext cx="1465294" cy="6480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5004048" y="2492896"/>
          <a:ext cx="2025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Формула" r:id="rId4" imgW="14325600" imgH="4876800" progId="Equation.3">
                  <p:embed/>
                </p:oleObj>
              </mc:Choice>
              <mc:Fallback>
                <p:oleObj name="Формула" r:id="rId4" imgW="14325600" imgH="4876800" progId="Equation.3">
                  <p:embed/>
                  <p:pic>
                    <p:nvPicPr>
                      <p:cNvPr id="0" name="Изображение 21505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4048" y="2492896"/>
                        <a:ext cx="2025650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5076056" y="3429000"/>
          <a:ext cx="20256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Формула" r:id="rId6" imgW="14325600" imgH="4876800" progId="Equation.3">
                  <p:embed/>
                </p:oleObj>
              </mc:Choice>
              <mc:Fallback>
                <p:oleObj name="Формула" r:id="rId6" imgW="14325600" imgH="4876800" progId="Equation.3">
                  <p:embed/>
                  <p:pic>
                    <p:nvPicPr>
                      <p:cNvPr id="0" name="Изображение 2150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6056" y="3429000"/>
                        <a:ext cx="2025650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5068888" y="1412875"/>
          <a:ext cx="1895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Формула" r:id="rId8" imgW="13411200" imgH="4876800" progId="Equation.3">
                  <p:embed/>
                </p:oleObj>
              </mc:Choice>
              <mc:Fallback>
                <p:oleObj name="Формула" r:id="rId8" imgW="13411200" imgH="4876800" progId="Equation.3">
                  <p:embed/>
                  <p:pic>
                    <p:nvPicPr>
                      <p:cNvPr id="0" name="Изображение 21507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8888" y="1412875"/>
                        <a:ext cx="1895475" cy="647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119" name="Управляющая кнопка: настраиваемая 118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№15. Углы. Треугольник.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Площадь.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Четырёхугольник.</a:t>
            </a:r>
            <a:endParaRPr lang="ru-RU" dirty="0"/>
          </a:p>
        </p:txBody>
      </p:sp>
      <p:sp>
        <p:nvSpPr>
          <p:cNvPr id="120" name="Line 13"/>
          <p:cNvSpPr>
            <a:spLocks noChangeShapeType="1"/>
          </p:cNvSpPr>
          <p:nvPr/>
        </p:nvSpPr>
        <p:spPr bwMode="auto">
          <a:xfrm>
            <a:off x="2122588" y="6094661"/>
            <a:ext cx="31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1" name="Управляющая кнопка: настраиваемая 120">
            <a:hlinkClick r:id="" action="ppaction://noaction" highlightClick="1"/>
          </p:cNvPr>
          <p:cNvSpPr/>
          <p:nvPr/>
        </p:nvSpPr>
        <p:spPr>
          <a:xfrm>
            <a:off x="107504" y="2492896"/>
            <a:ext cx="1764704" cy="360040"/>
          </a:xfrm>
          <a:prstGeom prst="actionButtonBlank">
            <a:avLst/>
          </a:prstGeom>
          <a:solidFill>
            <a:srgbClr val="A42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Группа 191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23" name="Группа 10"/>
            <p:cNvGrpSpPr/>
            <p:nvPr/>
          </p:nvGrpSpPr>
          <p:grpSpPr>
            <a:xfrm>
              <a:off x="107504" y="2564904"/>
              <a:ext cx="7056784" cy="4176464"/>
              <a:chOff x="107504" y="2564904"/>
              <a:chExt cx="7056784" cy="4176464"/>
            </a:xfrm>
          </p:grpSpPr>
          <p:sp>
            <p:nvSpPr>
              <p:cNvPr id="134" name="Прямоугольник 133"/>
              <p:cNvSpPr/>
              <p:nvPr/>
            </p:nvSpPr>
            <p:spPr>
              <a:xfrm>
                <a:off x="107504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Line 4"/>
              <p:cNvSpPr>
                <a:spLocks noChangeShapeType="1"/>
              </p:cNvSpPr>
              <p:nvPr/>
            </p:nvSpPr>
            <p:spPr bwMode="auto">
              <a:xfrm>
                <a:off x="3780309" y="652613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467544" y="3140968"/>
              <a:ext cx="650370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Два угла называются вертикальными,</a:t>
              </a:r>
              <a:endPara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стороны одного угла являются</a:t>
              </a:r>
              <a:endPara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продолжением сторон другого</a:t>
              </a:r>
              <a:endPara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1043608" y="4725144"/>
              <a:ext cx="5256584" cy="936104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flipV="1">
              <a:off x="1115616" y="4653136"/>
              <a:ext cx="5112568" cy="1080120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 Box 6"/>
            <p:cNvSpPr txBox="1">
              <a:spLocks noChangeArrowheads="1"/>
            </p:cNvSpPr>
            <p:nvPr/>
          </p:nvSpPr>
          <p:spPr bwMode="auto">
            <a:xfrm>
              <a:off x="611560" y="4365104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8" name="Text Box 6"/>
            <p:cNvSpPr txBox="1">
              <a:spLocks noChangeArrowheads="1"/>
            </p:cNvSpPr>
            <p:nvPr/>
          </p:nvSpPr>
          <p:spPr bwMode="auto">
            <a:xfrm>
              <a:off x="3419872" y="5229200"/>
              <a:ext cx="468039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О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9" name="Text Box 6"/>
            <p:cNvSpPr txBox="1">
              <a:spLocks noChangeArrowheads="1"/>
            </p:cNvSpPr>
            <p:nvPr/>
          </p:nvSpPr>
          <p:spPr bwMode="auto">
            <a:xfrm>
              <a:off x="683568" y="5661248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0" name="Text Box 6"/>
            <p:cNvSpPr txBox="1">
              <a:spLocks noChangeArrowheads="1"/>
            </p:cNvSpPr>
            <p:nvPr/>
          </p:nvSpPr>
          <p:spPr bwMode="auto">
            <a:xfrm>
              <a:off x="6228184" y="4293096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>
              <a:off x="6228184" y="5517232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2" name="Object 3"/>
            <p:cNvGraphicFramePr>
              <a:graphicFrameLocks noChangeAspect="1"/>
            </p:cNvGraphicFramePr>
            <p:nvPr/>
          </p:nvGraphicFramePr>
          <p:xfrm>
            <a:off x="2267744" y="5733256"/>
            <a:ext cx="27828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9" name="Формула" r:id="rId2" imgW="25298400" imgH="4267200" progId="Equation.3">
                    <p:embed/>
                  </p:oleObj>
                </mc:Choice>
                <mc:Fallback>
                  <p:oleObj name="Формула" r:id="rId2" imgW="25298400" imgH="4267200" progId="Equation.3">
                    <p:embed/>
                    <p:pic>
                      <p:nvPicPr>
                        <p:cNvPr id="0" name="Изображение 225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267744" y="5733256"/>
                          <a:ext cx="27828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ct 3"/>
            <p:cNvGraphicFramePr>
              <a:graphicFrameLocks noChangeAspect="1"/>
            </p:cNvGraphicFramePr>
            <p:nvPr/>
          </p:nvGraphicFramePr>
          <p:xfrm>
            <a:off x="2267744" y="6237312"/>
            <a:ext cx="2782887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Формула" r:id="rId4" imgW="25298400" imgH="4267200" progId="Equation.3">
                    <p:embed/>
                  </p:oleObj>
                </mc:Choice>
                <mc:Fallback>
                  <p:oleObj name="Формула" r:id="rId4" imgW="25298400" imgH="4267200" progId="Equation.3">
                    <p:embed/>
                    <p:pic>
                      <p:nvPicPr>
                        <p:cNvPr id="0" name="Изображение 225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6237312"/>
                          <a:ext cx="2782887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12776"/>
            <a:ext cx="8712968" cy="78195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137" name="Группа 136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sp>
          <p:nvSpPr>
            <p:cNvPr id="138" name="Line 13"/>
            <p:cNvSpPr>
              <a:spLocks noChangeShapeType="1"/>
            </p:cNvSpPr>
            <p:nvPr/>
          </p:nvSpPr>
          <p:spPr bwMode="auto">
            <a:xfrm>
              <a:off x="2122588" y="4510485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9" name="Группа 10"/>
            <p:cNvGrpSpPr/>
            <p:nvPr/>
          </p:nvGrpSpPr>
          <p:grpSpPr>
            <a:xfrm>
              <a:off x="1979712" y="2564904"/>
              <a:ext cx="7056784" cy="4176464"/>
              <a:chOff x="107504" y="2564904"/>
              <a:chExt cx="7056784" cy="4176464"/>
            </a:xfrm>
          </p:grpSpPr>
          <p:sp>
            <p:nvSpPr>
              <p:cNvPr id="149" name="Прямоугольник 148"/>
              <p:cNvSpPr/>
              <p:nvPr/>
            </p:nvSpPr>
            <p:spPr>
              <a:xfrm>
                <a:off x="107504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0" name="Line 4"/>
              <p:cNvSpPr>
                <a:spLocks noChangeShapeType="1"/>
              </p:cNvSpPr>
              <p:nvPr/>
            </p:nvSpPr>
            <p:spPr bwMode="auto">
              <a:xfrm>
                <a:off x="3780309" y="652613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140" name="Прямая соединительная линия 139"/>
            <p:cNvCxnSpPr/>
            <p:nvPr/>
          </p:nvCxnSpPr>
          <p:spPr>
            <a:xfrm>
              <a:off x="2915816" y="3140968"/>
              <a:ext cx="5256584" cy="936104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flipV="1">
              <a:off x="2987824" y="3068960"/>
              <a:ext cx="5112568" cy="1080120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 Box 6"/>
            <p:cNvSpPr txBox="1">
              <a:spLocks noChangeArrowheads="1"/>
            </p:cNvSpPr>
            <p:nvPr/>
          </p:nvSpPr>
          <p:spPr bwMode="auto">
            <a:xfrm>
              <a:off x="2483768" y="2780928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>
                  <a:latin typeface="Times New Roman" panose="02020603050405020304" pitchFamily="18" charset="0"/>
                </a:rPr>
                <a:t>А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3" name="Text Box 6"/>
            <p:cNvSpPr txBox="1">
              <a:spLocks noChangeArrowheads="1"/>
            </p:cNvSpPr>
            <p:nvPr/>
          </p:nvSpPr>
          <p:spPr bwMode="auto">
            <a:xfrm>
              <a:off x="5292080" y="3645024"/>
              <a:ext cx="468039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О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4" name="Text Box 6"/>
            <p:cNvSpPr txBox="1">
              <a:spLocks noChangeArrowheads="1"/>
            </p:cNvSpPr>
            <p:nvPr/>
          </p:nvSpPr>
          <p:spPr bwMode="auto">
            <a:xfrm>
              <a:off x="2555776" y="4077072"/>
              <a:ext cx="420687" cy="51911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В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5" name="Text Box 6"/>
            <p:cNvSpPr txBox="1">
              <a:spLocks noChangeArrowheads="1"/>
            </p:cNvSpPr>
            <p:nvPr/>
          </p:nvSpPr>
          <p:spPr bwMode="auto">
            <a:xfrm>
              <a:off x="8100392" y="2708920"/>
              <a:ext cx="423514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 b="1" i="1" dirty="0" smtClean="0">
                  <a:latin typeface="Times New Roman" panose="02020603050405020304" pitchFamily="18" charset="0"/>
                </a:rPr>
                <a:t>С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46" name="Text Box 6"/>
            <p:cNvSpPr txBox="1">
              <a:spLocks noChangeArrowheads="1"/>
            </p:cNvSpPr>
            <p:nvPr/>
          </p:nvSpPr>
          <p:spPr bwMode="auto">
            <a:xfrm>
              <a:off x="8100392" y="3933056"/>
              <a:ext cx="444352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</a:rPr>
                <a:t>D</a:t>
              </a:r>
              <a:endParaRPr lang="ru-RU" sz="28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47" name="Object 3"/>
            <p:cNvGraphicFramePr>
              <a:graphicFrameLocks noChangeAspect="1"/>
            </p:cNvGraphicFramePr>
            <p:nvPr/>
          </p:nvGraphicFramePr>
          <p:xfrm>
            <a:off x="2987824" y="4437112"/>
            <a:ext cx="5184576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Формула" r:id="rId7" imgW="50292000" imgH="4876800" progId="Equation.3">
                    <p:embed/>
                  </p:oleObj>
                </mc:Choice>
                <mc:Fallback>
                  <p:oleObj name="Формула" r:id="rId7" imgW="50292000" imgH="4876800" progId="Equation.3">
                    <p:embed/>
                    <p:pic>
                      <p:nvPicPr>
                        <p:cNvPr id="0" name="Изображение 225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7824" y="4437112"/>
                          <a:ext cx="5184576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3"/>
            <p:cNvGraphicFramePr>
              <a:graphicFrameLocks noChangeAspect="1"/>
            </p:cNvGraphicFramePr>
            <p:nvPr/>
          </p:nvGraphicFramePr>
          <p:xfrm>
            <a:off x="3687763" y="4911725"/>
            <a:ext cx="3689350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Формула" r:id="rId9" imgW="33528000" imgH="4876800" progId="Equation.3">
                    <p:embed/>
                  </p:oleObj>
                </mc:Choice>
                <mc:Fallback>
                  <p:oleObj name="Формула" r:id="rId9" imgW="33528000" imgH="4876800" progId="Equation.3">
                    <p:embed/>
                    <p:pic>
                      <p:nvPicPr>
                        <p:cNvPr id="0" name="Изображение 225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87763" y="4911725"/>
                          <a:ext cx="3689350" cy="5032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1" name="Управляющая кнопка: настраиваемая 15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2" name="Object 3"/>
          <p:cNvGraphicFramePr>
            <a:graphicFrameLocks noChangeAspect="1"/>
          </p:cNvGraphicFramePr>
          <p:nvPr/>
        </p:nvGraphicFramePr>
        <p:xfrm>
          <a:off x="3419872" y="5445224"/>
          <a:ext cx="41259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Формула" r:id="rId11" imgW="37490400" imgH="4876800" progId="Equation.3">
                  <p:embed/>
                </p:oleObj>
              </mc:Choice>
              <mc:Fallback>
                <p:oleObj name="Формула" r:id="rId11" imgW="37490400" imgH="4876800" progId="Equation.3">
                  <p:embed/>
                  <p:pic>
                    <p:nvPicPr>
                      <p:cNvPr id="0" name="Изображение 2253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19872" y="5445224"/>
                        <a:ext cx="4125913" cy="503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ct 5"/>
          <p:cNvGraphicFramePr>
            <a:graphicFrameLocks noChangeAspect="1"/>
          </p:cNvGraphicFramePr>
          <p:nvPr/>
        </p:nvGraphicFramePr>
        <p:xfrm>
          <a:off x="3563888" y="5949280"/>
          <a:ext cx="36909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Формула" r:id="rId13" imgW="33528000" imgH="4876800" progId="Equation.3">
                  <p:embed/>
                </p:oleObj>
              </mc:Choice>
              <mc:Fallback>
                <p:oleObj name="Формула" r:id="rId13" imgW="33528000" imgH="4876800" progId="Equation.3">
                  <p:embed/>
                  <p:pic>
                    <p:nvPicPr>
                      <p:cNvPr id="0" name="Изображение 2253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63888" y="5949280"/>
                        <a:ext cx="3690937" cy="503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Прямоугольник 153"/>
          <p:cNvSpPr/>
          <p:nvPr/>
        </p:nvSpPr>
        <p:spPr>
          <a:xfrm>
            <a:off x="3563888" y="5949280"/>
            <a:ext cx="3888432" cy="504056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№15. Углы. Треугольник.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Площадь.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Четырёхугольник.</a:t>
            </a:r>
            <a:endParaRPr lang="ru-RU" dirty="0"/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33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42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36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4" name="Группа 8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45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56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48" name="AutoShape 4"/>
              <p:cNvSpPr>
                <a:spLocks noChangeArrowheads="1"/>
              </p:cNvSpPr>
              <p:nvPr/>
            </p:nvSpPr>
            <p:spPr bwMode="auto">
              <a:xfrm>
                <a:off x="310589" y="1665826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8" name="Группа 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9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6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64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7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63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3" name="Формула" r:id="rId2" imgW="32918400" imgH="4876800" progId="Equation.3">
                    <p:embed/>
                  </p:oleObj>
                </mc:Choice>
                <mc:Fallback>
                  <p:oleObj name="Формула" r:id="rId2" imgW="32918400" imgH="4876800" progId="Equation.3">
                    <p:embed/>
                    <p:pic>
                      <p:nvPicPr>
                        <p:cNvPr id="0" name="Изображение 2355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8712968" cy="76130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grpSp>
        <p:nvGrpSpPr>
          <p:cNvPr id="71" name="Группа 112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72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85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73" name="Object 1"/>
            <p:cNvGraphicFramePr>
              <a:graphicFrameLocks noChangeAspect="1"/>
            </p:cNvGraphicFramePr>
            <p:nvPr/>
          </p:nvGraphicFramePr>
          <p:xfrm>
            <a:off x="317500" y="2708275"/>
            <a:ext cx="22161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Формула" r:id="rId5" imgW="20116800" imgH="4876800" progId="Equation.3">
                    <p:embed/>
                  </p:oleObj>
                </mc:Choice>
                <mc:Fallback>
                  <p:oleObj name="Формула" r:id="rId5" imgW="20116800" imgH="4876800" progId="Equation.3">
                    <p:embed/>
                    <p:pic>
                      <p:nvPicPr>
                        <p:cNvPr id="0" name="Изображение 2355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7500" y="2708275"/>
                          <a:ext cx="2216150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Прямая соединительная линия 73"/>
            <p:cNvCxnSpPr/>
            <p:nvPr/>
          </p:nvCxnSpPr>
          <p:spPr>
            <a:xfrm>
              <a:off x="179512" y="3212976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5" name="Object 5"/>
            <p:cNvGraphicFramePr>
              <a:graphicFrameLocks noChangeAspect="1"/>
            </p:cNvGraphicFramePr>
            <p:nvPr/>
          </p:nvGraphicFramePr>
          <p:xfrm>
            <a:off x="251520" y="3284984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Формула" r:id="rId7" imgW="16154400" imgH="4267200" progId="Equation.3">
                    <p:embed/>
                  </p:oleObj>
                </mc:Choice>
                <mc:Fallback>
                  <p:oleObj name="Формула" r:id="rId7" imgW="16154400" imgH="4267200" progId="Equation.3">
                    <p:embed/>
                    <p:pic>
                      <p:nvPicPr>
                        <p:cNvPr id="0" name="Изображение 2355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1520" y="3284984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" name="Группа 37"/>
            <p:cNvGrpSpPr/>
            <p:nvPr/>
          </p:nvGrpSpPr>
          <p:grpSpPr>
            <a:xfrm>
              <a:off x="4572000" y="2708920"/>
              <a:ext cx="2471738" cy="3832225"/>
              <a:chOff x="0" y="1268413"/>
              <a:chExt cx="2471738" cy="3832225"/>
            </a:xfrm>
          </p:grpSpPr>
          <p:sp>
            <p:nvSpPr>
              <p:cNvPr id="77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8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87" name="Object 7"/>
          <p:cNvGraphicFramePr>
            <a:graphicFrameLocks noChangeAspect="1"/>
          </p:cNvGraphicFramePr>
          <p:nvPr/>
        </p:nvGraphicFramePr>
        <p:xfrm>
          <a:off x="2123728" y="3861048"/>
          <a:ext cx="12763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Формула" r:id="rId9" imgW="11582400" imgH="4267200" progId="Equation.3">
                  <p:embed/>
                </p:oleObj>
              </mc:Choice>
              <mc:Fallback>
                <p:oleObj name="Формула" r:id="rId9" imgW="11582400" imgH="4267200" progId="Equation.3">
                  <p:embed/>
                  <p:pic>
                    <p:nvPicPr>
                      <p:cNvPr id="0" name="Изображение 2355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23728" y="3861048"/>
                        <a:ext cx="1276350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1"/>
          <p:cNvGraphicFramePr>
            <a:graphicFrameLocks noChangeAspect="1"/>
          </p:cNvGraphicFramePr>
          <p:nvPr/>
        </p:nvGraphicFramePr>
        <p:xfrm>
          <a:off x="3331121" y="3789363"/>
          <a:ext cx="33258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Формула" r:id="rId11" imgW="30175200" imgH="5486400" progId="Equation.3">
                  <p:embed/>
                </p:oleObj>
              </mc:Choice>
              <mc:Fallback>
                <p:oleObj name="Формула" r:id="rId11" imgW="30175200" imgH="5486400" progId="Equation.3">
                  <p:embed/>
                  <p:pic>
                    <p:nvPicPr>
                      <p:cNvPr id="0" name="Изображение 2355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31121" y="3789363"/>
                        <a:ext cx="3325812" cy="566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Управляющая кнопка: настраиваемая 88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0" name="Object 10"/>
          <p:cNvGraphicFramePr>
            <a:graphicFrameLocks noChangeAspect="1"/>
          </p:cNvGraphicFramePr>
          <p:nvPr/>
        </p:nvGraphicFramePr>
        <p:xfrm>
          <a:off x="2555776" y="4293096"/>
          <a:ext cx="3627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Формула" r:id="rId13" imgW="32918400" imgH="4876800" progId="Equation.3">
                  <p:embed/>
                </p:oleObj>
              </mc:Choice>
              <mc:Fallback>
                <p:oleObj name="Формула" r:id="rId13" imgW="32918400" imgH="4876800" progId="Equation.3">
                  <p:embed/>
                  <p:pic>
                    <p:nvPicPr>
                      <p:cNvPr id="0" name="Изображение 2355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55776" y="4293096"/>
                        <a:ext cx="3627438" cy="504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11"/>
          <p:cNvGraphicFramePr>
            <a:graphicFrameLocks noChangeAspect="1"/>
          </p:cNvGraphicFramePr>
          <p:nvPr/>
        </p:nvGraphicFramePr>
        <p:xfrm>
          <a:off x="2123728" y="4869160"/>
          <a:ext cx="13096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Формула" r:id="rId15" imgW="11887200" imgH="4267200" progId="Equation.3">
                  <p:embed/>
                </p:oleObj>
              </mc:Choice>
              <mc:Fallback>
                <p:oleObj name="Формула" r:id="rId15" imgW="11887200" imgH="4267200" progId="Equation.3">
                  <p:embed/>
                  <p:pic>
                    <p:nvPicPr>
                      <p:cNvPr id="0" name="Изображение 2355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23728" y="4869160"/>
                        <a:ext cx="1309688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12"/>
          <p:cNvGraphicFramePr>
            <a:graphicFrameLocks noChangeAspect="1"/>
          </p:cNvGraphicFramePr>
          <p:nvPr/>
        </p:nvGraphicFramePr>
        <p:xfrm>
          <a:off x="3563888" y="4797152"/>
          <a:ext cx="22828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Формула" r:id="rId17" imgW="20726400" imgH="5486400" progId="Equation.3">
                  <p:embed/>
                </p:oleObj>
              </mc:Choice>
              <mc:Fallback>
                <p:oleObj name="Формула" r:id="rId17" imgW="20726400" imgH="5486400" progId="Equation.3">
                  <p:embed/>
                  <p:pic>
                    <p:nvPicPr>
                      <p:cNvPr id="0" name="Изображение 2355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563888" y="4797152"/>
                        <a:ext cx="2282825" cy="566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13"/>
          <p:cNvGraphicFramePr>
            <a:graphicFrameLocks noChangeAspect="1"/>
          </p:cNvGraphicFramePr>
          <p:nvPr/>
        </p:nvGraphicFramePr>
        <p:xfrm>
          <a:off x="3499396" y="5837238"/>
          <a:ext cx="26193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Формула" r:id="rId19" imgW="23774400" imgH="4876800" progId="Equation.3">
                  <p:embed/>
                </p:oleObj>
              </mc:Choice>
              <mc:Fallback>
                <p:oleObj name="Формула" r:id="rId19" imgW="23774400" imgH="4876800" progId="Equation.3">
                  <p:embed/>
                  <p:pic>
                    <p:nvPicPr>
                      <p:cNvPr id="0" name="Изображение 2356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99396" y="5837238"/>
                        <a:ext cx="2619375" cy="5032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Стрелка вправо с вырезом 93"/>
          <p:cNvSpPr/>
          <p:nvPr/>
        </p:nvSpPr>
        <p:spPr>
          <a:xfrm>
            <a:off x="5796136" y="544522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право с вырезом 94"/>
          <p:cNvSpPr/>
          <p:nvPr/>
        </p:nvSpPr>
        <p:spPr>
          <a:xfrm>
            <a:off x="2195736" y="5949280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6" name="Object 14"/>
          <p:cNvGraphicFramePr>
            <a:graphicFrameLocks noChangeAspect="1"/>
          </p:cNvGraphicFramePr>
          <p:nvPr/>
        </p:nvGraphicFramePr>
        <p:xfrm>
          <a:off x="2267744" y="5301208"/>
          <a:ext cx="3456384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Формула" r:id="rId21" imgW="32918400" imgH="4876800" progId="Equation.3">
                  <p:embed/>
                </p:oleObj>
              </mc:Choice>
              <mc:Fallback>
                <p:oleObj name="Формула" r:id="rId21" imgW="32918400" imgH="4876800" progId="Equation.3">
                  <p:embed/>
                  <p:pic>
                    <p:nvPicPr>
                      <p:cNvPr id="0" name="Изображение 23561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267744" y="5301208"/>
                        <a:ext cx="3456384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Прямоугольник 96"/>
          <p:cNvSpPr/>
          <p:nvPr/>
        </p:nvSpPr>
        <p:spPr>
          <a:xfrm>
            <a:off x="3491880" y="5805264"/>
            <a:ext cx="2592288" cy="504056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правляющая кнопка: далее 97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24" name="Управляющая кнопка: настраиваемая 23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№15. Углы. Треугольник.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Площадь.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Четырёхугольник.</a:t>
            </a:r>
            <a:endParaRPr lang="ru-RU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7795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28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37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9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31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accent2">
                    <a:lumMod val="75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9" name="Группа 8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40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51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" name="Группа 15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43" name="AutoShape 4"/>
              <p:cNvSpPr>
                <a:spLocks noChangeArrowheads="1"/>
              </p:cNvSpPr>
              <p:nvPr/>
            </p:nvSpPr>
            <p:spPr bwMode="auto">
              <a:xfrm>
                <a:off x="310589" y="1665826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3" name="Группа 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54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63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</a:t>
                </a:r>
                <a:r>
                  <a:rPr lang="ru-RU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5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56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59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58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7" name="Формула" r:id="rId3" imgW="32918400" imgH="4876800" progId="Equation.3">
                    <p:embed/>
                  </p:oleObj>
                </mc:Choice>
                <mc:Fallback>
                  <p:oleObj name="Формула" r:id="rId3" imgW="32918400" imgH="4876800" progId="Equation.3">
                    <p:embed/>
                    <p:pic>
                      <p:nvPicPr>
                        <p:cNvPr id="0" name="Изображение 2457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5" name="Группа 112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66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8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67" name="Object 1"/>
            <p:cNvGraphicFramePr>
              <a:graphicFrameLocks noChangeAspect="1"/>
            </p:cNvGraphicFramePr>
            <p:nvPr/>
          </p:nvGraphicFramePr>
          <p:xfrm>
            <a:off x="317500" y="2708275"/>
            <a:ext cx="22161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Формула" r:id="rId5" imgW="20116800" imgH="4876800" progId="Equation.3">
                    <p:embed/>
                  </p:oleObj>
                </mc:Choice>
                <mc:Fallback>
                  <p:oleObj name="Формула" r:id="rId5" imgW="20116800" imgH="4876800" progId="Equation.3">
                    <p:embed/>
                    <p:pic>
                      <p:nvPicPr>
                        <p:cNvPr id="0" name="Изображение 2457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7500" y="2708275"/>
                          <a:ext cx="2216150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8" name="Прямая соединительная линия 67"/>
            <p:cNvCxnSpPr/>
            <p:nvPr/>
          </p:nvCxnSpPr>
          <p:spPr>
            <a:xfrm>
              <a:off x="179512" y="3212976"/>
              <a:ext cx="28083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9" name="Object 5"/>
            <p:cNvGraphicFramePr>
              <a:graphicFrameLocks noChangeAspect="1"/>
            </p:cNvGraphicFramePr>
            <p:nvPr/>
          </p:nvGraphicFramePr>
          <p:xfrm>
            <a:off x="251520" y="3284984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Формула" r:id="rId7" imgW="16154400" imgH="4267200" progId="Equation.3">
                    <p:embed/>
                  </p:oleObj>
                </mc:Choice>
                <mc:Fallback>
                  <p:oleObj name="Формула" r:id="rId7" imgW="16154400" imgH="4267200" progId="Equation.3">
                    <p:embed/>
                    <p:pic>
                      <p:nvPicPr>
                        <p:cNvPr id="0" name="Изображение 2457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1520" y="3284984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0" name="Группа 37"/>
            <p:cNvGrpSpPr/>
            <p:nvPr/>
          </p:nvGrpSpPr>
          <p:grpSpPr>
            <a:xfrm>
              <a:off x="4572000" y="2708920"/>
              <a:ext cx="2471738" cy="3832225"/>
              <a:chOff x="0" y="1268413"/>
              <a:chExt cx="2471738" cy="3832225"/>
            </a:xfrm>
          </p:grpSpPr>
          <p:sp>
            <p:nvSpPr>
              <p:cNvPr id="71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4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0" name="Управляющая кнопка: настраиваемая 89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2" name="Object 11"/>
          <p:cNvGraphicFramePr>
            <a:graphicFrameLocks noChangeAspect="1"/>
          </p:cNvGraphicFramePr>
          <p:nvPr/>
        </p:nvGraphicFramePr>
        <p:xfrm>
          <a:off x="2452688" y="4076700"/>
          <a:ext cx="9398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Формула" r:id="rId9" imgW="8534400" imgH="4267200" progId="Equation.3">
                  <p:embed/>
                </p:oleObj>
              </mc:Choice>
              <mc:Fallback>
                <p:oleObj name="Формула" r:id="rId9" imgW="8534400" imgH="4267200" progId="Equation.3">
                  <p:embed/>
                  <p:pic>
                    <p:nvPicPr>
                      <p:cNvPr id="0" name="Изображение 24579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52688" y="4076700"/>
                        <a:ext cx="939800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12"/>
          <p:cNvGraphicFramePr>
            <a:graphicFrameLocks noChangeAspect="1"/>
          </p:cNvGraphicFramePr>
          <p:nvPr/>
        </p:nvGraphicFramePr>
        <p:xfrm>
          <a:off x="3419872" y="4005064"/>
          <a:ext cx="22828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Формула" r:id="rId11" imgW="20726400" imgH="5486400" progId="Equation.3">
                  <p:embed/>
                </p:oleObj>
              </mc:Choice>
              <mc:Fallback>
                <p:oleObj name="Формула" r:id="rId11" imgW="20726400" imgH="5486400" progId="Equation.3">
                  <p:embed/>
                  <p:pic>
                    <p:nvPicPr>
                      <p:cNvPr id="0" name="Изображение 24580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19872" y="4005064"/>
                        <a:ext cx="2282825" cy="5667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13"/>
          <p:cNvGraphicFramePr>
            <a:graphicFrameLocks noChangeAspect="1"/>
          </p:cNvGraphicFramePr>
          <p:nvPr/>
        </p:nvGraphicFramePr>
        <p:xfrm>
          <a:off x="3635896" y="5373216"/>
          <a:ext cx="26193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Формула" r:id="rId13" imgW="23774400" imgH="4876800" progId="Equation.3">
                  <p:embed/>
                </p:oleObj>
              </mc:Choice>
              <mc:Fallback>
                <p:oleObj name="Формула" r:id="rId13" imgW="23774400" imgH="4876800" progId="Equation.3">
                  <p:embed/>
                  <p:pic>
                    <p:nvPicPr>
                      <p:cNvPr id="0" name="Изображение 2458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35896" y="5373216"/>
                        <a:ext cx="2619375" cy="5032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Стрелка вправо с вырезом 94"/>
          <p:cNvSpPr/>
          <p:nvPr/>
        </p:nvSpPr>
        <p:spPr>
          <a:xfrm>
            <a:off x="5940152" y="472514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Стрелка вправо с вырезом 96"/>
          <p:cNvSpPr/>
          <p:nvPr/>
        </p:nvSpPr>
        <p:spPr>
          <a:xfrm>
            <a:off x="2339752" y="5517232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9" name="Object 14"/>
          <p:cNvGraphicFramePr>
            <a:graphicFrameLocks noChangeAspect="1"/>
          </p:cNvGraphicFramePr>
          <p:nvPr/>
        </p:nvGraphicFramePr>
        <p:xfrm>
          <a:off x="2411760" y="4581128"/>
          <a:ext cx="3456384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Формула" r:id="rId15" imgW="32918400" imgH="4876800" progId="Equation.3">
                  <p:embed/>
                </p:oleObj>
              </mc:Choice>
              <mc:Fallback>
                <p:oleObj name="Формула" r:id="rId15" imgW="32918400" imgH="4876800" progId="Equation.3">
                  <p:embed/>
                  <p:pic>
                    <p:nvPicPr>
                      <p:cNvPr id="0" name="Изображение 2458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11760" y="4581128"/>
                        <a:ext cx="3456384" cy="5048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3563888" y="5373216"/>
            <a:ext cx="2592288" cy="504056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далее 100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  <p:bldP spid="10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№15. Углы. Треугольник.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Площадь.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Четырёхугольник.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2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31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Стороны четырёхугольника, являющиеся соседними отрезками, называют соседними сторонами четырёхугольника.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Вершины, являющиеся концами одной стороны называются соседними вершинами</a:t>
                </a:r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Стороны не являющиеся 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соседними, называют 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противолежащими сторонами.</a:t>
                </a:r>
                <a:endPara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Несоседние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вершины наз.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противоположными 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ru-RU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вершинами.</a:t>
                </a:r>
                <a:endParaRPr lang="ru-RU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r"/>
                <a:r>
                  <a:rPr lang="en-US" dirty="0" smtClean="0"/>
                  <a:t>s</a:t>
                </a:r>
                <a:endParaRPr lang="ru-RU" dirty="0"/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2123728" y="6165304"/>
            <a:ext cx="466725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1" name="Формула" r:id="rId2" imgW="3657600" imgH="3962400" progId="Equation.3">
                    <p:embed/>
                  </p:oleObj>
                </mc:Choice>
                <mc:Fallback>
                  <p:oleObj name="Формула" r:id="rId2" imgW="3657600" imgH="3962400" progId="Equation.3">
                    <p:embed/>
                    <p:pic>
                      <p:nvPicPr>
                        <p:cNvPr id="0" name="Изображение 256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123728" y="6165304"/>
                          <a:ext cx="466725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5"/>
            <p:cNvGraphicFramePr>
              <a:graphicFrameLocks noChangeAspect="1"/>
            </p:cNvGraphicFramePr>
            <p:nvPr/>
          </p:nvGraphicFramePr>
          <p:xfrm>
            <a:off x="2267744" y="4653136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Формула" r:id="rId4" imgW="3657600" imgH="3962400" progId="Equation.3">
                    <p:embed/>
                  </p:oleObj>
                </mc:Choice>
                <mc:Fallback>
                  <p:oleObj name="Формула" r:id="rId4" imgW="3657600" imgH="3962400" progId="Equation.3">
                    <p:embed/>
                    <p:pic>
                      <p:nvPicPr>
                        <p:cNvPr id="0" name="Изображение 2560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4653136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6"/>
            <p:cNvGraphicFramePr>
              <a:graphicFrameLocks noChangeAspect="1"/>
            </p:cNvGraphicFramePr>
            <p:nvPr/>
          </p:nvGraphicFramePr>
          <p:xfrm>
            <a:off x="3707904" y="4221088"/>
            <a:ext cx="4683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Формула" r:id="rId6" imgW="3657600" imgH="4267200" progId="Equation.3">
                    <p:embed/>
                  </p:oleObj>
                </mc:Choice>
                <mc:Fallback>
                  <p:oleObj name="Формула" r:id="rId6" imgW="3657600" imgH="4267200" progId="Equation.3">
                    <p:embed/>
                    <p:pic>
                      <p:nvPicPr>
                        <p:cNvPr id="0" name="Изображение 2560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07904" y="4221088"/>
                          <a:ext cx="468313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7"/>
            <p:cNvGraphicFramePr>
              <a:graphicFrameLocks noChangeAspect="1"/>
            </p:cNvGraphicFramePr>
            <p:nvPr/>
          </p:nvGraphicFramePr>
          <p:xfrm>
            <a:off x="4860032" y="6165304"/>
            <a:ext cx="504825" cy="44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Формула" r:id="rId8" imgW="3962400" imgH="3962400" progId="Equation.3">
                    <p:embed/>
                  </p:oleObj>
                </mc:Choice>
                <mc:Fallback>
                  <p:oleObj name="Формула" r:id="rId8" imgW="3962400" imgH="3962400" progId="Equation.3">
                    <p:embed/>
                    <p:pic>
                      <p:nvPicPr>
                        <p:cNvPr id="0" name="Изображение 2560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60032" y="6165304"/>
                          <a:ext cx="504825" cy="44926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2339752" y="5013176"/>
              <a:ext cx="288032" cy="1152128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339752" y="6165304"/>
              <a:ext cx="2520280" cy="288032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2627784" y="4725144"/>
              <a:ext cx="1368152" cy="288032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995936" y="4725144"/>
              <a:ext cx="864096" cy="1728192"/>
            </a:xfrm>
            <a:prstGeom prst="line">
              <a:avLst/>
            </a:prstGeom>
            <a:ln w="50800">
              <a:solidFill>
                <a:srgbClr val="B319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Управляющая кнопка: настраиваемая 38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412776"/>
            <a:ext cx="8712968" cy="75088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3" name="Группа 11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45" name="Группа 56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54" name="Прямоугольник 53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B3190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dirty="0" smtClean="0"/>
                    <a:t>s</a:t>
                  </a:r>
                  <a:endParaRPr lang="ru-RU" dirty="0"/>
                </a:p>
              </p:txBody>
            </p:sp>
            <p:sp>
              <p:nvSpPr>
                <p:cNvPr id="55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46" name="Object 3"/>
              <p:cNvGraphicFramePr>
                <a:graphicFrameLocks noChangeAspect="1"/>
              </p:cNvGraphicFramePr>
              <p:nvPr/>
            </p:nvGraphicFramePr>
            <p:xfrm>
              <a:off x="2123728" y="6165304"/>
              <a:ext cx="466725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5" name="Формула" r:id="rId11" imgW="3657600" imgH="3962400" progId="Equation.3">
                      <p:embed/>
                    </p:oleObj>
                  </mc:Choice>
                  <mc:Fallback>
                    <p:oleObj name="Формула" r:id="rId11" imgW="3657600" imgH="3962400" progId="Equation.3">
                      <p:embed/>
                      <p:pic>
                        <p:nvPicPr>
                          <p:cNvPr id="0" name="Изображение 25604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123728" y="6165304"/>
                            <a:ext cx="466725" cy="44926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15"/>
              <p:cNvGraphicFramePr>
                <a:graphicFrameLocks noChangeAspect="1"/>
              </p:cNvGraphicFramePr>
              <p:nvPr/>
            </p:nvGraphicFramePr>
            <p:xfrm>
              <a:off x="2267744" y="4653136"/>
              <a:ext cx="466725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6" name="Формула" r:id="rId12" imgW="3657600" imgH="3962400" progId="Equation.3">
                      <p:embed/>
                    </p:oleObj>
                  </mc:Choice>
                  <mc:Fallback>
                    <p:oleObj name="Формула" r:id="rId12" imgW="3657600" imgH="3962400" progId="Equation.3">
                      <p:embed/>
                      <p:pic>
                        <p:nvPicPr>
                          <p:cNvPr id="0" name="Изображение 2560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267744" y="4653136"/>
                            <a:ext cx="466725" cy="4476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16"/>
              <p:cNvGraphicFramePr>
                <a:graphicFrameLocks noChangeAspect="1"/>
              </p:cNvGraphicFramePr>
              <p:nvPr/>
            </p:nvGraphicFramePr>
            <p:xfrm>
              <a:off x="3707904" y="4221088"/>
              <a:ext cx="468313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7" name="Формула" r:id="rId13" imgW="3657600" imgH="4267200" progId="Equation.3">
                      <p:embed/>
                    </p:oleObj>
                  </mc:Choice>
                  <mc:Fallback>
                    <p:oleObj name="Формула" r:id="rId13" imgW="3657600" imgH="4267200" progId="Equation.3">
                      <p:embed/>
                      <p:pic>
                        <p:nvPicPr>
                          <p:cNvPr id="0" name="Изображение 2560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707904" y="4221088"/>
                            <a:ext cx="468313" cy="482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17"/>
              <p:cNvGraphicFramePr>
                <a:graphicFrameLocks noChangeAspect="1"/>
              </p:cNvGraphicFramePr>
              <p:nvPr/>
            </p:nvGraphicFramePr>
            <p:xfrm>
              <a:off x="4860032" y="6165304"/>
              <a:ext cx="504825" cy="449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8" name="Формула" r:id="rId14" imgW="3962400" imgH="3962400" progId="Equation.3">
                      <p:embed/>
                    </p:oleObj>
                  </mc:Choice>
                  <mc:Fallback>
                    <p:oleObj name="Формула" r:id="rId14" imgW="3962400" imgH="3962400" progId="Equation.3">
                      <p:embed/>
                      <p:pic>
                        <p:nvPicPr>
                          <p:cNvPr id="0" name="Изображение 2560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860032" y="6165304"/>
                            <a:ext cx="504825" cy="449262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0" name="Прямая соединительная линия 49"/>
              <p:cNvCxnSpPr/>
              <p:nvPr/>
            </p:nvCxnSpPr>
            <p:spPr>
              <a:xfrm flipH="1">
                <a:off x="2339752" y="5013176"/>
                <a:ext cx="288032" cy="1152128"/>
              </a:xfrm>
              <a:prstGeom prst="line">
                <a:avLst/>
              </a:prstGeom>
              <a:ln w="50800">
                <a:solidFill>
                  <a:srgbClr val="B31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2339752" y="6165304"/>
                <a:ext cx="2520280" cy="288032"/>
              </a:xfrm>
              <a:prstGeom prst="line">
                <a:avLst/>
              </a:prstGeom>
              <a:ln w="50800">
                <a:solidFill>
                  <a:srgbClr val="B31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2627784" y="4725144"/>
                <a:ext cx="1368152" cy="288032"/>
              </a:xfrm>
              <a:prstGeom prst="line">
                <a:avLst/>
              </a:prstGeom>
              <a:ln w="50800">
                <a:solidFill>
                  <a:srgbClr val="B31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3995936" y="4725144"/>
                <a:ext cx="864096" cy="1728192"/>
              </a:xfrm>
              <a:prstGeom prst="line">
                <a:avLst/>
              </a:prstGeom>
              <a:ln w="50800">
                <a:solidFill>
                  <a:srgbClr val="B319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3203848" y="2780928"/>
            <a:ext cx="4752677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9" name="Формула" r:id="rId15" imgW="41452800" imgH="4876800" progId="Equation.3">
                    <p:embed/>
                  </p:oleObj>
                </mc:Choice>
                <mc:Fallback>
                  <p:oleObj name="Формула" r:id="rId15" imgW="41452800" imgH="4876800" progId="Equation.3">
                    <p:embed/>
                    <p:pic>
                      <p:nvPicPr>
                        <p:cNvPr id="0" name="Изображение 2560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203848" y="2780928"/>
                          <a:ext cx="4752677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6" name="Object 3"/>
          <p:cNvGraphicFramePr>
            <a:graphicFrameLocks noChangeAspect="1"/>
          </p:cNvGraphicFramePr>
          <p:nvPr/>
        </p:nvGraphicFramePr>
        <p:xfrm>
          <a:off x="2195736" y="3573016"/>
          <a:ext cx="67103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Формула" r:id="rId17" imgW="58521600" imgH="4876800" progId="Equation.3">
                  <p:embed/>
                </p:oleObj>
              </mc:Choice>
              <mc:Fallback>
                <p:oleObj name="Формула" r:id="rId17" imgW="58521600" imgH="4876800" progId="Equation.3">
                  <p:embed/>
                  <p:pic>
                    <p:nvPicPr>
                      <p:cNvPr id="0" name="Изображение 2560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95736" y="3573016"/>
                        <a:ext cx="6710363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Управляющая кнопка: далее 56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6" descr="https://st2.depositphotos.com/5606164/8697/v/950/depositphotos_86972384-stock-illustration-teacher-on-a-white-background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416442"/>
            <a:ext cx="1800200" cy="3441558"/>
          </a:xfrm>
          <a:prstGeom prst="rect">
            <a:avLst/>
          </a:prstGeom>
          <a:noFill/>
        </p:spPr>
      </p:pic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№15. Углы. Треугольник.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Площадь.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Четырёхугольник.</a:t>
            </a:r>
            <a:endParaRPr lang="ru-RU" dirty="0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47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31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3851920" y="2852936"/>
              <a:ext cx="3546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Площадь треугольника.</a:t>
              </a:r>
              <a:endPara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4" name="Object 3"/>
            <p:cNvGraphicFramePr>
              <a:graphicFrameLocks noChangeAspect="1"/>
            </p:cNvGraphicFramePr>
            <p:nvPr/>
          </p:nvGraphicFramePr>
          <p:xfrm>
            <a:off x="3635896" y="5661248"/>
            <a:ext cx="388937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5" name="Формула" r:id="rId2" imgW="3048000" imgH="3352800" progId="Equation.3">
                    <p:embed/>
                  </p:oleObj>
                </mc:Choice>
                <mc:Fallback>
                  <p:oleObj name="Формула" r:id="rId2" imgW="3048000" imgH="3352800" progId="Equation.3">
                    <p:embed/>
                    <p:pic>
                      <p:nvPicPr>
                        <p:cNvPr id="0" name="Изображение 2662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3635896" y="5661248"/>
                          <a:ext cx="388937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5"/>
            <p:cNvGraphicFramePr>
              <a:graphicFrameLocks noChangeAspect="1"/>
            </p:cNvGraphicFramePr>
            <p:nvPr/>
          </p:nvGraphicFramePr>
          <p:xfrm>
            <a:off x="4355976" y="4149080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Формула" r:id="rId4" imgW="3048000" imgH="4267200" progId="Equation.3">
                    <p:embed/>
                  </p:oleObj>
                </mc:Choice>
                <mc:Fallback>
                  <p:oleObj name="Формула" r:id="rId4" imgW="3048000" imgH="4267200" progId="Equation.3">
                    <p:embed/>
                    <p:pic>
                      <p:nvPicPr>
                        <p:cNvPr id="0" name="Изображение 2662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355976" y="4149080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6"/>
            <p:cNvGraphicFramePr>
              <a:graphicFrameLocks noChangeAspect="1"/>
            </p:cNvGraphicFramePr>
            <p:nvPr/>
          </p:nvGraphicFramePr>
          <p:xfrm>
            <a:off x="2627784" y="4581128"/>
            <a:ext cx="350838" cy="379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7" name="Формула" r:id="rId6" imgW="2743200" imgH="3352800" progId="Equation.3">
                    <p:embed/>
                  </p:oleObj>
                </mc:Choice>
                <mc:Fallback>
                  <p:oleObj name="Формула" r:id="rId6" imgW="2743200" imgH="3352800" progId="Equation.3">
                    <p:embed/>
                    <p:pic>
                      <p:nvPicPr>
                        <p:cNvPr id="0" name="Изображение 2662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627784" y="4581128"/>
                          <a:ext cx="350838" cy="37941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7"/>
            <p:cNvGraphicFramePr>
              <a:graphicFrameLocks noChangeAspect="1"/>
            </p:cNvGraphicFramePr>
            <p:nvPr/>
          </p:nvGraphicFramePr>
          <p:xfrm>
            <a:off x="3563888" y="4725144"/>
            <a:ext cx="388938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8" name="Формула" r:id="rId8" imgW="3048000" imgH="4267200" progId="Equation.3">
                    <p:embed/>
                  </p:oleObj>
                </mc:Choice>
                <mc:Fallback>
                  <p:oleObj name="Формула" r:id="rId8" imgW="3048000" imgH="4267200" progId="Equation.3">
                    <p:embed/>
                    <p:pic>
                      <p:nvPicPr>
                        <p:cNvPr id="0" name="Изображение 2662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563888" y="4725144"/>
                          <a:ext cx="388938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Прямоугольник 87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>
              <a:stCxn id="90" idx="0"/>
              <a:endCxn id="90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Равнобедренный треугольник 89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1" name="Object 3"/>
            <p:cNvGraphicFramePr>
              <a:graphicFrameLocks noChangeAspect="1"/>
            </p:cNvGraphicFramePr>
            <p:nvPr/>
          </p:nvGraphicFramePr>
          <p:xfrm>
            <a:off x="5868144" y="4437112"/>
            <a:ext cx="1976437" cy="1068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9" name="Формула" r:id="rId10" imgW="15544800" imgH="9448800" progId="Equation.3">
                    <p:embed/>
                  </p:oleObj>
                </mc:Choice>
                <mc:Fallback>
                  <p:oleObj name="Формула" r:id="rId10" imgW="15544800" imgH="9448800" progId="Equation.3">
                    <p:embed/>
                    <p:pic>
                      <p:nvPicPr>
                        <p:cNvPr id="0" name="Изображение 2662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868144" y="4437112"/>
                          <a:ext cx="1976437" cy="10683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1412776"/>
            <a:ext cx="8712968" cy="75512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5" name="Управляющая кнопка: настраиваемая 94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97" name="Группа 56"/>
            <p:cNvGrpSpPr/>
            <p:nvPr/>
          </p:nvGrpSpPr>
          <p:grpSpPr>
            <a:xfrm>
              <a:off x="1979712" y="2564904"/>
              <a:ext cx="7056784" cy="4176464"/>
              <a:chOff x="1827312" y="2340496"/>
              <a:chExt cx="7056784" cy="4176464"/>
            </a:xfrm>
          </p:grpSpPr>
          <p:sp>
            <p:nvSpPr>
              <p:cNvPr id="109" name="Прямоугольник 108"/>
              <p:cNvSpPr/>
              <p:nvPr/>
            </p:nvSpPr>
            <p:spPr>
              <a:xfrm>
                <a:off x="1827312" y="23404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B319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98" name="Object 3"/>
            <p:cNvGraphicFramePr>
              <a:graphicFrameLocks noChangeAspect="1"/>
            </p:cNvGraphicFramePr>
            <p:nvPr/>
          </p:nvGraphicFramePr>
          <p:xfrm>
            <a:off x="2483768" y="5589240"/>
            <a:ext cx="466725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0" name="Формула" r:id="rId13" imgW="3657600" imgH="3962400" progId="Equation.3">
                    <p:embed/>
                  </p:oleObj>
                </mc:Choice>
                <mc:Fallback>
                  <p:oleObj name="Формула" r:id="rId13" imgW="3657600" imgH="3962400" progId="Equation.3">
                    <p:embed/>
                    <p:pic>
                      <p:nvPicPr>
                        <p:cNvPr id="0" name="Изображение 2662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483768" y="5589240"/>
                          <a:ext cx="466725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15"/>
            <p:cNvGraphicFramePr>
              <a:graphicFrameLocks noChangeAspect="1"/>
            </p:cNvGraphicFramePr>
            <p:nvPr/>
          </p:nvGraphicFramePr>
          <p:xfrm>
            <a:off x="5004048" y="5589240"/>
            <a:ext cx="466725" cy="447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1" name="Формула" r:id="rId15" imgW="3657600" imgH="3962400" progId="Equation.3">
                    <p:embed/>
                  </p:oleObj>
                </mc:Choice>
                <mc:Fallback>
                  <p:oleObj name="Формула" r:id="rId15" imgW="3657600" imgH="3962400" progId="Equation.3">
                    <p:embed/>
                    <p:pic>
                      <p:nvPicPr>
                        <p:cNvPr id="0" name="Изображение 266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004048" y="5589240"/>
                          <a:ext cx="466725" cy="44767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16"/>
            <p:cNvGraphicFramePr>
              <a:graphicFrameLocks noChangeAspect="1"/>
            </p:cNvGraphicFramePr>
            <p:nvPr/>
          </p:nvGraphicFramePr>
          <p:xfrm>
            <a:off x="3289300" y="3090863"/>
            <a:ext cx="46831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" name="Формула" r:id="rId17" imgW="3657600" imgH="4267200" progId="Equation.3">
                    <p:embed/>
                  </p:oleObj>
                </mc:Choice>
                <mc:Fallback>
                  <p:oleObj name="Формула" r:id="rId17" imgW="3657600" imgH="4267200" progId="Equation.3">
                    <p:embed/>
                    <p:pic>
                      <p:nvPicPr>
                        <p:cNvPr id="0" name="Изображение 2663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289300" y="3090863"/>
                          <a:ext cx="468313" cy="4826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17"/>
            <p:cNvGraphicFramePr>
              <a:graphicFrameLocks noChangeAspect="1"/>
            </p:cNvGraphicFramePr>
            <p:nvPr/>
          </p:nvGraphicFramePr>
          <p:xfrm>
            <a:off x="3275856" y="5589240"/>
            <a:ext cx="544513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" name="Формула" r:id="rId19" imgW="4267200" imgH="3962400" progId="Equation.3">
                    <p:embed/>
                  </p:oleObj>
                </mc:Choice>
                <mc:Fallback>
                  <p:oleObj name="Формула" r:id="rId19" imgW="4267200" imgH="3962400" progId="Equation.3">
                    <p:embed/>
                    <p:pic>
                      <p:nvPicPr>
                        <p:cNvPr id="0" name="Изображение 2663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275856" y="5589240"/>
                          <a:ext cx="544513" cy="449263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Прямоугольник 101"/>
            <p:cNvSpPr/>
            <p:nvPr/>
          </p:nvSpPr>
          <p:spPr>
            <a:xfrm>
              <a:off x="3491880" y="5301208"/>
              <a:ext cx="216024" cy="288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3" name="Прямая соединительная линия 102"/>
            <p:cNvCxnSpPr>
              <a:stCxn id="104" idx="0"/>
              <a:endCxn id="104" idx="3"/>
            </p:cNvCxnSpPr>
            <p:nvPr/>
          </p:nvCxnSpPr>
          <p:spPr>
            <a:xfrm>
              <a:off x="3499553" y="3573016"/>
              <a:ext cx="0" cy="201622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Равнобедренный треугольник 103"/>
            <p:cNvSpPr/>
            <p:nvPr/>
          </p:nvSpPr>
          <p:spPr>
            <a:xfrm>
              <a:off x="2843808" y="3573016"/>
              <a:ext cx="2304256" cy="2016224"/>
            </a:xfrm>
            <a:prstGeom prst="triangle">
              <a:avLst>
                <a:gd name="adj" fmla="val 28458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rgbClr val="B319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5" name="Object 3"/>
            <p:cNvGraphicFramePr>
              <a:graphicFrameLocks noChangeAspect="1"/>
            </p:cNvGraphicFramePr>
            <p:nvPr/>
          </p:nvGraphicFramePr>
          <p:xfrm>
            <a:off x="5580112" y="2924944"/>
            <a:ext cx="2054225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4" name="Формула" r:id="rId21" imgW="16154400" imgH="4267200" progId="Equation.3">
                    <p:embed/>
                  </p:oleObj>
                </mc:Choice>
                <mc:Fallback>
                  <p:oleObj name="Формула" r:id="rId21" imgW="16154400" imgH="4267200" progId="Equation.3">
                    <p:embed/>
                    <p:pic>
                      <p:nvPicPr>
                        <p:cNvPr id="0" name="Изображение 266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580112" y="2924944"/>
                          <a:ext cx="2054225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19"/>
            <p:cNvGraphicFramePr>
              <a:graphicFrameLocks noChangeAspect="1"/>
            </p:cNvGraphicFramePr>
            <p:nvPr/>
          </p:nvGraphicFramePr>
          <p:xfrm>
            <a:off x="5561013" y="3429000"/>
            <a:ext cx="209391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5" name="Формула" r:id="rId23" imgW="16459200" imgH="4267200" progId="Equation.3">
                    <p:embed/>
                  </p:oleObj>
                </mc:Choice>
                <mc:Fallback>
                  <p:oleObj name="Формула" r:id="rId23" imgW="16459200" imgH="4267200" progId="Equation.3">
                    <p:embed/>
                    <p:pic>
                      <p:nvPicPr>
                        <p:cNvPr id="0" name="Изображение 2663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561013" y="3429000"/>
                          <a:ext cx="2093912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20"/>
            <p:cNvGraphicFramePr>
              <a:graphicFrameLocks noChangeAspect="1"/>
            </p:cNvGraphicFramePr>
            <p:nvPr/>
          </p:nvGraphicFramePr>
          <p:xfrm>
            <a:off x="6156176" y="4005064"/>
            <a:ext cx="1008063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6" name="Формула" r:id="rId25" imgW="7924800" imgH="4267200" progId="Equation.3">
                    <p:embed/>
                  </p:oleObj>
                </mc:Choice>
                <mc:Fallback>
                  <p:oleObj name="Формула" r:id="rId25" imgW="7924800" imgH="4267200" progId="Equation.3">
                    <p:embed/>
                    <p:pic>
                      <p:nvPicPr>
                        <p:cNvPr id="0" name="Изображение 2663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156176" y="4005064"/>
                          <a:ext cx="1008063" cy="482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8" name="Прямая соединительная линия 107"/>
            <p:cNvCxnSpPr/>
            <p:nvPr/>
          </p:nvCxnSpPr>
          <p:spPr>
            <a:xfrm>
              <a:off x="5508104" y="3933056"/>
              <a:ext cx="23042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1" name="Object 20"/>
          <p:cNvGraphicFramePr>
            <a:graphicFrameLocks noChangeAspect="1"/>
          </p:cNvGraphicFramePr>
          <p:nvPr/>
        </p:nvGraphicFramePr>
        <p:xfrm>
          <a:off x="5436096" y="4509120"/>
          <a:ext cx="27908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Формула" r:id="rId27" imgW="21945600" imgH="9448800" progId="Equation.3">
                  <p:embed/>
                </p:oleObj>
              </mc:Choice>
              <mc:Fallback>
                <p:oleObj name="Формула" r:id="rId27" imgW="21945600" imgH="9448800" progId="Equation.3">
                  <p:embed/>
                  <p:pic>
                    <p:nvPicPr>
                      <p:cNvPr id="0" name="Изображение 26636"/>
                      <p:cNvPicPr>
                        <a:picLocks noChangeAspect="1"/>
                      </p:cNvPicPr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436096" y="4509120"/>
                        <a:ext cx="2790825" cy="10683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22"/>
          <p:cNvGraphicFramePr>
            <a:graphicFrameLocks noChangeAspect="1"/>
          </p:cNvGraphicFramePr>
          <p:nvPr/>
        </p:nvGraphicFramePr>
        <p:xfrm>
          <a:off x="5629275" y="5668963"/>
          <a:ext cx="24034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Формула" r:id="rId29" imgW="18897600" imgH="5486400" progId="Equation.3">
                  <p:embed/>
                </p:oleObj>
              </mc:Choice>
              <mc:Fallback>
                <p:oleObj name="Формула" r:id="rId29" imgW="18897600" imgH="5486400" progId="Equation.3">
                  <p:embed/>
                  <p:pic>
                    <p:nvPicPr>
                      <p:cNvPr id="0" name="Изображение 26637"/>
                      <p:cNvPicPr>
                        <a:picLocks noChangeAspect="1"/>
                      </p:cNvPicPr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29275" y="5668963"/>
                        <a:ext cx="2403475" cy="619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Прямоугольник 112"/>
          <p:cNvSpPr/>
          <p:nvPr/>
        </p:nvSpPr>
        <p:spPr>
          <a:xfrm>
            <a:off x="6228184" y="5589240"/>
            <a:ext cx="180020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B319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Управляющая кнопка: домой 113">
            <a:hlinkClick r:id="rId31" action="ppaction://hlinksldjump" highlightClick="1"/>
          </p:cNvPr>
          <p:cNvSpPr/>
          <p:nvPr/>
        </p:nvSpPr>
        <p:spPr>
          <a:xfrm>
            <a:off x="1403648" y="6309320"/>
            <a:ext cx="610368" cy="432048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996952"/>
            <a:ext cx="2736304" cy="2952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"/>
              </a:rPr>
              <a:t>Карандаш – титул</a:t>
            </a:r>
            <a:endParaRPr lang="ru-RU" dirty="0" smtClean="0"/>
          </a:p>
          <a:p>
            <a:pPr algn="ctr"/>
            <a:r>
              <a:rPr lang="ru-RU" dirty="0" smtClean="0">
                <a:hlinkClick r:id="rId2"/>
              </a:rPr>
              <a:t>Самопроверка</a:t>
            </a:r>
            <a:endParaRPr lang="en-US" dirty="0" smtClean="0"/>
          </a:p>
          <a:p>
            <a:pPr algn="ctr"/>
            <a:r>
              <a:rPr lang="ru-RU" dirty="0" smtClean="0">
                <a:hlinkClick r:id="rId3"/>
              </a:rPr>
              <a:t>Учительница – 1</a:t>
            </a:r>
            <a:endParaRPr lang="ru-RU" dirty="0" smtClean="0"/>
          </a:p>
          <a:p>
            <a:pPr algn="ctr"/>
            <a:r>
              <a:rPr lang="ru-RU" dirty="0" smtClean="0">
                <a:hlinkClick r:id="rId4"/>
              </a:rPr>
              <a:t>Учительница – 2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Учительница – 3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869160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Учительница – 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157192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Учительница – 5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933056"/>
            <a:ext cx="4248472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err="1" smtClean="0">
                <a:solidFill>
                  <a:schemeClr val="tx2"/>
                </a:solidFill>
              </a:rPr>
              <a:t>Левитас</a:t>
            </a:r>
            <a:r>
              <a:rPr lang="ru-RU" sz="2400" b="1" dirty="0" smtClean="0">
                <a:solidFill>
                  <a:schemeClr val="tx2"/>
                </a:solidFill>
              </a:rPr>
              <a:t> Г.Г.</a:t>
            </a:r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Математические диктанты. Геометрия. 7-11 классы. Дидактические материалы. – М,: ИЛЕКСА, 2016 – 72 с.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546109">
            <a:off x="6126657" y="675746"/>
            <a:ext cx="2378898" cy="35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1268760"/>
            <a:ext cx="3093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48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7668344" y="6093296"/>
            <a:ext cx="610368" cy="432048"/>
          </a:xfrm>
          <a:prstGeom prst="actionButtonHom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00.infourok.ru/images/doc/52/65160/hello_html_39f2f9fc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5536" y="3212976"/>
            <a:ext cx="3018724" cy="2160240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995936" y="1484784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995936" y="2492896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95936" y="3501008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995936" y="4509120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995936" y="5517232"/>
            <a:ext cx="5760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4048" y="5661248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420888"/>
            <a:ext cx="32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Самопроверка</a:t>
            </a:r>
            <a:endParaRPr lang="ru-RU" sz="3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7740352" y="6093296"/>
            <a:ext cx="970408" cy="360040"/>
          </a:xfrm>
          <a:prstGeom prst="actionButtonRetur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04048" y="4365104"/>
            <a:ext cx="32594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Прямоугольник,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4048" y="3573016"/>
            <a:ext cx="2204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Диагонали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№11. Треугольник. Многоугольник. Параллелограмм.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4932040" y="1628800"/>
          <a:ext cx="3444093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2" imgW="31394400" imgH="4876800" progId="Equation.3">
                  <p:embed/>
                </p:oleObj>
              </mc:Choice>
              <mc:Fallback>
                <p:oleObj name="Формула" r:id="rId2" imgW="31394400" imgH="4876800" progId="Equation.3">
                  <p:embed/>
                  <p:pic>
                    <p:nvPicPr>
                      <p:cNvPr id="0" name="Изображение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32040" y="1628800"/>
                        <a:ext cx="3444093" cy="5040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32040" y="2348880"/>
            <a:ext cx="324800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80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80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или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50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50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28" name="Управляющая кнопка: настраиваемая 12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7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712968" cy="112049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29" name="Группа 72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132" name="Группа 4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202" name="Прямоугольник 201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5580112" y="2852936"/>
                <a:ext cx="2878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двум сторонам </a:t>
                </a:r>
                <a:endPara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углу между ними</a:t>
                </a:r>
                <a:r>
                  <a:rPr lang="ru-RU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3" name="Группа 33"/>
            <p:cNvGrpSpPr/>
            <p:nvPr/>
          </p:nvGrpSpPr>
          <p:grpSpPr>
            <a:xfrm>
              <a:off x="2762215" y="2675062"/>
              <a:ext cx="2241833" cy="1284778"/>
              <a:chOff x="3636813" y="2852936"/>
              <a:chExt cx="5400675" cy="3744912"/>
            </a:xfrm>
          </p:grpSpPr>
          <p:sp>
            <p:nvSpPr>
              <p:cNvPr id="191" name="AutoShape 7"/>
              <p:cNvSpPr>
                <a:spLocks noChangeArrowheads="1"/>
              </p:cNvSpPr>
              <p:nvPr/>
            </p:nvSpPr>
            <p:spPr bwMode="auto">
              <a:xfrm>
                <a:off x="3636813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2" name="AutoShape 8"/>
              <p:cNvSpPr>
                <a:spLocks noChangeArrowheads="1"/>
              </p:cNvSpPr>
              <p:nvPr/>
            </p:nvSpPr>
            <p:spPr bwMode="auto">
              <a:xfrm>
                <a:off x="6156176" y="2852936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Line 15"/>
              <p:cNvSpPr>
                <a:spLocks noChangeShapeType="1"/>
              </p:cNvSpPr>
              <p:nvPr/>
            </p:nvSpPr>
            <p:spPr bwMode="auto">
              <a:xfrm>
                <a:off x="3781276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Line 16"/>
              <p:cNvSpPr>
                <a:spLocks noChangeShapeType="1"/>
              </p:cNvSpPr>
              <p:nvPr/>
            </p:nvSpPr>
            <p:spPr bwMode="auto">
              <a:xfrm>
                <a:off x="6300638" y="4508698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Line 17"/>
              <p:cNvSpPr>
                <a:spLocks noChangeShapeType="1"/>
              </p:cNvSpPr>
              <p:nvPr/>
            </p:nvSpPr>
            <p:spPr bwMode="auto">
              <a:xfrm>
                <a:off x="9037488" y="659784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18"/>
              <p:cNvSpPr/>
              <p:nvPr/>
            </p:nvSpPr>
            <p:spPr bwMode="auto">
              <a:xfrm>
                <a:off x="7308701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19"/>
              <p:cNvSpPr/>
              <p:nvPr/>
            </p:nvSpPr>
            <p:spPr bwMode="auto">
              <a:xfrm>
                <a:off x="7380138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20"/>
              <p:cNvSpPr/>
              <p:nvPr/>
            </p:nvSpPr>
            <p:spPr bwMode="auto">
              <a:xfrm>
                <a:off x="4789338" y="4221361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21"/>
              <p:cNvSpPr/>
              <p:nvPr/>
            </p:nvSpPr>
            <p:spPr bwMode="auto">
              <a:xfrm>
                <a:off x="4860776" y="4365823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0" name="AutoShape 22"/>
              <p:cNvSpPr>
                <a:spLocks noChangeArrowheads="1"/>
              </p:cNvSpPr>
              <p:nvPr/>
            </p:nvSpPr>
            <p:spPr bwMode="auto">
              <a:xfrm rot="15660150">
                <a:off x="676577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1" name="AutoShape 23"/>
              <p:cNvSpPr>
                <a:spLocks noChangeArrowheads="1"/>
              </p:cNvSpPr>
              <p:nvPr/>
            </p:nvSpPr>
            <p:spPr bwMode="auto">
              <a:xfrm rot="15660150">
                <a:off x="4244826" y="3395861"/>
                <a:ext cx="222250" cy="431800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5" name="Группа 51"/>
            <p:cNvGrpSpPr/>
            <p:nvPr/>
          </p:nvGrpSpPr>
          <p:grpSpPr>
            <a:xfrm>
              <a:off x="2777597" y="4077072"/>
              <a:ext cx="2098126" cy="994710"/>
              <a:chOff x="3060749" y="3140968"/>
              <a:chExt cx="4535488" cy="3074987"/>
            </a:xfrm>
          </p:grpSpPr>
          <p:sp>
            <p:nvSpPr>
              <p:cNvPr id="157" name="AutoShape 4"/>
              <p:cNvSpPr>
                <a:spLocks noChangeArrowheads="1"/>
              </p:cNvSpPr>
              <p:nvPr/>
            </p:nvSpPr>
            <p:spPr bwMode="auto">
              <a:xfrm>
                <a:off x="3060749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8" name="AutoShape 5"/>
              <p:cNvSpPr>
                <a:spLocks noChangeArrowheads="1"/>
              </p:cNvSpPr>
              <p:nvPr/>
            </p:nvSpPr>
            <p:spPr bwMode="auto">
              <a:xfrm>
                <a:off x="5580112" y="314096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3" name="Freeform 12"/>
              <p:cNvSpPr/>
              <p:nvPr/>
            </p:nvSpPr>
            <p:spPr bwMode="auto">
              <a:xfrm>
                <a:off x="385449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AutoShape 19"/>
              <p:cNvSpPr>
                <a:spLocks noChangeArrowheads="1"/>
              </p:cNvSpPr>
              <p:nvPr/>
            </p:nvSpPr>
            <p:spPr bwMode="auto">
              <a:xfrm rot="2037180">
                <a:off x="6948537" y="5444430"/>
                <a:ext cx="242887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3" name="AutoShape 20"/>
              <p:cNvSpPr>
                <a:spLocks noChangeArrowheads="1"/>
              </p:cNvSpPr>
              <p:nvPr/>
            </p:nvSpPr>
            <p:spPr bwMode="auto">
              <a:xfrm rot="8923786">
                <a:off x="3276649" y="5588893"/>
                <a:ext cx="192088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" name="AutoShape 23"/>
              <p:cNvSpPr>
                <a:spLocks noChangeArrowheads="1"/>
              </p:cNvSpPr>
              <p:nvPr/>
            </p:nvSpPr>
            <p:spPr bwMode="auto">
              <a:xfrm rot="8923786">
                <a:off x="5796012" y="5588893"/>
                <a:ext cx="192087" cy="4540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" name="AutoShape 24"/>
              <p:cNvSpPr>
                <a:spLocks noChangeArrowheads="1"/>
              </p:cNvSpPr>
              <p:nvPr/>
            </p:nvSpPr>
            <p:spPr bwMode="auto">
              <a:xfrm rot="2037180">
                <a:off x="4429174" y="5444430"/>
                <a:ext cx="242888" cy="614363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6" name="AutoShape 25"/>
              <p:cNvSpPr>
                <a:spLocks noChangeArrowheads="1"/>
              </p:cNvSpPr>
              <p:nvPr/>
            </p:nvSpPr>
            <p:spPr bwMode="auto">
              <a:xfrm rot="2037180">
                <a:off x="7164437" y="5660330"/>
                <a:ext cx="173037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7" name="AutoShape 26"/>
              <p:cNvSpPr>
                <a:spLocks noChangeArrowheads="1"/>
              </p:cNvSpPr>
              <p:nvPr/>
            </p:nvSpPr>
            <p:spPr bwMode="auto">
              <a:xfrm rot="2037180">
                <a:off x="4645074" y="5660330"/>
                <a:ext cx="173038" cy="406400"/>
              </a:xfrm>
              <a:prstGeom prst="moon">
                <a:avLst>
                  <a:gd name="adj" fmla="val 24444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8" name="Freeform 27"/>
              <p:cNvSpPr/>
              <p:nvPr/>
            </p:nvSpPr>
            <p:spPr bwMode="auto">
              <a:xfrm>
                <a:off x="392434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28"/>
              <p:cNvSpPr/>
              <p:nvPr/>
            </p:nvSpPr>
            <p:spPr bwMode="auto">
              <a:xfrm>
                <a:off x="6375449" y="5939730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29"/>
              <p:cNvSpPr/>
              <p:nvPr/>
            </p:nvSpPr>
            <p:spPr bwMode="auto">
              <a:xfrm>
                <a:off x="6445299" y="5949255"/>
                <a:ext cx="114300" cy="2667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168"/>
                  </a:cxn>
                </a:cxnLst>
                <a:rect l="0" t="0" r="r" b="b"/>
                <a:pathLst>
                  <a:path w="72" h="168">
                    <a:moveTo>
                      <a:pt x="0" y="0"/>
                    </a:moveTo>
                    <a:lnTo>
                      <a:pt x="72" y="168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8" name="TextBox 137"/>
            <p:cNvSpPr txBox="1"/>
            <p:nvPr/>
          </p:nvSpPr>
          <p:spPr>
            <a:xfrm>
              <a:off x="5580112" y="4293096"/>
              <a:ext cx="29951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стороне и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прилежащим углам</a:t>
              </a:r>
              <a:r>
                <a:rPr lang="ru-RU" dirty="0" smtClean="0">
                  <a:solidFill>
                    <a:schemeClr val="accent1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39" name="Группа 71"/>
            <p:cNvGrpSpPr/>
            <p:nvPr/>
          </p:nvGrpSpPr>
          <p:grpSpPr>
            <a:xfrm>
              <a:off x="2611261" y="5473882"/>
              <a:ext cx="2793985" cy="916923"/>
              <a:chOff x="3564805" y="3068960"/>
              <a:chExt cx="4535488" cy="3052762"/>
            </a:xfrm>
          </p:grpSpPr>
          <p:sp>
            <p:nvSpPr>
              <p:cNvPr id="141" name="AutoShape 4"/>
              <p:cNvSpPr>
                <a:spLocks noChangeArrowheads="1"/>
              </p:cNvSpPr>
              <p:nvPr/>
            </p:nvSpPr>
            <p:spPr bwMode="auto">
              <a:xfrm>
                <a:off x="3564805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4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2" name="AutoShape 5"/>
              <p:cNvSpPr>
                <a:spLocks noChangeArrowheads="1"/>
              </p:cNvSpPr>
              <p:nvPr/>
            </p:nvSpPr>
            <p:spPr bwMode="auto">
              <a:xfrm>
                <a:off x="6084168" y="3068960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" name="Line 12"/>
              <p:cNvSpPr>
                <a:spLocks noChangeShapeType="1"/>
              </p:cNvSpPr>
              <p:nvPr/>
            </p:nvSpPr>
            <p:spPr bwMode="auto">
              <a:xfrm>
                <a:off x="3709268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Line 13"/>
              <p:cNvSpPr>
                <a:spLocks noChangeShapeType="1"/>
              </p:cNvSpPr>
              <p:nvPr/>
            </p:nvSpPr>
            <p:spPr bwMode="auto">
              <a:xfrm>
                <a:off x="6228630" y="4724722"/>
                <a:ext cx="215900" cy="714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15"/>
              <p:cNvSpPr/>
              <p:nvPr/>
            </p:nvSpPr>
            <p:spPr bwMode="auto">
              <a:xfrm>
                <a:off x="7236693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16"/>
              <p:cNvSpPr/>
              <p:nvPr/>
            </p:nvSpPr>
            <p:spPr bwMode="auto">
              <a:xfrm>
                <a:off x="7308130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7"/>
              <p:cNvSpPr/>
              <p:nvPr/>
            </p:nvSpPr>
            <p:spPr bwMode="auto">
              <a:xfrm>
                <a:off x="4717330" y="4437385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8"/>
              <p:cNvSpPr/>
              <p:nvPr/>
            </p:nvSpPr>
            <p:spPr bwMode="auto">
              <a:xfrm>
                <a:off x="4788768" y="4581847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23"/>
              <p:cNvSpPr/>
              <p:nvPr/>
            </p:nvSpPr>
            <p:spPr bwMode="auto">
              <a:xfrm>
                <a:off x="442840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24"/>
              <p:cNvSpPr/>
              <p:nvPr/>
            </p:nvSpPr>
            <p:spPr bwMode="auto">
              <a:xfrm>
                <a:off x="449984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25"/>
              <p:cNvSpPr/>
              <p:nvPr/>
            </p:nvSpPr>
            <p:spPr bwMode="auto">
              <a:xfrm>
                <a:off x="4572868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26"/>
              <p:cNvSpPr/>
              <p:nvPr/>
            </p:nvSpPr>
            <p:spPr bwMode="auto">
              <a:xfrm>
                <a:off x="7020793" y="5804222"/>
                <a:ext cx="1587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" name="Freeform 27"/>
              <p:cNvSpPr/>
              <p:nvPr/>
            </p:nvSpPr>
            <p:spPr bwMode="auto">
              <a:xfrm>
                <a:off x="7092230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Freeform 28"/>
              <p:cNvSpPr/>
              <p:nvPr/>
            </p:nvSpPr>
            <p:spPr bwMode="auto">
              <a:xfrm>
                <a:off x="7165255" y="5804222"/>
                <a:ext cx="1588" cy="317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0"/>
                  </a:cxn>
                </a:cxnLst>
                <a:rect l="0" t="0" r="r" b="b"/>
                <a:pathLst>
                  <a:path w="1" h="200">
                    <a:moveTo>
                      <a:pt x="0" y="0"/>
                    </a:moveTo>
                    <a:lnTo>
                      <a:pt x="0" y="2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5652120" y="5589240"/>
              <a:ext cx="2765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трём сторонам</a:t>
              </a:r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.</a:t>
              </a:r>
              <a:endParaRPr lang="ru-RU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05" name="Управляющая кнопка: настраиваемая 20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№11. Треугольник. Многоугольник. Параллелограмм.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Line 4"/>
          <p:cNvSpPr>
            <a:spLocks noChangeShapeType="1"/>
          </p:cNvSpPr>
          <p:nvPr/>
        </p:nvSpPr>
        <p:spPr bwMode="auto">
          <a:xfrm>
            <a:off x="7668741" y="2061642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7" name="Управляющая кнопка: настраиваемая 206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rgbClr val="995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8" name="Группа 20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209" name="Группа 131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222" name="Группа 69"/>
              <p:cNvGrpSpPr/>
              <p:nvPr/>
            </p:nvGrpSpPr>
            <p:grpSpPr>
              <a:xfrm>
                <a:off x="1979712" y="2564904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228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9" name="Line 4"/>
                <p:cNvSpPr>
                  <a:spLocks noChangeShapeType="1"/>
                </p:cNvSpPr>
                <p:nvPr/>
              </p:nvSpPr>
              <p:spPr bwMode="auto">
                <a:xfrm>
                  <a:off x="5868541" y="422188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23" name="Line 9"/>
              <p:cNvSpPr>
                <a:spLocks noChangeShapeType="1"/>
              </p:cNvSpPr>
              <p:nvPr/>
            </p:nvSpPr>
            <p:spPr bwMode="auto">
              <a:xfrm>
                <a:off x="8099251" y="6670725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24" name="Object 15"/>
              <p:cNvGraphicFramePr>
                <a:graphicFrameLocks noChangeAspect="1"/>
              </p:cNvGraphicFramePr>
              <p:nvPr/>
            </p:nvGraphicFramePr>
            <p:xfrm>
              <a:off x="2267744" y="3284984"/>
              <a:ext cx="2362200" cy="396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9" name="Формула" r:id="rId3" imgW="23774400" imgH="4267200" progId="Equation.3">
                      <p:embed/>
                    </p:oleObj>
                  </mc:Choice>
                  <mc:Fallback>
                    <p:oleObj name="Формула" r:id="rId3" imgW="23774400" imgH="4267200" progId="Equation.3">
                      <p:embed/>
                      <p:pic>
                        <p:nvPicPr>
                          <p:cNvPr id="0" name="Изображение 204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267744" y="3284984"/>
                            <a:ext cx="2362200" cy="39687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25" name="Прямая соединительная линия 224"/>
              <p:cNvCxnSpPr/>
              <p:nvPr/>
            </p:nvCxnSpPr>
            <p:spPr>
              <a:xfrm>
                <a:off x="2195736" y="3212976"/>
                <a:ext cx="2520280" cy="0"/>
              </a:xfrm>
              <a:prstGeom prst="line">
                <a:avLst/>
              </a:prstGeom>
              <a:ln w="254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Line 3"/>
              <p:cNvSpPr>
                <a:spLocks noChangeShapeType="1"/>
              </p:cNvSpPr>
              <p:nvPr/>
            </p:nvSpPr>
            <p:spPr bwMode="auto">
              <a:xfrm>
                <a:off x="7763305" y="452555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27" name="Object 9"/>
              <p:cNvGraphicFramePr>
                <a:graphicFrameLocks noChangeAspect="1"/>
              </p:cNvGraphicFramePr>
              <p:nvPr/>
            </p:nvGraphicFramePr>
            <p:xfrm>
              <a:off x="2790825" y="2751138"/>
              <a:ext cx="1601788" cy="3698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0" name="Формула" r:id="rId5" imgW="16154400" imgH="3962400" progId="Equation.3">
                      <p:embed/>
                    </p:oleObj>
                  </mc:Choice>
                  <mc:Fallback>
                    <p:oleObj name="Формула" r:id="rId5" imgW="16154400" imgH="3962400" progId="Equation.3">
                      <p:embed/>
                      <p:pic>
                        <p:nvPicPr>
                          <p:cNvPr id="0" name="Изображение 204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790825" y="2751138"/>
                            <a:ext cx="1601788" cy="36988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10" name="Группа 172"/>
            <p:cNvGrpSpPr/>
            <p:nvPr/>
          </p:nvGrpSpPr>
          <p:grpSpPr>
            <a:xfrm>
              <a:off x="5076056" y="2708920"/>
              <a:ext cx="3887338" cy="2088232"/>
              <a:chOff x="0" y="1219087"/>
              <a:chExt cx="4973411" cy="4344731"/>
            </a:xfrm>
          </p:grpSpPr>
          <p:sp>
            <p:nvSpPr>
              <p:cNvPr id="214" name="AutoShape 4"/>
              <p:cNvSpPr>
                <a:spLocks noChangeArrowheads="1"/>
              </p:cNvSpPr>
              <p:nvPr/>
            </p:nvSpPr>
            <p:spPr bwMode="auto">
              <a:xfrm>
                <a:off x="323850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rgbClr val="800080"/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15" name="AutoShape 5"/>
              <p:cNvSpPr>
                <a:spLocks noChangeArrowheads="1"/>
              </p:cNvSpPr>
              <p:nvPr/>
            </p:nvSpPr>
            <p:spPr bwMode="auto">
              <a:xfrm>
                <a:off x="2843213" y="1989138"/>
                <a:ext cx="2016125" cy="2952750"/>
              </a:xfrm>
              <a:prstGeom prst="triangle">
                <a:avLst>
                  <a:gd name="adj" fmla="val 31102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16" name="Text Box 6"/>
              <p:cNvSpPr txBox="1">
                <a:spLocks noChangeArrowheads="1"/>
              </p:cNvSpPr>
              <p:nvPr/>
            </p:nvSpPr>
            <p:spPr bwMode="auto">
              <a:xfrm>
                <a:off x="758656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" name="Text Box 7"/>
              <p:cNvSpPr txBox="1">
                <a:spLocks noChangeArrowheads="1"/>
              </p:cNvSpPr>
              <p:nvPr/>
            </p:nvSpPr>
            <p:spPr bwMode="auto">
              <a:xfrm>
                <a:off x="3287509" y="1219087"/>
                <a:ext cx="401411" cy="6949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E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" name="Text Box 8"/>
              <p:cNvSpPr txBox="1">
                <a:spLocks noChangeArrowheads="1"/>
              </p:cNvSpPr>
              <p:nvPr/>
            </p:nvSpPr>
            <p:spPr bwMode="auto">
              <a:xfrm>
                <a:off x="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1" i="1" dirty="0" smtClean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" name="Text Box 9"/>
              <p:cNvSpPr txBox="1">
                <a:spLocks noChangeArrowheads="1"/>
              </p:cNvSpPr>
              <p:nvPr/>
            </p:nvSpPr>
            <p:spPr bwMode="auto">
              <a:xfrm>
                <a:off x="2555874" y="4868864"/>
                <a:ext cx="417668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" name="Text Box 11"/>
              <p:cNvSpPr txBox="1">
                <a:spLocks noChangeArrowheads="1"/>
              </p:cNvSpPr>
              <p:nvPr/>
            </p:nvSpPr>
            <p:spPr bwMode="auto">
              <a:xfrm>
                <a:off x="4572000" y="4868864"/>
                <a:ext cx="401411" cy="6949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F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graphicFrame>
          <p:nvGraphicFramePr>
            <p:cNvPr id="211" name="Object 18"/>
            <p:cNvGraphicFramePr>
              <a:graphicFrameLocks noChangeAspect="1"/>
            </p:cNvGraphicFramePr>
            <p:nvPr/>
          </p:nvGraphicFramePr>
          <p:xfrm>
            <a:off x="2987824" y="3716337"/>
            <a:ext cx="839639" cy="334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Формула" r:id="rId7" imgW="7924800" imgH="3352800" progId="Equation.3">
                    <p:embed/>
                  </p:oleObj>
                </mc:Choice>
                <mc:Fallback>
                  <p:oleObj name="Формула" r:id="rId7" imgW="7924800" imgH="3352800" progId="Equation.3">
                    <p:embed/>
                    <p:pic>
                      <p:nvPicPr>
                        <p:cNvPr id="0" name="Изображение 205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987824" y="3716337"/>
                          <a:ext cx="839639" cy="33475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2" name="Месяц 211"/>
            <p:cNvSpPr/>
            <p:nvPr/>
          </p:nvSpPr>
          <p:spPr>
            <a:xfrm rot="9306453">
              <a:off x="5482762" y="4234780"/>
              <a:ext cx="119833" cy="248185"/>
            </a:xfrm>
            <a:prstGeom prst="moon">
              <a:avLst>
                <a:gd name="adj" fmla="val 219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Месяц 212"/>
            <p:cNvSpPr/>
            <p:nvPr/>
          </p:nvSpPr>
          <p:spPr>
            <a:xfrm rot="9306453">
              <a:off x="7426978" y="4234780"/>
              <a:ext cx="119833" cy="248185"/>
            </a:xfrm>
            <a:prstGeom prst="moon">
              <a:avLst>
                <a:gd name="adj" fmla="val 219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230" name="Object 9"/>
          <p:cNvGraphicFramePr>
            <a:graphicFrameLocks noChangeAspect="1"/>
          </p:cNvGraphicFramePr>
          <p:nvPr/>
        </p:nvGraphicFramePr>
        <p:xfrm>
          <a:off x="2109788" y="4941888"/>
          <a:ext cx="31130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Формула" r:id="rId9" imgW="31394400" imgH="4876800" progId="Equation.3">
                  <p:embed/>
                </p:oleObj>
              </mc:Choice>
              <mc:Fallback>
                <p:oleObj name="Формула" r:id="rId9" imgW="31394400" imgH="4876800" progId="Equation.3">
                  <p:embed/>
                  <p:pic>
                    <p:nvPicPr>
                      <p:cNvPr id="0" name="Изображение 2051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09788" y="4941888"/>
                        <a:ext cx="3113087" cy="4556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" name="Стрелка вправо с вырезом 230"/>
          <p:cNvSpPr/>
          <p:nvPr/>
        </p:nvSpPr>
        <p:spPr>
          <a:xfrm>
            <a:off x="5292080" y="5013176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2" name="Object 9"/>
          <p:cNvGraphicFramePr>
            <a:graphicFrameLocks noChangeAspect="1"/>
          </p:cNvGraphicFramePr>
          <p:nvPr/>
        </p:nvGraphicFramePr>
        <p:xfrm>
          <a:off x="3347864" y="5373216"/>
          <a:ext cx="23574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11" imgW="23774400" imgH="4267200" progId="Equation.3">
                  <p:embed/>
                </p:oleObj>
              </mc:Choice>
              <mc:Fallback>
                <p:oleObj name="Формула" r:id="rId11" imgW="23774400" imgH="4267200" progId="Equation.3">
                  <p:embed/>
                  <p:pic>
                    <p:nvPicPr>
                      <p:cNvPr id="0" name="Изображение 205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47864" y="5373216"/>
                        <a:ext cx="2357438" cy="3984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" name="Стрелка вправо с вырезом 232"/>
          <p:cNvSpPr/>
          <p:nvPr/>
        </p:nvSpPr>
        <p:spPr>
          <a:xfrm>
            <a:off x="2339752" y="544522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4" name="Object 12"/>
          <p:cNvGraphicFramePr>
            <a:graphicFrameLocks noChangeAspect="1"/>
          </p:cNvGraphicFramePr>
          <p:nvPr/>
        </p:nvGraphicFramePr>
        <p:xfrm>
          <a:off x="5796136" y="5373216"/>
          <a:ext cx="29479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13" imgW="32004000" imgH="10363200" progId="Equation.3">
                  <p:embed/>
                </p:oleObj>
              </mc:Choice>
              <mc:Fallback>
                <p:oleObj name="Формула" r:id="rId13" imgW="32004000" imgH="10363200" progId="Equation.3">
                  <p:embed/>
                  <p:pic>
                    <p:nvPicPr>
                      <p:cNvPr id="0" name="Изображение 2053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96136" y="5373216"/>
                        <a:ext cx="2947987" cy="8969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" name="Прямоугольник 234"/>
          <p:cNvSpPr/>
          <p:nvPr/>
        </p:nvSpPr>
        <p:spPr>
          <a:xfrm>
            <a:off x="3275856" y="5373216"/>
            <a:ext cx="237626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Управляющая кнопка: далее 23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</p:childTnLst>
        </p:cTn>
      </p:par>
    </p:tnLst>
    <p:bldLst>
      <p:bldP spid="231" grpId="0" animBg="1"/>
      <p:bldP spid="233" grpId="0" animBg="1"/>
      <p:bldP spid="2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157" name="Управляющая кнопка: настраиваемая 15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8" name="Группа 37"/>
          <p:cNvGrpSpPr/>
          <p:nvPr/>
        </p:nvGrpSpPr>
        <p:grpSpPr>
          <a:xfrm>
            <a:off x="1979712" y="2564904"/>
            <a:ext cx="7056784" cy="4176464"/>
            <a:chOff x="1979712" y="2492896"/>
            <a:chExt cx="7056784" cy="4176464"/>
          </a:xfrm>
        </p:grpSpPr>
        <p:grpSp>
          <p:nvGrpSpPr>
            <p:cNvPr id="159" name="Группа 2"/>
            <p:cNvGrpSpPr/>
            <p:nvPr/>
          </p:nvGrpSpPr>
          <p:grpSpPr>
            <a:xfrm>
              <a:off x="1979712" y="2492896"/>
              <a:ext cx="7056784" cy="4176464"/>
              <a:chOff x="1979712" y="2492896"/>
              <a:chExt cx="7056784" cy="4176464"/>
            </a:xfrm>
          </p:grpSpPr>
          <p:sp>
            <p:nvSpPr>
              <p:cNvPr id="168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0" name="Группа 102"/>
            <p:cNvGrpSpPr/>
            <p:nvPr/>
          </p:nvGrpSpPr>
          <p:grpSpPr>
            <a:xfrm>
              <a:off x="3563888" y="2564904"/>
              <a:ext cx="3924250" cy="2764457"/>
              <a:chOff x="2159918" y="1442395"/>
              <a:chExt cx="5064125" cy="4134493"/>
            </a:xfrm>
          </p:grpSpPr>
          <p:sp>
            <p:nvSpPr>
              <p:cNvPr id="162" name="AutoShape 4"/>
              <p:cNvSpPr>
                <a:spLocks noChangeArrowheads="1"/>
              </p:cNvSpPr>
              <p:nvPr/>
            </p:nvSpPr>
            <p:spPr bwMode="auto">
              <a:xfrm>
                <a:off x="2483768" y="2176463"/>
                <a:ext cx="4464050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2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" name="Text Box 5"/>
              <p:cNvSpPr txBox="1">
                <a:spLocks noChangeArrowheads="1"/>
              </p:cNvSpPr>
              <p:nvPr/>
            </p:nvSpPr>
            <p:spPr bwMode="auto">
              <a:xfrm>
                <a:off x="4483021" y="1442395"/>
                <a:ext cx="420689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А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" name="Text Box 6"/>
              <p:cNvSpPr txBox="1">
                <a:spLocks noChangeArrowheads="1"/>
              </p:cNvSpPr>
              <p:nvPr/>
            </p:nvSpPr>
            <p:spPr bwMode="auto">
              <a:xfrm>
                <a:off x="2159918" y="505618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" name="Text Box 7"/>
              <p:cNvSpPr txBox="1">
                <a:spLocks noChangeArrowheads="1"/>
              </p:cNvSpPr>
              <p:nvPr/>
            </p:nvSpPr>
            <p:spPr bwMode="auto">
              <a:xfrm>
                <a:off x="6803356" y="5057775"/>
                <a:ext cx="420687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" name="Freeform 8"/>
              <p:cNvSpPr/>
              <p:nvPr/>
            </p:nvSpPr>
            <p:spPr bwMode="auto">
              <a:xfrm>
                <a:off x="3347368" y="3689350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Freeform 10"/>
              <p:cNvSpPr/>
              <p:nvPr/>
            </p:nvSpPr>
            <p:spPr bwMode="auto">
              <a:xfrm>
                <a:off x="5795293" y="3760788"/>
                <a:ext cx="228600" cy="144462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1" name="Rectangle 12"/>
            <p:cNvSpPr>
              <a:spLocks noChangeArrowheads="1"/>
            </p:cNvSpPr>
            <p:nvPr/>
          </p:nvSpPr>
          <p:spPr bwMode="auto">
            <a:xfrm>
              <a:off x="2483768" y="5661248"/>
              <a:ext cx="6336705" cy="8651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 называется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если две его стороны равны. </a:t>
              </a:r>
              <a:r>
                <a:rPr lang="ru-RU" sz="2400" b="1" i="1" dirty="0">
                  <a:latin typeface="Times New Roman" panose="02020603050405020304" pitchFamily="18" charset="0"/>
                </a:rPr>
                <a:t>АВ = АС</a:t>
              </a:r>
              <a:endParaRPr lang="ru-RU" sz="24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8" name="Управляющая кнопка: настраиваемая 67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№11. Треугольник. Многоугольник. Параллелограмм.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77374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70" name="Группа 8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71" name="Группа 56"/>
            <p:cNvGrpSpPr/>
            <p:nvPr/>
          </p:nvGrpSpPr>
          <p:grpSpPr>
            <a:xfrm>
              <a:off x="107504" y="2564904"/>
              <a:ext cx="7056784" cy="4176464"/>
              <a:chOff x="2087216" y="2492896"/>
              <a:chExt cx="7056784" cy="4176464"/>
            </a:xfrm>
          </p:grpSpPr>
          <p:sp>
            <p:nvSpPr>
              <p:cNvPr id="82" name="Прямоугольник 3"/>
              <p:cNvSpPr/>
              <p:nvPr/>
            </p:nvSpPr>
            <p:spPr>
              <a:xfrm>
                <a:off x="2087216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" name="Группа 163"/>
            <p:cNvGrpSpPr/>
            <p:nvPr/>
          </p:nvGrpSpPr>
          <p:grpSpPr>
            <a:xfrm>
              <a:off x="467544" y="2852936"/>
              <a:ext cx="2292226" cy="3471838"/>
              <a:chOff x="0" y="1268413"/>
              <a:chExt cx="2471738" cy="3832225"/>
            </a:xfrm>
          </p:grpSpPr>
          <p:sp>
            <p:nvSpPr>
              <p:cNvPr id="74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В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С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1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3" name="Rectangle 23"/>
            <p:cNvSpPr>
              <a:spLocks noChangeArrowheads="1"/>
            </p:cNvSpPr>
            <p:nvPr/>
          </p:nvSpPr>
          <p:spPr bwMode="auto">
            <a:xfrm>
              <a:off x="3059832" y="3933056"/>
              <a:ext cx="3455988" cy="1800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В равнобедренном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треугольнике углы</a:t>
              </a:r>
              <a:endParaRPr lang="ru-RU" sz="2400" b="1" dirty="0"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dirty="0">
                  <a:latin typeface="Times New Roman" panose="02020603050405020304" pitchFamily="18" charset="0"/>
                </a:rPr>
                <a:t>при основании равны.</a:t>
              </a:r>
              <a:endParaRPr lang="ru-RU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4" name="Группа 12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85" name="Группа 18"/>
            <p:cNvGrpSpPr/>
            <p:nvPr/>
          </p:nvGrpSpPr>
          <p:grpSpPr>
            <a:xfrm>
              <a:off x="1979712" y="2564904"/>
              <a:ext cx="7056784" cy="4176464"/>
              <a:chOff x="1979712" y="2492896"/>
              <a:chExt cx="7056784" cy="4176464"/>
            </a:xfrm>
          </p:grpSpPr>
          <p:sp>
            <p:nvSpPr>
              <p:cNvPr id="94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Сумма углов треугольника.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3994796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7" name="Группа 76"/>
            <p:cNvGrpSpPr/>
            <p:nvPr/>
          </p:nvGrpSpPr>
          <p:grpSpPr>
            <a:xfrm>
              <a:off x="3923928" y="3212976"/>
              <a:ext cx="3074715" cy="2283485"/>
              <a:chOff x="2040476" y="1995297"/>
              <a:chExt cx="5532484" cy="4444558"/>
            </a:xfrm>
          </p:grpSpPr>
          <p:sp>
            <p:nvSpPr>
              <p:cNvPr id="90" name="Text Box 29"/>
              <p:cNvSpPr txBox="1">
                <a:spLocks noChangeArrowheads="1"/>
              </p:cNvSpPr>
              <p:nvPr/>
            </p:nvSpPr>
            <p:spPr bwMode="auto">
              <a:xfrm>
                <a:off x="2040476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Text Box 31"/>
              <p:cNvSpPr txBox="1">
                <a:spLocks noChangeArrowheads="1"/>
              </p:cNvSpPr>
              <p:nvPr/>
            </p:nvSpPr>
            <p:spPr bwMode="auto">
              <a:xfrm>
                <a:off x="5409229" y="1995297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" name="AutoShape 37"/>
              <p:cNvSpPr>
                <a:spLocks noChangeArrowheads="1"/>
              </p:cNvSpPr>
              <p:nvPr/>
            </p:nvSpPr>
            <p:spPr bwMode="auto">
              <a:xfrm>
                <a:off x="2699792" y="2780928"/>
                <a:ext cx="4248150" cy="3240087"/>
              </a:xfrm>
              <a:prstGeom prst="triangle">
                <a:avLst>
                  <a:gd name="adj" fmla="val 72236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3" name="Text Box 40"/>
              <p:cNvSpPr txBox="1">
                <a:spLocks noChangeArrowheads="1"/>
              </p:cNvSpPr>
              <p:nvPr/>
            </p:nvSpPr>
            <p:spPr bwMode="auto">
              <a:xfrm>
                <a:off x="6932054" y="5661084"/>
                <a:ext cx="640906" cy="77877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8" name="Прямоугольник 87"/>
            <p:cNvSpPr/>
            <p:nvPr/>
          </p:nvSpPr>
          <p:spPr>
            <a:xfrm>
              <a:off x="2627784" y="5517232"/>
              <a:ext cx="5643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</a:rPr>
                <a:t>Сумма углов треугольника равна </a:t>
              </a:r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180</a:t>
              </a:r>
              <a:r>
                <a:rPr lang="ru-RU" sz="2800" b="1" baseline="300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0</a:t>
              </a:r>
              <a:r>
                <a:rPr lang="ru-RU" b="1" dirty="0" smtClean="0">
                  <a:latin typeface="Times New Roman" panose="02020603050405020304" pitchFamily="18" charset="0"/>
                </a:rPr>
                <a:t>.</a:t>
              </a:r>
              <a:endParaRPr lang="ru-RU" b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9" name="Object 41"/>
            <p:cNvGraphicFramePr>
              <a:graphicFrameLocks noChangeAspect="1"/>
            </p:cNvGraphicFramePr>
            <p:nvPr/>
          </p:nvGraphicFramePr>
          <p:xfrm>
            <a:off x="3419872" y="5949280"/>
            <a:ext cx="4198938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" name="Формула" r:id="rId3" imgW="32918400" imgH="4876800" progId="Equation.3">
                    <p:embed/>
                  </p:oleObj>
                </mc:Choice>
                <mc:Fallback>
                  <p:oleObj name="Формула" r:id="rId3" imgW="32918400" imgH="4876800" progId="Equation.3">
                    <p:embed/>
                    <p:pic>
                      <p:nvPicPr>
                        <p:cNvPr id="0" name="Изображение 3072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19872" y="5949280"/>
                          <a:ext cx="4198938" cy="6223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6" name="Группа 51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97" name="Группа 36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11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accent3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98" name="Object 1"/>
            <p:cNvGraphicFramePr>
              <a:graphicFrameLocks noChangeAspect="1"/>
            </p:cNvGraphicFramePr>
            <p:nvPr/>
          </p:nvGraphicFramePr>
          <p:xfrm>
            <a:off x="317500" y="2708275"/>
            <a:ext cx="22161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Формула" r:id="rId5" imgW="20116800" imgH="4876800" progId="Equation.3">
                    <p:embed/>
                  </p:oleObj>
                </mc:Choice>
                <mc:Fallback>
                  <p:oleObj name="Формула" r:id="rId5" imgW="20116800" imgH="4876800" progId="Equation.3">
                    <p:embed/>
                    <p:pic>
                      <p:nvPicPr>
                        <p:cNvPr id="0" name="Изображение 307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17500" y="2708275"/>
                          <a:ext cx="2216150" cy="5048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9" name="Прямая соединительная линия 98"/>
            <p:cNvCxnSpPr/>
            <p:nvPr/>
          </p:nvCxnSpPr>
          <p:spPr>
            <a:xfrm>
              <a:off x="179512" y="3212976"/>
              <a:ext cx="2808312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0" name="Object 5"/>
            <p:cNvGraphicFramePr>
              <a:graphicFrameLocks noChangeAspect="1"/>
            </p:cNvGraphicFramePr>
            <p:nvPr/>
          </p:nvGraphicFramePr>
          <p:xfrm>
            <a:off x="251520" y="3284984"/>
            <a:ext cx="1779588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Формула" r:id="rId7" imgW="16154400" imgH="4267200" progId="Equation.3">
                    <p:embed/>
                  </p:oleObj>
                </mc:Choice>
                <mc:Fallback>
                  <p:oleObj name="Формула" r:id="rId7" imgW="16154400" imgH="4267200" progId="Equation.3">
                    <p:embed/>
                    <p:pic>
                      <p:nvPicPr>
                        <p:cNvPr id="0" name="Изображение 307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1520" y="3284984"/>
                          <a:ext cx="1779588" cy="4413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1" name="Группа 37"/>
            <p:cNvGrpSpPr/>
            <p:nvPr/>
          </p:nvGrpSpPr>
          <p:grpSpPr>
            <a:xfrm>
              <a:off x="4572000" y="2708920"/>
              <a:ext cx="2471738" cy="3832225"/>
              <a:chOff x="0" y="1268413"/>
              <a:chExt cx="2471738" cy="3832225"/>
            </a:xfrm>
          </p:grpSpPr>
          <p:sp>
            <p:nvSpPr>
              <p:cNvPr id="102" name="AutoShape 4"/>
              <p:cNvSpPr>
                <a:spLocks noChangeArrowheads="1"/>
              </p:cNvSpPr>
              <p:nvPr/>
            </p:nvSpPr>
            <p:spPr bwMode="auto">
              <a:xfrm>
                <a:off x="323850" y="1700213"/>
                <a:ext cx="2016125" cy="2952750"/>
              </a:xfrm>
              <a:prstGeom prst="triangle">
                <a:avLst>
                  <a:gd name="adj" fmla="val 48741"/>
                </a:avLst>
              </a:prstGeom>
              <a:noFill/>
              <a:ln w="50800">
                <a:solidFill>
                  <a:schemeClr val="accent6">
                    <a:lumMod val="50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" name="Text Box 6"/>
              <p:cNvSpPr txBox="1">
                <a:spLocks noChangeArrowheads="1"/>
              </p:cNvSpPr>
              <p:nvPr/>
            </p:nvSpPr>
            <p:spPr bwMode="auto">
              <a:xfrm>
                <a:off x="900113" y="1268413"/>
                <a:ext cx="420687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>
                    <a:latin typeface="Times New Roman" panose="02020603050405020304" pitchFamily="18" charset="0"/>
                  </a:rPr>
                  <a:t>А</a:t>
                </a:r>
                <a:endParaRPr lang="ru-RU" sz="2800" b="1" i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Text Box 8"/>
              <p:cNvSpPr txBox="1">
                <a:spLocks noChangeArrowheads="1"/>
              </p:cNvSpPr>
              <p:nvPr/>
            </p:nvSpPr>
            <p:spPr bwMode="auto">
              <a:xfrm>
                <a:off x="0" y="4579938"/>
                <a:ext cx="420688" cy="51911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В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Text Box 10"/>
              <p:cNvSpPr txBox="1">
                <a:spLocks noChangeArrowheads="1"/>
              </p:cNvSpPr>
              <p:nvPr/>
            </p:nvSpPr>
            <p:spPr bwMode="auto">
              <a:xfrm>
                <a:off x="2051050" y="4581525"/>
                <a:ext cx="420688" cy="5191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>
                    <a:latin typeface="Times New Roman" panose="02020603050405020304" pitchFamily="18" charset="0"/>
                  </a:rPr>
                  <a:t>С</a:t>
                </a:r>
                <a:endParaRPr lang="ru-RU" sz="28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" name="Freeform 12"/>
              <p:cNvSpPr/>
              <p:nvPr/>
            </p:nvSpPr>
            <p:spPr bwMode="auto">
              <a:xfrm>
                <a:off x="622300" y="3330575"/>
                <a:ext cx="241300" cy="165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2" y="104"/>
                  </a:cxn>
                </a:cxnLst>
                <a:rect l="0" t="0" r="r" b="b"/>
                <a:pathLst>
                  <a:path w="152" h="104">
                    <a:moveTo>
                      <a:pt x="0" y="0"/>
                    </a:moveTo>
                    <a:lnTo>
                      <a:pt x="152" y="104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14"/>
              <p:cNvSpPr/>
              <p:nvPr/>
            </p:nvSpPr>
            <p:spPr bwMode="auto">
              <a:xfrm>
                <a:off x="1763713" y="3355975"/>
                <a:ext cx="228600" cy="144463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0" y="91"/>
                  </a:cxn>
                </a:cxnLst>
                <a:rect l="0" t="0" r="r" b="b"/>
                <a:pathLst>
                  <a:path w="144" h="91">
                    <a:moveTo>
                      <a:pt x="144" y="0"/>
                    </a:moveTo>
                    <a:lnTo>
                      <a:pt x="0" y="91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AutoShape 16"/>
              <p:cNvSpPr>
                <a:spLocks noChangeArrowheads="1"/>
              </p:cNvSpPr>
              <p:nvPr/>
            </p:nvSpPr>
            <p:spPr bwMode="auto">
              <a:xfrm rot="7476248">
                <a:off x="578644" y="4153694"/>
                <a:ext cx="234950" cy="503238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" name="AutoShape 18"/>
              <p:cNvSpPr>
                <a:spLocks noChangeArrowheads="1"/>
              </p:cNvSpPr>
              <p:nvPr/>
            </p:nvSpPr>
            <p:spPr bwMode="auto">
              <a:xfrm rot="3172548">
                <a:off x="1878807" y="4150519"/>
                <a:ext cx="223837" cy="504825"/>
              </a:xfrm>
              <a:prstGeom prst="moon">
                <a:avLst>
                  <a:gd name="adj" fmla="val 31736"/>
                </a:avLst>
              </a:prstGeom>
              <a:solidFill>
                <a:schemeClr val="tx1"/>
              </a:solidFill>
              <a:ln w="9525">
                <a:solidFill>
                  <a:schemeClr val="accent3">
                    <a:lumMod val="7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112" name="Object 7"/>
          <p:cNvGraphicFramePr>
            <a:graphicFrameLocks noChangeAspect="1"/>
          </p:cNvGraphicFramePr>
          <p:nvPr/>
        </p:nvGraphicFramePr>
        <p:xfrm>
          <a:off x="2051720" y="4221088"/>
          <a:ext cx="12763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9" imgW="11582400" imgH="4267200" progId="Equation.3">
                  <p:embed/>
                </p:oleObj>
              </mc:Choice>
              <mc:Fallback>
                <p:oleObj name="Формула" r:id="rId9" imgW="11582400" imgH="4267200" progId="Equation.3">
                  <p:embed/>
                  <p:pic>
                    <p:nvPicPr>
                      <p:cNvPr id="0" name="Изображение 3075"/>
                      <p:cNvPicPr>
                        <a:picLocks noChangeAspect="1"/>
                      </p:cNvPicPr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51720" y="4221088"/>
                        <a:ext cx="1276350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"/>
          <p:cNvGraphicFramePr>
            <a:graphicFrameLocks noChangeAspect="1"/>
          </p:cNvGraphicFramePr>
          <p:nvPr/>
        </p:nvGraphicFramePr>
        <p:xfrm>
          <a:off x="3275856" y="4149080"/>
          <a:ext cx="32908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1" imgW="29870400" imgH="5486400" progId="Equation.3">
                  <p:embed/>
                </p:oleObj>
              </mc:Choice>
              <mc:Fallback>
                <p:oleObj name="Формула" r:id="rId11" imgW="29870400" imgH="5486400" progId="Equation.3">
                  <p:embed/>
                  <p:pic>
                    <p:nvPicPr>
                      <p:cNvPr id="0" name="Изображение 3076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5856" y="4149080"/>
                        <a:ext cx="3290888" cy="566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Управляющая кнопка: настраиваемая 113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(5)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Стрелка вправо с вырезом 114"/>
          <p:cNvSpPr/>
          <p:nvPr/>
        </p:nvSpPr>
        <p:spPr>
          <a:xfrm>
            <a:off x="2411760" y="4725144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6" name="Object 10"/>
          <p:cNvGraphicFramePr>
            <a:graphicFrameLocks noChangeAspect="1"/>
          </p:cNvGraphicFramePr>
          <p:nvPr/>
        </p:nvGraphicFramePr>
        <p:xfrm>
          <a:off x="2555776" y="3717032"/>
          <a:ext cx="36274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Формула" r:id="rId13" imgW="32918400" imgH="4876800" progId="Equation.3">
                  <p:embed/>
                </p:oleObj>
              </mc:Choice>
              <mc:Fallback>
                <p:oleObj name="Формула" r:id="rId13" imgW="32918400" imgH="4876800" progId="Equation.3">
                  <p:embed/>
                  <p:pic>
                    <p:nvPicPr>
                      <p:cNvPr id="0" name="Изображение 3077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55776" y="3717032"/>
                        <a:ext cx="3627438" cy="5048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"/>
          <p:cNvGraphicFramePr>
            <a:graphicFrameLocks noChangeAspect="1"/>
          </p:cNvGraphicFramePr>
          <p:nvPr/>
        </p:nvGraphicFramePr>
        <p:xfrm>
          <a:off x="2051720" y="5229200"/>
          <a:ext cx="13096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Формула" r:id="rId15" imgW="11887200" imgH="4267200" progId="Equation.3">
                  <p:embed/>
                </p:oleObj>
              </mc:Choice>
              <mc:Fallback>
                <p:oleObj name="Формула" r:id="rId15" imgW="11887200" imgH="4267200" progId="Equation.3">
                  <p:embed/>
                  <p:pic>
                    <p:nvPicPr>
                      <p:cNvPr id="0" name="Изображение 3078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51720" y="5229200"/>
                        <a:ext cx="1309688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2"/>
          <p:cNvGraphicFramePr>
            <a:graphicFrameLocks noChangeAspect="1"/>
          </p:cNvGraphicFramePr>
          <p:nvPr/>
        </p:nvGraphicFramePr>
        <p:xfrm>
          <a:off x="3223171" y="5126038"/>
          <a:ext cx="228123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Формула" r:id="rId17" imgW="20726400" imgH="5486400" progId="Equation.3">
                  <p:embed/>
                </p:oleObj>
              </mc:Choice>
              <mc:Fallback>
                <p:oleObj name="Формула" r:id="rId17" imgW="20726400" imgH="5486400" progId="Equation.3">
                  <p:embed/>
                  <p:pic>
                    <p:nvPicPr>
                      <p:cNvPr id="0" name="Изображение 3079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23171" y="5126038"/>
                        <a:ext cx="2281237" cy="566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3"/>
          <p:cNvGraphicFramePr>
            <a:graphicFrameLocks noChangeAspect="1"/>
          </p:cNvGraphicFramePr>
          <p:nvPr/>
        </p:nvGraphicFramePr>
        <p:xfrm>
          <a:off x="2123728" y="5661248"/>
          <a:ext cx="26511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рмула" r:id="rId19" imgW="24079200" imgH="4876800" progId="Equation.3">
                  <p:embed/>
                </p:oleObj>
              </mc:Choice>
              <mc:Fallback>
                <p:oleObj name="Формула" r:id="rId19" imgW="24079200" imgH="4876800" progId="Equation.3">
                  <p:embed/>
                  <p:pic>
                    <p:nvPicPr>
                      <p:cNvPr id="0" name="Изображение 3080"/>
                      <p:cNvPicPr>
                        <a:picLocks noChangeAspect="1"/>
                      </p:cNvPicPr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123728" y="5661248"/>
                        <a:ext cx="2651125" cy="5032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Стрелка вправо с вырезом 119"/>
          <p:cNvSpPr/>
          <p:nvPr/>
        </p:nvSpPr>
        <p:spPr>
          <a:xfrm>
            <a:off x="5724128" y="5301208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4067944" y="5085184"/>
            <a:ext cx="720080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2" name="Object 12"/>
          <p:cNvGraphicFramePr>
            <a:graphicFrameLocks noChangeAspect="1"/>
          </p:cNvGraphicFramePr>
          <p:nvPr/>
        </p:nvGraphicFramePr>
        <p:xfrm>
          <a:off x="4283968" y="4581128"/>
          <a:ext cx="16097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Формула" r:id="rId21" imgW="14630400" imgH="4876800" progId="Equation.3">
                  <p:embed/>
                </p:oleObj>
              </mc:Choice>
              <mc:Fallback>
                <p:oleObj name="Формула" r:id="rId21" imgW="14630400" imgH="4876800" progId="Equation.3">
                  <p:embed/>
                  <p:pic>
                    <p:nvPicPr>
                      <p:cNvPr id="0" name="Изображение 3081"/>
                      <p:cNvPicPr>
                        <a:picLocks noChangeAspect="1"/>
                      </p:cNvPicPr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283968" y="4581128"/>
                        <a:ext cx="1609725" cy="503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Прямоугольник 122"/>
          <p:cNvSpPr/>
          <p:nvPr/>
        </p:nvSpPr>
        <p:spPr>
          <a:xfrm>
            <a:off x="5148064" y="4149080"/>
            <a:ext cx="72008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Управляющая кнопка: далее 123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  <p:bldLst>
      <p:bldP spid="115" grpId="0" animBg="1"/>
      <p:bldP spid="120" grpId="0" animBg="1"/>
      <p:bldP spid="121" grpId="0" animBg="1"/>
      <p:bldP spid="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88" name="Управляющая кнопка: настраиваемая 87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73742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31" name="Группа 41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32" name="Группа 113"/>
            <p:cNvGrpSpPr/>
            <p:nvPr/>
          </p:nvGrpSpPr>
          <p:grpSpPr>
            <a:xfrm>
              <a:off x="1979712" y="2564904"/>
              <a:ext cx="7056784" cy="4176464"/>
              <a:chOff x="1979712" y="2564904"/>
              <a:chExt cx="7056784" cy="4176464"/>
            </a:xfrm>
          </p:grpSpPr>
          <p:grpSp>
            <p:nvGrpSpPr>
              <p:cNvPr id="34" name="Группа 56"/>
              <p:cNvGrpSpPr/>
              <p:nvPr/>
            </p:nvGrpSpPr>
            <p:grpSpPr>
              <a:xfrm>
                <a:off x="1979712" y="2564904"/>
                <a:ext cx="7056784" cy="4176464"/>
                <a:chOff x="1827312" y="2340496"/>
                <a:chExt cx="7056784" cy="4176464"/>
              </a:xfrm>
            </p:grpSpPr>
            <p:sp>
              <p:nvSpPr>
                <p:cNvPr id="43" name="Прямоугольник 42"/>
                <p:cNvSpPr/>
                <p:nvPr/>
              </p:nvSpPr>
              <p:spPr>
                <a:xfrm>
                  <a:off x="1827312" y="2340496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dirty="0" smtClean="0"/>
                    <a:t>s</a:t>
                  </a:r>
                  <a:endParaRPr lang="ru-RU" dirty="0"/>
                </a:p>
              </p:txBody>
            </p:sp>
            <p:sp>
              <p:nvSpPr>
                <p:cNvPr id="44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aphicFrame>
            <p:nvGraphicFramePr>
              <p:cNvPr id="35" name="Object 3"/>
              <p:cNvGraphicFramePr>
                <a:graphicFrameLocks noChangeAspect="1"/>
              </p:cNvGraphicFramePr>
              <p:nvPr/>
            </p:nvGraphicFramePr>
            <p:xfrm>
              <a:off x="2046288" y="6165850"/>
              <a:ext cx="622300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7" name="Формула" r:id="rId3" imgW="4876800" imgH="3962400" progId="Equation.3">
                      <p:embed/>
                    </p:oleObj>
                  </mc:Choice>
                  <mc:Fallback>
                    <p:oleObj name="Формула" r:id="rId3" imgW="4876800" imgH="3962400" progId="Equation.3">
                      <p:embed/>
                      <p:pic>
                        <p:nvPicPr>
                          <p:cNvPr id="0" name="Изображение 4096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046288" y="6165850"/>
                            <a:ext cx="622300" cy="44926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15"/>
              <p:cNvGraphicFramePr>
                <a:graphicFrameLocks noChangeAspect="1"/>
              </p:cNvGraphicFramePr>
              <p:nvPr/>
            </p:nvGraphicFramePr>
            <p:xfrm>
              <a:off x="2230438" y="4635500"/>
              <a:ext cx="544512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8" name="Формула" r:id="rId5" imgW="4267200" imgH="4267200" progId="Equation.3">
                      <p:embed/>
                    </p:oleObj>
                  </mc:Choice>
                  <mc:Fallback>
                    <p:oleObj name="Формула" r:id="rId5" imgW="4267200" imgH="4267200" progId="Equation.3">
                      <p:embed/>
                      <p:pic>
                        <p:nvPicPr>
                          <p:cNvPr id="0" name="Изображение 409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230438" y="4635500"/>
                            <a:ext cx="544512" cy="48260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16"/>
              <p:cNvGraphicFramePr>
                <a:graphicFrameLocks noChangeAspect="1"/>
              </p:cNvGraphicFramePr>
              <p:nvPr/>
            </p:nvGraphicFramePr>
            <p:xfrm>
              <a:off x="3708400" y="4238625"/>
              <a:ext cx="468313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99" name="Формула" r:id="rId7" imgW="3657600" imgH="3962400" progId="Equation.3">
                      <p:embed/>
                    </p:oleObj>
                  </mc:Choice>
                  <mc:Fallback>
                    <p:oleObj name="Формула" r:id="rId7" imgW="3657600" imgH="3962400" progId="Equation.3">
                      <p:embed/>
                      <p:pic>
                        <p:nvPicPr>
                          <p:cNvPr id="0" name="Изображение 4098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708400" y="4238625"/>
                            <a:ext cx="468313" cy="4476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17"/>
              <p:cNvGraphicFramePr>
                <a:graphicFrameLocks noChangeAspect="1"/>
              </p:cNvGraphicFramePr>
              <p:nvPr/>
            </p:nvGraphicFramePr>
            <p:xfrm>
              <a:off x="4878388" y="6113463"/>
              <a:ext cx="465137" cy="554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0" name="Формула" r:id="rId9" imgW="3657600" imgH="4876800" progId="Equation.3">
                      <p:embed/>
                    </p:oleObj>
                  </mc:Choice>
                  <mc:Fallback>
                    <p:oleObj name="Формула" r:id="rId9" imgW="3657600" imgH="4876800" progId="Equation.3">
                      <p:embed/>
                      <p:pic>
                        <p:nvPicPr>
                          <p:cNvPr id="0" name="Изображение 4099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4878388" y="6113463"/>
                            <a:ext cx="465137" cy="554037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2339752" y="5013176"/>
                <a:ext cx="288032" cy="1152128"/>
              </a:xfrm>
              <a:prstGeom prst="line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339752" y="6165304"/>
                <a:ext cx="2520280" cy="288032"/>
              </a:xfrm>
              <a:prstGeom prst="line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V="1">
                <a:off x="2627784" y="4725144"/>
                <a:ext cx="1368152" cy="288032"/>
              </a:xfrm>
              <a:prstGeom prst="line">
                <a:avLst/>
              </a:prstGeom>
              <a:ln w="508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3995936" y="4725144"/>
                <a:ext cx="864096" cy="1728192"/>
              </a:xfrm>
              <a:prstGeom prst="line">
                <a:avLst/>
              </a:prstGeom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3186113" y="2781300"/>
            <a:ext cx="478790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Формула" r:id="rId11" imgW="41757600" imgH="4876800" progId="Equation.3">
                    <p:embed/>
                  </p:oleObj>
                </mc:Choice>
                <mc:Fallback>
                  <p:oleObj name="Формула" r:id="rId11" imgW="41757600" imgH="4876800" progId="Equation.3">
                    <p:embed/>
                    <p:pic>
                      <p:nvPicPr>
                        <p:cNvPr id="0" name="Изображение 410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186113" y="2781300"/>
                          <a:ext cx="4787900" cy="5524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5796136" y="5229200"/>
          <a:ext cx="20621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Формула" r:id="rId13" imgW="17983200" imgH="4876800" progId="Equation.3">
                  <p:embed/>
                </p:oleObj>
              </mc:Choice>
              <mc:Fallback>
                <p:oleObj name="Формула" r:id="rId13" imgW="17983200" imgH="4876800" progId="Equation.3">
                  <p:embed/>
                  <p:pic>
                    <p:nvPicPr>
                      <p:cNvPr id="0" name="Изображение 4101"/>
                      <p:cNvPicPr>
                        <a:picLocks noChangeAspect="1"/>
                      </p:cNvPicPr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96136" y="5229200"/>
                        <a:ext cx="2062163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 flipV="1">
            <a:off x="2339752" y="4725144"/>
            <a:ext cx="1656184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6372200" y="4149080"/>
          <a:ext cx="7683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Формула" r:id="rId15" imgW="6705600" imgH="3962400" progId="Equation.3">
                  <p:embed/>
                </p:oleObj>
              </mc:Choice>
              <mc:Fallback>
                <p:oleObj name="Формула" r:id="rId15" imgW="6705600" imgH="3962400" progId="Equation.3">
                  <p:embed/>
                  <p:pic>
                    <p:nvPicPr>
                      <p:cNvPr id="0" name="Изображение 4102"/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72200" y="4149080"/>
                        <a:ext cx="768350" cy="4492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Прямая соединительная линия 47"/>
          <p:cNvCxnSpPr/>
          <p:nvPr/>
        </p:nvCxnSpPr>
        <p:spPr>
          <a:xfrm>
            <a:off x="2627784" y="5013176"/>
            <a:ext cx="2232248" cy="1440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6372200" y="4581128"/>
          <a:ext cx="7334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Формула" r:id="rId17" imgW="6400800" imgH="4876800" progId="Equation.3">
                  <p:embed/>
                </p:oleObj>
              </mc:Choice>
              <mc:Fallback>
                <p:oleObj name="Формула" r:id="rId17" imgW="6400800" imgH="4876800" progId="Equation.3">
                  <p:embed/>
                  <p:pic>
                    <p:nvPicPr>
                      <p:cNvPr id="0" name="Изображение 4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372200" y="4581128"/>
                        <a:ext cx="733425" cy="552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5580112" y="5157192"/>
            <a:ext cx="2520280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№11. Треугольник. Многоугольник. Параллелограмм.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1259632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53" name="Управляющая кнопка: настраиваемая 52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№11. Треугольник. Многоугольник. Параллелограмм.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75363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(3)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9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66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0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3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64" name="Параллелограмм 63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4" name="Группа 50"/>
          <p:cNvGrpSpPr/>
          <p:nvPr/>
        </p:nvGrpSpPr>
        <p:grpSpPr>
          <a:xfrm>
            <a:off x="1979712" y="2564904"/>
            <a:ext cx="7056784" cy="4176464"/>
            <a:chOff x="107504" y="2636912"/>
            <a:chExt cx="7056784" cy="4176464"/>
          </a:xfrm>
        </p:grpSpPr>
        <p:grpSp>
          <p:nvGrpSpPr>
            <p:cNvPr id="85" name="Группа 18"/>
            <p:cNvGrpSpPr/>
            <p:nvPr/>
          </p:nvGrpSpPr>
          <p:grpSpPr>
            <a:xfrm>
              <a:off x="107504" y="2636912"/>
              <a:ext cx="7056784" cy="4176464"/>
              <a:chOff x="1979712" y="2564904"/>
              <a:chExt cx="7056784" cy="4176464"/>
            </a:xfrm>
          </p:grpSpPr>
          <p:sp>
            <p:nvSpPr>
              <p:cNvPr id="93" name="Прямоугольник 3"/>
              <p:cNvSpPr/>
              <p:nvPr/>
            </p:nvSpPr>
            <p:spPr>
              <a:xfrm>
                <a:off x="1979712" y="2564904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Прямоугольником называется параллелограмм, у которого все углы прямые.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4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6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8" name="Text Box 31"/>
            <p:cNvSpPr txBox="1">
              <a:spLocks noChangeArrowheads="1"/>
            </p:cNvSpPr>
            <p:nvPr/>
          </p:nvSpPr>
          <p:spPr bwMode="auto">
            <a:xfrm>
              <a:off x="226774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9" name="Text Box 40"/>
            <p:cNvSpPr txBox="1">
              <a:spLocks noChangeArrowheads="1"/>
            </p:cNvSpPr>
            <p:nvPr/>
          </p:nvSpPr>
          <p:spPr bwMode="auto">
            <a:xfrm>
              <a:off x="4932040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0" name="Text Box 29"/>
            <p:cNvSpPr txBox="1">
              <a:spLocks noChangeArrowheads="1"/>
            </p:cNvSpPr>
            <p:nvPr/>
          </p:nvSpPr>
          <p:spPr bwMode="auto">
            <a:xfrm>
              <a:off x="5148064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2555776" y="580526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араллелограмм 91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51"/>
          <p:cNvGrpSpPr/>
          <p:nvPr/>
        </p:nvGrpSpPr>
        <p:grpSpPr>
          <a:xfrm>
            <a:off x="1979712" y="2564904"/>
            <a:ext cx="7056784" cy="4176464"/>
            <a:chOff x="-900608" y="3068960"/>
            <a:chExt cx="7056784" cy="4176464"/>
          </a:xfrm>
        </p:grpSpPr>
        <p:grpSp>
          <p:nvGrpSpPr>
            <p:cNvPr id="96" name="Группа 50"/>
            <p:cNvGrpSpPr/>
            <p:nvPr/>
          </p:nvGrpSpPr>
          <p:grpSpPr>
            <a:xfrm>
              <a:off x="-900608" y="3068960"/>
              <a:ext cx="7056784" cy="4176464"/>
              <a:chOff x="-900608" y="3140968"/>
              <a:chExt cx="7056784" cy="4176464"/>
            </a:xfrm>
          </p:grpSpPr>
          <p:grpSp>
            <p:nvGrpSpPr>
              <p:cNvPr id="99" name="Группа 18"/>
              <p:cNvGrpSpPr/>
              <p:nvPr/>
            </p:nvGrpSpPr>
            <p:grpSpPr>
              <a:xfrm>
                <a:off x="-900608" y="3140968"/>
                <a:ext cx="7056784" cy="4176464"/>
                <a:chOff x="971600" y="3068960"/>
                <a:chExt cx="7056784" cy="4176464"/>
              </a:xfrm>
            </p:grpSpPr>
            <p:sp>
              <p:nvSpPr>
                <p:cNvPr id="107" name="Прямоугольник 3"/>
                <p:cNvSpPr/>
                <p:nvPr/>
              </p:nvSpPr>
              <p:spPr>
                <a:xfrm>
                  <a:off x="971600" y="3068960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457200" indent="-457200"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Диагонали прямоугольника равны.</a:t>
                  </a:r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0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Text Box 29"/>
              <p:cNvSpPr txBox="1">
                <a:spLocks noChangeArrowheads="1"/>
              </p:cNvSpPr>
              <p:nvPr/>
            </p:nvSpPr>
            <p:spPr bwMode="auto">
              <a:xfrm>
                <a:off x="2195736" y="59492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/>
            </p:nvSpPr>
            <p:spPr bwMode="auto">
              <a:xfrm>
                <a:off x="2267744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" name="Text Box 40"/>
              <p:cNvSpPr txBox="1">
                <a:spLocks noChangeArrowheads="1"/>
              </p:cNvSpPr>
              <p:nvPr/>
            </p:nvSpPr>
            <p:spPr bwMode="auto">
              <a:xfrm>
                <a:off x="4932040" y="450912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4" name="Text Box 29"/>
              <p:cNvSpPr txBox="1">
                <a:spLocks noChangeArrowheads="1"/>
              </p:cNvSpPr>
              <p:nvPr/>
            </p:nvSpPr>
            <p:spPr bwMode="auto">
              <a:xfrm>
                <a:off x="5148064" y="5949280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555776" y="580526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Параллелограмм 105"/>
              <p:cNvSpPr/>
              <p:nvPr/>
            </p:nvSpPr>
            <p:spPr>
              <a:xfrm>
                <a:off x="2555776" y="4869160"/>
                <a:ext cx="2664296" cy="1224136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alpha val="0"/>
                </a:schemeClr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7" name="Прямая соединительная линия 96"/>
            <p:cNvCxnSpPr/>
            <p:nvPr/>
          </p:nvCxnSpPr>
          <p:spPr>
            <a:xfrm>
              <a:off x="2555776" y="4797152"/>
              <a:ext cx="2664296" cy="1152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2555776" y="4797152"/>
              <a:ext cx="2664296" cy="12241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Управляющая кнопка: настраиваемая 108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" name="Группа 85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111" name="Группа 18"/>
            <p:cNvGrpSpPr/>
            <p:nvPr/>
          </p:nvGrpSpPr>
          <p:grpSpPr>
            <a:xfrm>
              <a:off x="107504" y="2564904"/>
              <a:ext cx="7056784" cy="4176464"/>
              <a:chOff x="971600" y="3068960"/>
              <a:chExt cx="7056784" cy="4176464"/>
            </a:xfrm>
          </p:grpSpPr>
          <p:sp>
            <p:nvSpPr>
              <p:cNvPr id="130" name="Прямоугольник 3"/>
              <p:cNvSpPr/>
              <p:nvPr/>
            </p:nvSpPr>
            <p:spPr>
              <a:xfrm>
                <a:off x="971600" y="3068960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>
              <a:off x="466404" y="4726509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Text Box 29"/>
            <p:cNvSpPr txBox="1">
              <a:spLocks noChangeArrowheads="1"/>
            </p:cNvSpPr>
            <p:nvPr/>
          </p:nvSpPr>
          <p:spPr bwMode="auto">
            <a:xfrm>
              <a:off x="539552" y="458112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611560" y="314096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5" name="Text Box 40"/>
            <p:cNvSpPr txBox="1">
              <a:spLocks noChangeArrowheads="1"/>
            </p:cNvSpPr>
            <p:nvPr/>
          </p:nvSpPr>
          <p:spPr bwMode="auto">
            <a:xfrm>
              <a:off x="3275856" y="3140968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6" name="Text Box 29"/>
            <p:cNvSpPr txBox="1">
              <a:spLocks noChangeArrowheads="1"/>
            </p:cNvSpPr>
            <p:nvPr/>
          </p:nvSpPr>
          <p:spPr bwMode="auto">
            <a:xfrm>
              <a:off x="3491880" y="4581128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899592" y="4437112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араллелограмм 117"/>
            <p:cNvSpPr/>
            <p:nvPr/>
          </p:nvSpPr>
          <p:spPr>
            <a:xfrm>
              <a:off x="899592" y="3501008"/>
              <a:ext cx="2664296" cy="1224136"/>
            </a:xfrm>
            <a:prstGeom prst="parallelogram">
              <a:avLst>
                <a:gd name="adj" fmla="val 0"/>
              </a:avLst>
            </a:prstGeom>
            <a:solidFill>
              <a:schemeClr val="bg1">
                <a:alpha val="0"/>
              </a:schemeClr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9" name="Прямая соединительная линия 118"/>
            <p:cNvCxnSpPr/>
            <p:nvPr/>
          </p:nvCxnSpPr>
          <p:spPr>
            <a:xfrm>
              <a:off x="899592" y="3501008"/>
              <a:ext cx="2664296" cy="115212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flipV="1">
              <a:off x="899592" y="3501008"/>
              <a:ext cx="2664296" cy="12241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Прямоугольник 120"/>
            <p:cNvSpPr/>
            <p:nvPr/>
          </p:nvSpPr>
          <p:spPr>
            <a:xfrm>
              <a:off x="4644008" y="3429000"/>
              <a:ext cx="2088232" cy="20882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4644008" y="3429000"/>
              <a:ext cx="2088232" cy="2088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flipV="1">
              <a:off x="4644008" y="3429000"/>
              <a:ext cx="2088232" cy="20882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 Box 31"/>
            <p:cNvSpPr txBox="1">
              <a:spLocks noChangeArrowheads="1"/>
            </p:cNvSpPr>
            <p:nvPr/>
          </p:nvSpPr>
          <p:spPr bwMode="auto">
            <a:xfrm>
              <a:off x="2123728" y="371703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O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5" name="Text Box 31"/>
            <p:cNvSpPr txBox="1">
              <a:spLocks noChangeArrowheads="1"/>
            </p:cNvSpPr>
            <p:nvPr/>
          </p:nvSpPr>
          <p:spPr bwMode="auto">
            <a:xfrm>
              <a:off x="4355976" y="306896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K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6" name="Text Box 31"/>
            <p:cNvSpPr txBox="1">
              <a:spLocks noChangeArrowheads="1"/>
            </p:cNvSpPr>
            <p:nvPr/>
          </p:nvSpPr>
          <p:spPr bwMode="auto">
            <a:xfrm>
              <a:off x="6660232" y="3068960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L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7" name="Text Box 31"/>
            <p:cNvSpPr txBox="1">
              <a:spLocks noChangeArrowheads="1"/>
            </p:cNvSpPr>
            <p:nvPr/>
          </p:nvSpPr>
          <p:spPr bwMode="auto">
            <a:xfrm>
              <a:off x="6588224" y="5517232"/>
              <a:ext cx="412292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M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8" name="Text Box 31"/>
            <p:cNvSpPr txBox="1">
              <a:spLocks noChangeArrowheads="1"/>
            </p:cNvSpPr>
            <p:nvPr/>
          </p:nvSpPr>
          <p:spPr bwMode="auto">
            <a:xfrm>
              <a:off x="4427984" y="551723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N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29" name="Text Box 31"/>
            <p:cNvSpPr txBox="1">
              <a:spLocks noChangeArrowheads="1"/>
            </p:cNvSpPr>
            <p:nvPr/>
          </p:nvSpPr>
          <p:spPr bwMode="auto">
            <a:xfrm>
              <a:off x="5508104" y="4077072"/>
              <a:ext cx="341760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P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2915816" y="5301208"/>
            <a:ext cx="2473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948264" y="6165304"/>
            <a:ext cx="1351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34" name="Object 2"/>
          <p:cNvGraphicFramePr>
            <a:graphicFrameLocks noChangeAspect="1"/>
          </p:cNvGraphicFramePr>
          <p:nvPr/>
        </p:nvGraphicFramePr>
        <p:xfrm>
          <a:off x="3275856" y="4869160"/>
          <a:ext cx="17113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3" imgW="14935200" imgH="4267200" progId="Equation.3">
                  <p:embed/>
                </p:oleObj>
              </mc:Choice>
              <mc:Fallback>
                <p:oleObj name="Формула" r:id="rId3" imgW="14935200" imgH="4267200" progId="Equation.3">
                  <p:embed/>
                  <p:pic>
                    <p:nvPicPr>
                      <p:cNvPr id="0" name="Изображение 512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856" y="4869160"/>
                        <a:ext cx="1711325" cy="484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3"/>
          <p:cNvGraphicFramePr>
            <a:graphicFrameLocks noChangeAspect="1"/>
          </p:cNvGraphicFramePr>
          <p:nvPr/>
        </p:nvGraphicFramePr>
        <p:xfrm>
          <a:off x="6660232" y="5733256"/>
          <a:ext cx="18161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5" imgW="15849600" imgH="4267200" progId="Equation.3">
                  <p:embed/>
                </p:oleObj>
              </mc:Choice>
              <mc:Fallback>
                <p:oleObj name="Формула" r:id="rId5" imgW="15849600" imgH="4267200" progId="Equation.3">
                  <p:embed/>
                  <p:pic>
                    <p:nvPicPr>
                      <p:cNvPr id="0" name="Изображение 512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0232" y="5733256"/>
                        <a:ext cx="1816100" cy="4841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Управляющая кнопка: далее 135">
            <a:hlinkClick r:id="" action="ppaction://hlinkshowjump?jump=nextslide" highlightClick="1"/>
          </p:cNvPr>
          <p:cNvSpPr/>
          <p:nvPr/>
        </p:nvSpPr>
        <p:spPr>
          <a:xfrm>
            <a:off x="1475656" y="6381328"/>
            <a:ext cx="648072" cy="36004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132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7504" y="3905672"/>
            <a:ext cx="1879522" cy="2952328"/>
          </a:xfrm>
          <a:prstGeom prst="rect">
            <a:avLst/>
          </a:prstGeom>
          <a:noFill/>
        </p:spPr>
      </p:pic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683568" y="188640"/>
            <a:ext cx="7776864" cy="792088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№11. Треугольник. Многоугольник. Параллелограмм. Ромб.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251520" y="1412776"/>
            <a:ext cx="8712968" cy="792088"/>
            <a:chOff x="251520" y="5517232"/>
            <a:chExt cx="8712968" cy="792088"/>
          </a:xfrm>
        </p:grpSpPr>
        <p:pic>
          <p:nvPicPr>
            <p:cNvPr id="48" name="Picture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1520" y="5517232"/>
              <a:ext cx="8712968" cy="792088"/>
            </a:xfrm>
            <a:prstGeom prst="rect">
              <a:avLst/>
            </a:prstGeom>
            <a:noFill/>
            <a:ln w="38100">
              <a:solidFill>
                <a:srgbClr val="995013"/>
              </a:solidFill>
              <a:miter lim="800000"/>
              <a:headEnd/>
              <a:tailEnd/>
            </a:ln>
          </p:spPr>
        </p:pic>
        <p:sp>
          <p:nvSpPr>
            <p:cNvPr id="49" name="Прямоугольник 48"/>
            <p:cNvSpPr/>
            <p:nvPr/>
          </p:nvSpPr>
          <p:spPr>
            <a:xfrm>
              <a:off x="251520" y="5589240"/>
              <a:ext cx="8712968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5733256"/>
              <a:ext cx="7920880" cy="3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Управляющая кнопка: настраиваемая 50">
            <a:hlinkClick r:id="" action="ppaction://noaction" highlightClick="1"/>
          </p:cNvPr>
          <p:cNvSpPr/>
          <p:nvPr/>
        </p:nvSpPr>
        <p:spPr>
          <a:xfrm>
            <a:off x="107504" y="2492896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(2)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49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53" name="Группа 18"/>
            <p:cNvGrpSpPr/>
            <p:nvPr/>
          </p:nvGrpSpPr>
          <p:grpSpPr>
            <a:xfrm>
              <a:off x="107504" y="2564904"/>
              <a:ext cx="7056784" cy="4176464"/>
              <a:chOff x="1979712" y="2492896"/>
              <a:chExt cx="7056784" cy="4176464"/>
            </a:xfrm>
          </p:grpSpPr>
          <p:sp>
            <p:nvSpPr>
              <p:cNvPr id="60" name="Прямоугольник 3"/>
              <p:cNvSpPr/>
              <p:nvPr/>
            </p:nvSpPr>
            <p:spPr>
              <a:xfrm>
                <a:off x="1979712" y="2492896"/>
                <a:ext cx="7056784" cy="4176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b="1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Параллелограммом называется четырёхугольник, у которого противоположные стороны попарно параллельны.</a:t>
                </a:r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4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Line 4"/>
              <p:cNvSpPr>
                <a:spLocks noChangeShapeType="1"/>
              </p:cNvSpPr>
              <p:nvPr/>
            </p:nvSpPr>
            <p:spPr bwMode="auto">
              <a:xfrm>
                <a:off x="5652517" y="645413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4" name="Line 13"/>
            <p:cNvSpPr>
              <a:spLocks noChangeShapeType="1"/>
            </p:cNvSpPr>
            <p:nvPr/>
          </p:nvSpPr>
          <p:spPr bwMode="auto">
            <a:xfrm>
              <a:off x="2122588" y="6094661"/>
              <a:ext cx="317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2195736" y="594928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6" name="Text Box 31"/>
            <p:cNvSpPr txBox="1">
              <a:spLocks noChangeArrowheads="1"/>
            </p:cNvSpPr>
            <p:nvPr/>
          </p:nvSpPr>
          <p:spPr bwMode="auto">
            <a:xfrm>
              <a:off x="2627784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7" name="Text Box 40"/>
            <p:cNvSpPr txBox="1">
              <a:spLocks noChangeArrowheads="1"/>
            </p:cNvSpPr>
            <p:nvPr/>
          </p:nvSpPr>
          <p:spPr bwMode="auto">
            <a:xfrm>
              <a:off x="5220072" y="4509120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58" name="Параллелограмм 57"/>
            <p:cNvSpPr/>
            <p:nvPr/>
          </p:nvSpPr>
          <p:spPr>
            <a:xfrm>
              <a:off x="2555776" y="4869160"/>
              <a:ext cx="2664296" cy="1224136"/>
            </a:xfrm>
            <a:prstGeom prst="parallelogram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 Box 29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2" name="Группа 30"/>
          <p:cNvGrpSpPr/>
          <p:nvPr/>
        </p:nvGrpSpPr>
        <p:grpSpPr>
          <a:xfrm>
            <a:off x="1979712" y="2564904"/>
            <a:ext cx="7056784" cy="4176464"/>
            <a:chOff x="107504" y="2564904"/>
            <a:chExt cx="7056784" cy="4176464"/>
          </a:xfrm>
        </p:grpSpPr>
        <p:grpSp>
          <p:nvGrpSpPr>
            <p:cNvPr id="63" name="Группа 31"/>
            <p:cNvGrpSpPr/>
            <p:nvPr/>
          </p:nvGrpSpPr>
          <p:grpSpPr>
            <a:xfrm>
              <a:off x="107504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69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75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Ромбом называется параллелограмм</a:t>
                  </a:r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ru-RU" sz="2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у которого все стороны равны.</a:t>
                  </a:r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0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Text Box 29"/>
              <p:cNvSpPr txBox="1">
                <a:spLocks noChangeArrowheads="1"/>
              </p:cNvSpPr>
              <p:nvPr/>
            </p:nvSpPr>
            <p:spPr bwMode="auto">
              <a:xfrm>
                <a:off x="1475656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А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Text Box 31"/>
              <p:cNvSpPr txBox="1">
                <a:spLocks noChangeArrowheads="1"/>
              </p:cNvSpPr>
              <p:nvPr/>
            </p:nvSpPr>
            <p:spPr bwMode="auto">
              <a:xfrm>
                <a:off x="3563888" y="4149080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В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Text Box 40"/>
              <p:cNvSpPr txBox="1">
                <a:spLocks noChangeArrowheads="1"/>
              </p:cNvSpPr>
              <p:nvPr/>
            </p:nvSpPr>
            <p:spPr bwMode="auto">
              <a:xfrm>
                <a:off x="5652120" y="5013176"/>
                <a:ext cx="356188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anose="02020603050405020304" pitchFamily="18" charset="0"/>
                  </a:rPr>
                  <a:t>С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Text Box 29"/>
              <p:cNvSpPr txBox="1">
                <a:spLocks noChangeArrowheads="1"/>
              </p:cNvSpPr>
              <p:nvPr/>
            </p:nvSpPr>
            <p:spPr bwMode="auto">
              <a:xfrm>
                <a:off x="3563888" y="6021288"/>
                <a:ext cx="370614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b="1" i="1" dirty="0" smtClean="0">
                    <a:latin typeface="Times New Roman" panose="02020603050405020304" pitchFamily="18" charset="0"/>
                  </a:rPr>
                  <a:t>D</a:t>
                </a:r>
                <a:endParaRPr lang="ru-RU" sz="2000" b="1" i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4" name="Ромб 63"/>
            <p:cNvSpPr/>
            <p:nvPr/>
          </p:nvSpPr>
          <p:spPr>
            <a:xfrm>
              <a:off x="1835696" y="4437112"/>
              <a:ext cx="3816424" cy="1512168"/>
            </a:xfrm>
            <a:prstGeom prst="diamond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771800" y="4653136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4427984" y="5517232"/>
              <a:ext cx="216024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4355976" y="4653136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2771800" y="5517232"/>
              <a:ext cx="288032" cy="2160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Управляющая кнопка: настраиваемая 76">
            <a:hlinkClick r:id="" action="ppaction://noaction" highlightClick="1"/>
          </p:cNvPr>
          <p:cNvSpPr/>
          <p:nvPr/>
        </p:nvSpPr>
        <p:spPr>
          <a:xfrm>
            <a:off x="107504" y="2996952"/>
            <a:ext cx="1800200" cy="36004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 (3)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1979712" y="2564904"/>
            <a:ext cx="7056784" cy="4176464"/>
            <a:chOff x="1979712" y="2564904"/>
            <a:chExt cx="7056784" cy="4176464"/>
          </a:xfrm>
        </p:grpSpPr>
        <p:grpSp>
          <p:nvGrpSpPr>
            <p:cNvPr id="79" name="Группа 85"/>
            <p:cNvGrpSpPr/>
            <p:nvPr/>
          </p:nvGrpSpPr>
          <p:grpSpPr>
            <a:xfrm>
              <a:off x="1979712" y="2564904"/>
              <a:ext cx="7056784" cy="4176464"/>
              <a:chOff x="107504" y="2636912"/>
              <a:chExt cx="7056784" cy="4176464"/>
            </a:xfrm>
          </p:grpSpPr>
          <p:grpSp>
            <p:nvGrpSpPr>
              <p:cNvPr id="90" name="Группа 18"/>
              <p:cNvGrpSpPr/>
              <p:nvPr/>
            </p:nvGrpSpPr>
            <p:grpSpPr>
              <a:xfrm>
                <a:off x="107504" y="2636912"/>
                <a:ext cx="7056784" cy="4176464"/>
                <a:chOff x="1979712" y="2564904"/>
                <a:chExt cx="7056784" cy="4176464"/>
              </a:xfrm>
            </p:grpSpPr>
            <p:sp>
              <p:nvSpPr>
                <p:cNvPr id="92" name="Прямоугольник 3"/>
                <p:cNvSpPr/>
                <p:nvPr/>
              </p:nvSpPr>
              <p:spPr>
                <a:xfrm>
                  <a:off x="1979712" y="2564904"/>
                  <a:ext cx="7056784" cy="417646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en-US" sz="2400" b="1" dirty="0" smtClean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endParaRPr lang="ru-RU" sz="24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Line 4"/>
                <p:cNvSpPr>
                  <a:spLocks noChangeShapeType="1"/>
                </p:cNvSpPr>
                <p:nvPr/>
              </p:nvSpPr>
              <p:spPr bwMode="auto">
                <a:xfrm>
                  <a:off x="5652517" y="6454130"/>
                  <a:ext cx="0" cy="0"/>
                </a:xfrm>
                <a:prstGeom prst="line">
                  <a:avLst/>
                </a:prstGeom>
                <a:noFill/>
                <a:ln w="25400">
                  <a:solidFill>
                    <a:schemeClr val="accent4">
                      <a:lumMod val="75000"/>
                    </a:schemeClr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1" name="Line 13"/>
              <p:cNvSpPr>
                <a:spLocks noChangeShapeType="1"/>
              </p:cNvSpPr>
              <p:nvPr/>
            </p:nvSpPr>
            <p:spPr bwMode="auto">
              <a:xfrm>
                <a:off x="2122588" y="6094661"/>
                <a:ext cx="3175" cy="1587"/>
              </a:xfrm>
              <a:prstGeom prst="line">
                <a:avLst/>
              </a:prstGeom>
              <a:noFill/>
              <a:ln w="25400">
                <a:solidFill>
                  <a:schemeClr val="accent4">
                    <a:lumMod val="75000"/>
                  </a:schemeClr>
                </a:solidFill>
                <a:rou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0" name="Ромб 79"/>
            <p:cNvSpPr/>
            <p:nvPr/>
          </p:nvSpPr>
          <p:spPr>
            <a:xfrm rot="16200000">
              <a:off x="6048164" y="3753036"/>
              <a:ext cx="3240360" cy="1728192"/>
            </a:xfrm>
            <a:prstGeom prst="diamond">
              <a:avLst/>
            </a:prstGeom>
            <a:solidFill>
              <a:schemeClr val="accent6">
                <a:lumMod val="50000"/>
                <a:alpha val="0"/>
              </a:schemeClr>
            </a:solidFill>
            <a:ln w="508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Text Box 29"/>
            <p:cNvSpPr txBox="1">
              <a:spLocks noChangeArrowheads="1"/>
            </p:cNvSpPr>
            <p:nvPr/>
          </p:nvSpPr>
          <p:spPr bwMode="auto">
            <a:xfrm>
              <a:off x="6444208" y="44371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А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2" name="Text Box 31"/>
            <p:cNvSpPr txBox="1">
              <a:spLocks noChangeArrowheads="1"/>
            </p:cNvSpPr>
            <p:nvPr/>
          </p:nvSpPr>
          <p:spPr bwMode="auto">
            <a:xfrm>
              <a:off x="7452320" y="2636912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В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3" name="Text Box 40"/>
            <p:cNvSpPr txBox="1">
              <a:spLocks noChangeArrowheads="1"/>
            </p:cNvSpPr>
            <p:nvPr/>
          </p:nvSpPr>
          <p:spPr bwMode="auto">
            <a:xfrm>
              <a:off x="8532440" y="4365104"/>
              <a:ext cx="356188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anose="02020603050405020304" pitchFamily="18" charset="0"/>
                </a:rPr>
                <a:t>С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84" name="Text Box 29"/>
            <p:cNvSpPr txBox="1">
              <a:spLocks noChangeArrowheads="1"/>
            </p:cNvSpPr>
            <p:nvPr/>
          </p:nvSpPr>
          <p:spPr bwMode="auto">
            <a:xfrm>
              <a:off x="7524328" y="6237312"/>
              <a:ext cx="370614" cy="40011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i="1" dirty="0" smtClean="0">
                  <a:latin typeface="Times New Roman" panose="02020603050405020304" pitchFamily="18" charset="0"/>
                </a:rPr>
                <a:t>D</a:t>
              </a:r>
              <a:endParaRPr lang="ru-RU" sz="2000" b="1" i="1" dirty="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85" name="Object 2"/>
            <p:cNvGraphicFramePr>
              <a:graphicFrameLocks noChangeAspect="1"/>
            </p:cNvGraphicFramePr>
            <p:nvPr/>
          </p:nvGraphicFramePr>
          <p:xfrm>
            <a:off x="2195737" y="2708920"/>
            <a:ext cx="252028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" name="Формула" r:id="rId4" imgW="22860000" imgH="4876800" progId="Equation.3">
                    <p:embed/>
                  </p:oleObj>
                </mc:Choice>
                <mc:Fallback>
                  <p:oleObj name="Формула" r:id="rId4" imgW="22860000" imgH="4876800" progId="Equation.3">
                    <p:embed/>
                    <p:pic>
                      <p:nvPicPr>
                        <p:cNvPr id="0" name="Изображение 614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95737" y="2708920"/>
                          <a:ext cx="2520280" cy="55403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3"/>
            <p:cNvGraphicFramePr>
              <a:graphicFrameLocks noChangeAspect="1"/>
            </p:cNvGraphicFramePr>
            <p:nvPr/>
          </p:nvGraphicFramePr>
          <p:xfrm>
            <a:off x="2195736" y="3140968"/>
            <a:ext cx="2354262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Формула" r:id="rId6" imgW="21336000" imgH="5486400" progId="Equation.3">
                    <p:embed/>
                  </p:oleObj>
                </mc:Choice>
                <mc:Fallback>
                  <p:oleObj name="Формула" r:id="rId6" imgW="21336000" imgH="5486400" progId="Equation.3">
                    <p:embed/>
                    <p:pic>
                      <p:nvPicPr>
                        <p:cNvPr id="0" name="Изображение 6145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195736" y="3140968"/>
                          <a:ext cx="2354262" cy="6238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7" name="Прямая соединительная линия 86"/>
            <p:cNvCxnSpPr/>
            <p:nvPr/>
          </p:nvCxnSpPr>
          <p:spPr>
            <a:xfrm>
              <a:off x="2123728" y="3789040"/>
              <a:ext cx="2520280" cy="0"/>
            </a:xfrm>
            <a:prstGeom prst="line">
              <a:avLst/>
            </a:prstGeom>
            <a:ln w="254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" name="Object 4"/>
            <p:cNvGraphicFramePr>
              <a:graphicFrameLocks noChangeAspect="1"/>
            </p:cNvGraphicFramePr>
            <p:nvPr/>
          </p:nvGraphicFramePr>
          <p:xfrm>
            <a:off x="2771800" y="3789040"/>
            <a:ext cx="1176338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Формула" r:id="rId8" imgW="10668000" imgH="4267200" progId="Equation.3">
                    <p:embed/>
                  </p:oleObj>
                </mc:Choice>
                <mc:Fallback>
                  <p:oleObj name="Формула" r:id="rId8" imgW="10668000" imgH="4267200" progId="Equation.3">
                    <p:embed/>
                    <p:pic>
                      <p:nvPicPr>
                        <p:cNvPr id="0" name="Изображение 614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771800" y="3789040"/>
                          <a:ext cx="1176338" cy="484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5"/>
            <p:cNvGraphicFramePr>
              <a:graphicFrameLocks noChangeAspect="1"/>
            </p:cNvGraphicFramePr>
            <p:nvPr/>
          </p:nvGraphicFramePr>
          <p:xfrm>
            <a:off x="2483768" y="4221088"/>
            <a:ext cx="1781175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Формула" r:id="rId10" imgW="16154400" imgH="4267200" progId="Equation.3">
                    <p:embed/>
                  </p:oleObj>
                </mc:Choice>
                <mc:Fallback>
                  <p:oleObj name="Формула" r:id="rId10" imgW="16154400" imgH="4267200" progId="Equation.3">
                    <p:embed/>
                    <p:pic>
                      <p:nvPicPr>
                        <p:cNvPr id="0" name="Изображение 6147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483768" y="4221088"/>
                          <a:ext cx="1781175" cy="4841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4" name="Object 3"/>
          <p:cNvGraphicFramePr>
            <a:graphicFrameLocks noChangeAspect="1"/>
          </p:cNvGraphicFramePr>
          <p:nvPr/>
        </p:nvGraphicFramePr>
        <p:xfrm>
          <a:off x="2627784" y="4797152"/>
          <a:ext cx="23876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12" imgW="21640800" imgH="5486400" progId="Equation.3">
                  <p:embed/>
                </p:oleObj>
              </mc:Choice>
              <mc:Fallback>
                <p:oleObj name="Формула" r:id="rId12" imgW="21640800" imgH="5486400" progId="Equation.3">
                  <p:embed/>
                  <p:pic>
                    <p:nvPicPr>
                      <p:cNvPr id="0" name="Изображение 6148"/>
                      <p:cNvPicPr>
                        <a:picLocks noChangeAspect="1"/>
                      </p:cNvPicPr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27784" y="4797152"/>
                        <a:ext cx="2387600" cy="6238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Стрелка вправо с вырезом 94"/>
          <p:cNvSpPr/>
          <p:nvPr/>
        </p:nvSpPr>
        <p:spPr>
          <a:xfrm>
            <a:off x="5220072" y="4941168"/>
            <a:ext cx="978408" cy="288032"/>
          </a:xfrm>
          <a:prstGeom prst="notchedRightArrow">
            <a:avLst>
              <a:gd name="adj1" fmla="val 50000"/>
              <a:gd name="adj2" fmla="val 131724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6" name="Object 7"/>
          <p:cNvGraphicFramePr>
            <a:graphicFrameLocks noChangeAspect="1"/>
          </p:cNvGraphicFramePr>
          <p:nvPr/>
        </p:nvGraphicFramePr>
        <p:xfrm>
          <a:off x="2483768" y="5517232"/>
          <a:ext cx="3160713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14" imgW="28651200" imgH="9448800" progId="Equation.3">
                  <p:embed/>
                </p:oleObj>
              </mc:Choice>
              <mc:Fallback>
                <p:oleObj name="Формула" r:id="rId14" imgW="28651200" imgH="9448800" progId="Equation.3">
                  <p:embed/>
                  <p:pic>
                    <p:nvPicPr>
                      <p:cNvPr id="0" name="Изображение 6149"/>
                      <p:cNvPicPr>
                        <a:picLocks noChangeAspect="1"/>
                      </p:cNvPicPr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83768" y="5517232"/>
                        <a:ext cx="3160713" cy="10747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Прямоугольник 96"/>
          <p:cNvSpPr/>
          <p:nvPr/>
        </p:nvSpPr>
        <p:spPr>
          <a:xfrm>
            <a:off x="4716016" y="5733256"/>
            <a:ext cx="1008112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правляющая кнопка: домой 97">
            <a:hlinkClick r:id="rId16" action="ppaction://hlinksldjump" highlightClick="1"/>
          </p:cNvPr>
          <p:cNvSpPr/>
          <p:nvPr/>
        </p:nvSpPr>
        <p:spPr>
          <a:xfrm>
            <a:off x="1691680" y="6309320"/>
            <a:ext cx="610368" cy="432048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95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7774</Words>
  <Application>WPS Presentation</Application>
  <PresentationFormat>Экран (4:3)</PresentationFormat>
  <Paragraphs>1377</Paragraphs>
  <Slides>38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176</vt:i4>
      </vt:variant>
      <vt:variant>
        <vt:lpstr>幻灯片标题</vt:lpstr>
      </vt:variant>
      <vt:variant>
        <vt:i4>38</vt:i4>
      </vt:variant>
    </vt:vector>
  </HeadingPairs>
  <TitlesOfParts>
    <vt:vector size="2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Times New Roman</vt:lpstr>
      <vt:lpstr>Тема Office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Людмила Мороз</cp:lastModifiedBy>
  <cp:revision>288</cp:revision>
  <dcterms:created xsi:type="dcterms:W3CDTF">2018-07-30T12:06:00Z</dcterms:created>
  <dcterms:modified xsi:type="dcterms:W3CDTF">2025-02-16T15:32:30Z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1CF19D904868417D90324B20FB1AEF54_12</vt:lpwstr>
  </property>
  <property fmtid="{D5CDD505-2E9C-101B-9397-08002B2CF9AE}" pid="3" name="KSOProductBuildVer">
    <vt:lpwstr>1049-12.2.0.19805</vt:lpwstr>
  </property>
</Properties>
</file>