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7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48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19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26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70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8144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49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913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6682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746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07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99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1121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78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47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7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02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2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Знак какой планеты можно распознать на логотипе организации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«ООН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женщины</a:t>
            </a:r>
            <a:r>
              <a:rPr lang="ru-RU" sz="4800" b="1" dirty="0">
                <a:latin typeface="Corbel" panose="020B0503020204020204" pitchFamily="34" charset="0"/>
              </a:rPr>
              <a:t>» (структура по вопросам гендерного равенства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и расширения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прав </a:t>
            </a:r>
            <a:r>
              <a:rPr lang="ru-RU" sz="4800" b="1" dirty="0">
                <a:latin typeface="Corbel" panose="020B0503020204020204" pitchFamily="34" charset="0"/>
              </a:rPr>
              <a:t>и возможностей женщин</a:t>
            </a:r>
            <a:r>
              <a:rPr lang="ru-RU" sz="4800" b="1" dirty="0" smtClean="0">
                <a:latin typeface="Corbel" panose="020B0503020204020204" pitchFamily="34" charset="0"/>
              </a:rPr>
              <a:t>)?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Semnul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planete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poate</a:t>
            </a:r>
            <a:r>
              <a:rPr lang="en-US" sz="4800" b="1" dirty="0">
                <a:latin typeface="Corbel" panose="020B0503020204020204" pitchFamily="34" charset="0"/>
              </a:rPr>
              <a:t> fi </a:t>
            </a:r>
            <a:r>
              <a:rPr lang="en-US" sz="4800" b="1" dirty="0" err="1">
                <a:latin typeface="Corbel" panose="020B0503020204020204" pitchFamily="34" charset="0"/>
              </a:rPr>
              <a:t>văzut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logo-</a:t>
            </a:r>
            <a:r>
              <a:rPr lang="en-US" sz="4800" b="1" dirty="0" err="1">
                <a:latin typeface="Corbel" panose="020B0503020204020204" pitchFamily="34" charset="0"/>
              </a:rPr>
              <a:t>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organizației</a:t>
            </a:r>
            <a:r>
              <a:rPr lang="en-US" sz="4800" b="1" dirty="0">
                <a:latin typeface="Corbel" panose="020B0503020204020204" pitchFamily="34" charset="0"/>
              </a:rPr>
              <a:t> UN Women,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care se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ocupă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de </a:t>
            </a:r>
            <a:r>
              <a:rPr lang="en-US" sz="4800" b="1" dirty="0" err="1">
                <a:latin typeface="Corbel" panose="020B0503020204020204" pitchFamily="34" charset="0"/>
              </a:rPr>
              <a:t>problema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lipsei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egalității</a:t>
            </a:r>
            <a:r>
              <a:rPr lang="en-US" sz="4800" b="1" dirty="0">
                <a:latin typeface="Corbel" panose="020B0503020204020204" pitchFamily="34" charset="0"/>
              </a:rPr>
              <a:t> de gen </a:t>
            </a:r>
            <a:r>
              <a:rPr lang="en-US" sz="4800" b="1" dirty="0" err="1">
                <a:latin typeface="Corbel" panose="020B0503020204020204" pitchFamily="34" charset="0"/>
              </a:rPr>
              <a:t>și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tinde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spre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respectarea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drepturilor</a:t>
            </a:r>
            <a:r>
              <a:rPr lang="ro-MD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femeilor</a:t>
            </a:r>
            <a:r>
              <a:rPr lang="en-US" sz="4800" b="1" dirty="0">
                <a:latin typeface="Corbel" panose="020B0503020204020204" pitchFamily="34" charset="0"/>
              </a:rPr>
              <a:t>? 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Юпитера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Jupiter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Нептуна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Neptun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Венеры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Venus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Афродиты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Afrodita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789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теории гендерных исследований используют термин «</a:t>
            </a:r>
            <a:r>
              <a:rPr lang="ru-RU" sz="4800" dirty="0" smtClean="0">
                <a:latin typeface="Corbel" panose="020B0503020204020204" pitchFamily="34" charset="0"/>
              </a:rPr>
              <a:t>стеклянный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ОН</a:t>
            </a:r>
            <a:r>
              <a:rPr lang="ru-RU" sz="4800" dirty="0">
                <a:latin typeface="Corbel" panose="020B0503020204020204" pitchFamily="34" charset="0"/>
              </a:rPr>
              <a:t>». </a:t>
            </a:r>
            <a:r>
              <a:rPr lang="ru-RU" sz="4800" b="1" dirty="0">
                <a:latin typeface="Corbel" panose="020B0503020204020204" pitchFamily="34" charset="0"/>
              </a:rPr>
              <a:t>На одном видео женщина, играя с мужчиной в </a:t>
            </a:r>
            <a:r>
              <a:rPr lang="ru-RU" sz="4800" b="1" dirty="0" smtClean="0">
                <a:latin typeface="Corbel" panose="020B0503020204020204" pitchFamily="34" charset="0"/>
              </a:rPr>
              <a:t>боулинг,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умудряется </a:t>
            </a:r>
            <a:r>
              <a:rPr lang="ru-RU" sz="4800" b="1" dirty="0">
                <a:latin typeface="Corbel" panose="020B0503020204020204" pitchFamily="34" charset="0"/>
              </a:rPr>
              <a:t>шаром </a:t>
            </a:r>
            <a:r>
              <a:rPr lang="ru-RU" sz="4800" b="1" dirty="0" smtClean="0">
                <a:latin typeface="Corbel" panose="020B0503020204020204" pitchFamily="34" charset="0"/>
              </a:rPr>
              <a:t>пробить…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teoria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studiilor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egalității</a:t>
            </a:r>
            <a:r>
              <a:rPr lang="en-US" sz="4800" dirty="0">
                <a:latin typeface="Corbel" panose="020B0503020204020204" pitchFamily="34" charset="0"/>
              </a:rPr>
              <a:t> de gen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termenul</a:t>
            </a:r>
            <a:r>
              <a:rPr lang="en-US" sz="4800" dirty="0">
                <a:latin typeface="Corbel" panose="020B0503020204020204" pitchFamily="34" charset="0"/>
              </a:rPr>
              <a:t> ”X de </a:t>
            </a:r>
            <a:r>
              <a:rPr lang="en-US" sz="4800" dirty="0" err="1">
                <a:latin typeface="Corbel" panose="020B0503020204020204" pitchFamily="34" charset="0"/>
              </a:rPr>
              <a:t>sticlă</a:t>
            </a:r>
            <a:r>
              <a:rPr lang="en-US" sz="4800" dirty="0">
                <a:latin typeface="Corbel" panose="020B0503020204020204" pitchFamily="34" charset="0"/>
              </a:rPr>
              <a:t>”.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Într</a:t>
            </a:r>
            <a:r>
              <a:rPr lang="ro-MD" sz="4800" dirty="0" smtClean="0">
                <a:latin typeface="Corbel" panose="020B0503020204020204" pitchFamily="34" charset="0"/>
              </a:rPr>
              <a:t>-</a:t>
            </a:r>
            <a:r>
              <a:rPr lang="en-US" sz="4800" dirty="0" smtClean="0">
                <a:latin typeface="Corbel" panose="020B0503020204020204" pitchFamily="34" charset="0"/>
              </a:rPr>
              <a:t>un </a:t>
            </a:r>
            <a:r>
              <a:rPr lang="en-US" sz="4800" dirty="0">
                <a:latin typeface="Corbel" panose="020B0503020204020204" pitchFamily="34" charset="0"/>
              </a:rPr>
              <a:t>video, o </a:t>
            </a:r>
            <a:r>
              <a:rPr lang="en-US" sz="4800" dirty="0" err="1">
                <a:latin typeface="Corbel" panose="020B0503020204020204" pitchFamily="34" charset="0"/>
              </a:rPr>
              <a:t>femeie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jucând</a:t>
            </a:r>
            <a:r>
              <a:rPr lang="en-US" sz="4800" dirty="0">
                <a:latin typeface="Corbel" panose="020B0503020204020204" pitchFamily="34" charset="0"/>
              </a:rPr>
              <a:t> bowling contra </a:t>
            </a:r>
            <a:r>
              <a:rPr lang="en-US" sz="4800" dirty="0" err="1">
                <a:latin typeface="Corbel" panose="020B0503020204020204" pitchFamily="34" charset="0"/>
              </a:rPr>
              <a:t>unui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bărbat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sparge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întâmplător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X-</a:t>
            </a:r>
            <a:r>
              <a:rPr lang="en-US" sz="4800" dirty="0" err="1" smtClean="0">
                <a:latin typeface="Corbel" panose="020B0503020204020204" pitchFamily="34" charset="0"/>
              </a:rPr>
              <a:t>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sălii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X?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Пол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Podea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Стол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Masă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Барьер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Barieră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Потолок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Plafon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85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теории гендерных исследований используют термин «</a:t>
            </a:r>
            <a:r>
              <a:rPr lang="ru-RU" sz="4800" dirty="0" smtClean="0">
                <a:latin typeface="Corbel" panose="020B0503020204020204" pitchFamily="34" charset="0"/>
              </a:rPr>
              <a:t>стеклянный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ОН</a:t>
            </a:r>
            <a:r>
              <a:rPr lang="ru-RU" sz="4800" dirty="0">
                <a:latin typeface="Corbel" panose="020B0503020204020204" pitchFamily="34" charset="0"/>
              </a:rPr>
              <a:t>». </a:t>
            </a:r>
            <a:r>
              <a:rPr lang="ru-RU" sz="4800" b="1" dirty="0">
                <a:latin typeface="Corbel" panose="020B0503020204020204" pitchFamily="34" charset="0"/>
              </a:rPr>
              <a:t>На одном видео женщина, играя с мужчиной в </a:t>
            </a:r>
            <a:r>
              <a:rPr lang="ru-RU" sz="4800" b="1" dirty="0" smtClean="0">
                <a:latin typeface="Corbel" panose="020B0503020204020204" pitchFamily="34" charset="0"/>
              </a:rPr>
              <a:t>боулинг,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умудряется </a:t>
            </a:r>
            <a:r>
              <a:rPr lang="ru-RU" sz="4800" b="1" dirty="0">
                <a:latin typeface="Corbel" panose="020B0503020204020204" pitchFamily="34" charset="0"/>
              </a:rPr>
              <a:t>шаром </a:t>
            </a:r>
            <a:r>
              <a:rPr lang="ru-RU" sz="4800" b="1" dirty="0" smtClean="0">
                <a:latin typeface="Corbel" panose="020B0503020204020204" pitchFamily="34" charset="0"/>
              </a:rPr>
              <a:t>пробить…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teoria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studiilor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egalității</a:t>
            </a:r>
            <a:r>
              <a:rPr lang="en-US" sz="4800" dirty="0">
                <a:latin typeface="Corbel" panose="020B0503020204020204" pitchFamily="34" charset="0"/>
              </a:rPr>
              <a:t> de gen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termenul</a:t>
            </a:r>
            <a:r>
              <a:rPr lang="en-US" sz="4800" dirty="0">
                <a:latin typeface="Corbel" panose="020B0503020204020204" pitchFamily="34" charset="0"/>
              </a:rPr>
              <a:t> ”X de </a:t>
            </a:r>
            <a:r>
              <a:rPr lang="en-US" sz="4800" dirty="0" err="1">
                <a:latin typeface="Corbel" panose="020B0503020204020204" pitchFamily="34" charset="0"/>
              </a:rPr>
              <a:t>sticlă</a:t>
            </a:r>
            <a:r>
              <a:rPr lang="en-US" sz="4800" dirty="0">
                <a:latin typeface="Corbel" panose="020B0503020204020204" pitchFamily="34" charset="0"/>
              </a:rPr>
              <a:t>”.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Într</a:t>
            </a:r>
            <a:r>
              <a:rPr lang="ro-MD" sz="4800" dirty="0" smtClean="0">
                <a:latin typeface="Corbel" panose="020B0503020204020204" pitchFamily="34" charset="0"/>
              </a:rPr>
              <a:t>-</a:t>
            </a:r>
            <a:r>
              <a:rPr lang="en-US" sz="4800" dirty="0" smtClean="0">
                <a:latin typeface="Corbel" panose="020B0503020204020204" pitchFamily="34" charset="0"/>
              </a:rPr>
              <a:t>un </a:t>
            </a:r>
            <a:r>
              <a:rPr lang="en-US" sz="4800" dirty="0">
                <a:latin typeface="Corbel" panose="020B0503020204020204" pitchFamily="34" charset="0"/>
              </a:rPr>
              <a:t>video, o </a:t>
            </a:r>
            <a:r>
              <a:rPr lang="en-US" sz="4800" dirty="0" err="1">
                <a:latin typeface="Corbel" panose="020B0503020204020204" pitchFamily="34" charset="0"/>
              </a:rPr>
              <a:t>femeie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jucând</a:t>
            </a:r>
            <a:r>
              <a:rPr lang="en-US" sz="4800" dirty="0">
                <a:latin typeface="Corbel" panose="020B0503020204020204" pitchFamily="34" charset="0"/>
              </a:rPr>
              <a:t> bowling contra </a:t>
            </a:r>
            <a:r>
              <a:rPr lang="en-US" sz="4800" dirty="0" err="1">
                <a:latin typeface="Corbel" panose="020B0503020204020204" pitchFamily="34" charset="0"/>
              </a:rPr>
              <a:t>unui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bărbat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sparge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întâmplător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X-</a:t>
            </a:r>
            <a:r>
              <a:rPr lang="en-US" sz="4800" dirty="0" err="1" smtClean="0">
                <a:latin typeface="Corbel" panose="020B0503020204020204" pitchFamily="34" charset="0"/>
              </a:rPr>
              <a:t>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sălii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X?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Пол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Podea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Стол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Masă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Барьер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Barieră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Потолок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Plafon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060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Что из это </a:t>
            </a:r>
            <a:r>
              <a:rPr lang="ru-RU" sz="4000" b="1" dirty="0" smtClean="0">
                <a:latin typeface="Corbel" panose="020B0503020204020204" pitchFamily="34" charset="0"/>
              </a:rPr>
              <a:t>неправда?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Care </a:t>
            </a:r>
            <a:r>
              <a:rPr lang="en-US" sz="4000" b="1" dirty="0">
                <a:latin typeface="Corbel" panose="020B0503020204020204" pitchFamily="34" charset="0"/>
              </a:rPr>
              <a:t>din </a:t>
            </a:r>
            <a:r>
              <a:rPr lang="en-US" sz="4000" b="1" dirty="0" err="1">
                <a:latin typeface="Corbel" panose="020B0503020204020204" pitchFamily="34" charset="0"/>
              </a:rPr>
              <a:t>aceste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afirmații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smtClean="0">
                <a:latin typeface="Corbel" panose="020B0503020204020204" pitchFamily="34" charset="0"/>
              </a:rPr>
              <a:t>e</a:t>
            </a:r>
            <a:r>
              <a:rPr lang="ro-MD" sz="4000" b="1" dirty="0" smtClean="0">
                <a:latin typeface="Corbel" panose="020B0503020204020204" pitchFamily="34" charset="0"/>
              </a:rPr>
              <a:t>ste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falsă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В </a:t>
            </a:r>
            <a:r>
              <a:rPr lang="ru-RU" sz="4000" dirty="0">
                <a:latin typeface="Corbel" panose="020B0503020204020204" pitchFamily="34" charset="0"/>
              </a:rPr>
              <a:t>мире доля женщин, имеющих права на землю, составляет лишь 13</a:t>
            </a:r>
            <a:r>
              <a:rPr lang="ru-RU" sz="4000" dirty="0" smtClean="0">
                <a:latin typeface="Corbel" panose="020B0503020204020204" pitchFamily="34" charset="0"/>
              </a:rPr>
              <a:t>%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	 </a:t>
            </a:r>
            <a:r>
              <a:rPr lang="ro-MD" sz="4000" dirty="0" smtClean="0">
                <a:latin typeface="Corbel" panose="020B0503020204020204" pitchFamily="34" charset="0"/>
              </a:rPr>
              <a:t>  </a:t>
            </a:r>
            <a:r>
              <a:rPr lang="en-US" sz="4000" dirty="0" smtClean="0">
                <a:latin typeface="Corbel" panose="020B0503020204020204" pitchFamily="34" charset="0"/>
              </a:rPr>
              <a:t>La </a:t>
            </a:r>
            <a:r>
              <a:rPr lang="en-US" sz="4000" dirty="0" err="1">
                <a:latin typeface="Corbel" panose="020B0503020204020204" pitchFamily="34" charset="0"/>
              </a:rPr>
              <a:t>nivel</a:t>
            </a:r>
            <a:r>
              <a:rPr lang="en-US" sz="4000" dirty="0">
                <a:latin typeface="Corbel" panose="020B0503020204020204" pitchFamily="34" charset="0"/>
              </a:rPr>
              <a:t> global, </a:t>
            </a:r>
            <a:r>
              <a:rPr lang="en-US" sz="4000" dirty="0" err="1">
                <a:latin typeface="Corbel" panose="020B0503020204020204" pitchFamily="34" charset="0"/>
              </a:rPr>
              <a:t>dintre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persoanele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drepturi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la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pământ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doar</a:t>
            </a:r>
            <a:r>
              <a:rPr lang="en-US" sz="4000" dirty="0">
                <a:latin typeface="Corbel" panose="020B0503020204020204" pitchFamily="34" charset="0"/>
              </a:rPr>
              <a:t> 13%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femei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Северной Африке на долю женщин приходится менее одной из каждых пяти 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ru-RU" sz="4000" dirty="0" smtClean="0">
                <a:latin typeface="Corbel" panose="020B0503020204020204" pitchFamily="34" charset="0"/>
              </a:rPr>
              <a:t>оплачиваемых </a:t>
            </a:r>
            <a:r>
              <a:rPr lang="ru-RU" sz="4000" dirty="0">
                <a:latin typeface="Corbel" panose="020B0503020204020204" pitchFamily="34" charset="0"/>
              </a:rPr>
              <a:t>должностей вне сельскохозяйственной </a:t>
            </a:r>
            <a:r>
              <a:rPr lang="ru-RU" sz="4000" dirty="0" smtClean="0">
                <a:latin typeface="Corbel" panose="020B0503020204020204" pitchFamily="34" charset="0"/>
              </a:rPr>
              <a:t>отрасли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Africa de Nord,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dacă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e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excludem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agricultura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doar</a:t>
            </a:r>
            <a:r>
              <a:rPr lang="en-US" sz="4000" dirty="0">
                <a:latin typeface="Corbel" panose="020B0503020204020204" pitchFamily="34" charset="0"/>
              </a:rPr>
              <a:t> 20% din </a:t>
            </a:r>
            <a:r>
              <a:rPr lang="en-US" sz="4000" dirty="0" err="1">
                <a:latin typeface="Corbel" panose="020B0503020204020204" pitchFamily="34" charset="0"/>
              </a:rPr>
              <a:t>funcțiile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plătite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ocupate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 smtClean="0">
                <a:latin typeface="Corbel" panose="020B0503020204020204" pitchFamily="34" charset="0"/>
              </a:rPr>
              <a:t>femei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среднем зарплата мужчин на четверть ниже зарплаты </a:t>
            </a:r>
            <a:r>
              <a:rPr lang="ru-RU" sz="4000" dirty="0" smtClean="0">
                <a:latin typeface="Corbel" panose="020B0503020204020204" pitchFamily="34" charset="0"/>
              </a:rPr>
              <a:t>женщин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medie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salariile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bărbaților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cu un </a:t>
            </a:r>
            <a:r>
              <a:rPr lang="en-US" sz="4000" dirty="0" err="1">
                <a:latin typeface="Corbel" panose="020B0503020204020204" pitchFamily="34" charset="0"/>
              </a:rPr>
              <a:t>sfert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mici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decât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salariile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femeilor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46 странах доля женщин хотя бы в одной палате парламента составляет 30</a:t>
            </a:r>
            <a:r>
              <a:rPr lang="ru-RU" sz="4000" dirty="0" smtClean="0">
                <a:latin typeface="Corbel" panose="020B0503020204020204" pitchFamily="34" charset="0"/>
              </a:rPr>
              <a:t>%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46 de state, </a:t>
            </a:r>
            <a:r>
              <a:rPr lang="en-US" sz="4000" dirty="0" err="1">
                <a:latin typeface="Corbel" panose="020B0503020204020204" pitchFamily="34" charset="0"/>
              </a:rPr>
              <a:t>procentajul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femeilor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cel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puțin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una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camerele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Parlamentului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este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smtClean="0">
                <a:latin typeface="Corbel" panose="020B0503020204020204" pitchFamily="34" charset="0"/>
              </a:rPr>
              <a:t>de </a:t>
            </a:r>
            <a:r>
              <a:rPr lang="en-US" sz="4000" dirty="0">
                <a:latin typeface="Corbel" panose="020B0503020204020204" pitchFamily="34" charset="0"/>
              </a:rPr>
              <a:t>30%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7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Что из это </a:t>
            </a:r>
            <a:r>
              <a:rPr lang="ru-RU" sz="4000" b="1" dirty="0" smtClean="0">
                <a:latin typeface="Corbel" panose="020B0503020204020204" pitchFamily="34" charset="0"/>
              </a:rPr>
              <a:t>неправда?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Care </a:t>
            </a:r>
            <a:r>
              <a:rPr lang="en-US" sz="4000" b="1" dirty="0">
                <a:latin typeface="Corbel" panose="020B0503020204020204" pitchFamily="34" charset="0"/>
              </a:rPr>
              <a:t>din </a:t>
            </a:r>
            <a:r>
              <a:rPr lang="en-US" sz="4000" b="1" dirty="0" err="1">
                <a:latin typeface="Corbel" panose="020B0503020204020204" pitchFamily="34" charset="0"/>
              </a:rPr>
              <a:t>aceste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afirmații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smtClean="0">
                <a:latin typeface="Corbel" panose="020B0503020204020204" pitchFamily="34" charset="0"/>
              </a:rPr>
              <a:t>e</a:t>
            </a:r>
            <a:r>
              <a:rPr lang="ro-MD" sz="4000" b="1" dirty="0" smtClean="0">
                <a:latin typeface="Corbel" panose="020B0503020204020204" pitchFamily="34" charset="0"/>
              </a:rPr>
              <a:t>ste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falsă</a:t>
            </a:r>
            <a:r>
              <a:rPr lang="en-US" sz="4000" b="1" dirty="0">
                <a:latin typeface="Corbel" panose="020B0503020204020204" pitchFamily="34" charset="0"/>
              </a:rPr>
              <a:t>?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В </a:t>
            </a:r>
            <a:r>
              <a:rPr lang="ru-RU" sz="4000" dirty="0">
                <a:latin typeface="Corbel" panose="020B0503020204020204" pitchFamily="34" charset="0"/>
              </a:rPr>
              <a:t>мире доля женщин, имеющих права на землю, составляет лишь 13</a:t>
            </a:r>
            <a:r>
              <a:rPr lang="ru-RU" sz="4000" dirty="0" smtClean="0">
                <a:latin typeface="Corbel" panose="020B0503020204020204" pitchFamily="34" charset="0"/>
              </a:rPr>
              <a:t>%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	 </a:t>
            </a:r>
            <a:r>
              <a:rPr lang="ro-MD" sz="4000" dirty="0" smtClean="0">
                <a:latin typeface="Corbel" panose="020B0503020204020204" pitchFamily="34" charset="0"/>
              </a:rPr>
              <a:t>  </a:t>
            </a:r>
            <a:r>
              <a:rPr lang="en-US" sz="4000" dirty="0" smtClean="0">
                <a:latin typeface="Corbel" panose="020B0503020204020204" pitchFamily="34" charset="0"/>
              </a:rPr>
              <a:t>La </a:t>
            </a:r>
            <a:r>
              <a:rPr lang="en-US" sz="4000" dirty="0" err="1">
                <a:latin typeface="Corbel" panose="020B0503020204020204" pitchFamily="34" charset="0"/>
              </a:rPr>
              <a:t>nivel</a:t>
            </a:r>
            <a:r>
              <a:rPr lang="en-US" sz="4000" dirty="0">
                <a:latin typeface="Corbel" panose="020B0503020204020204" pitchFamily="34" charset="0"/>
              </a:rPr>
              <a:t> global, </a:t>
            </a:r>
            <a:r>
              <a:rPr lang="en-US" sz="4000" dirty="0" err="1">
                <a:latin typeface="Corbel" panose="020B0503020204020204" pitchFamily="34" charset="0"/>
              </a:rPr>
              <a:t>dintre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persoanele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drepturi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ro-MD" sz="4000" smtClean="0">
                <a:latin typeface="Corbel" panose="020B0503020204020204" pitchFamily="34" charset="0"/>
              </a:rPr>
              <a:t>la</a:t>
            </a:r>
            <a:r>
              <a:rPr lang="en-US" sz="400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pământ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doar</a:t>
            </a:r>
            <a:r>
              <a:rPr lang="en-US" sz="4000" dirty="0">
                <a:latin typeface="Corbel" panose="020B0503020204020204" pitchFamily="34" charset="0"/>
              </a:rPr>
              <a:t> 13%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femei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Северной Африке на долю женщин приходится менее одной из каждых пяти 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ru-RU" sz="4000" dirty="0" smtClean="0">
                <a:latin typeface="Corbel" panose="020B0503020204020204" pitchFamily="34" charset="0"/>
              </a:rPr>
              <a:t>оплачиваемых </a:t>
            </a:r>
            <a:r>
              <a:rPr lang="ru-RU" sz="4000" dirty="0">
                <a:latin typeface="Corbel" panose="020B0503020204020204" pitchFamily="34" charset="0"/>
              </a:rPr>
              <a:t>должностей вне сельскохозяйственной </a:t>
            </a:r>
            <a:r>
              <a:rPr lang="ru-RU" sz="4000" dirty="0" smtClean="0">
                <a:latin typeface="Corbel" panose="020B0503020204020204" pitchFamily="34" charset="0"/>
              </a:rPr>
              <a:t>отрасли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Africa de Nord,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dacă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e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excludem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agricultura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doar</a:t>
            </a:r>
            <a:r>
              <a:rPr lang="en-US" sz="4000" dirty="0">
                <a:latin typeface="Corbel" panose="020B0503020204020204" pitchFamily="34" charset="0"/>
              </a:rPr>
              <a:t> 20% din </a:t>
            </a:r>
            <a:r>
              <a:rPr lang="en-US" sz="4000" dirty="0" err="1">
                <a:latin typeface="Corbel" panose="020B0503020204020204" pitchFamily="34" charset="0"/>
              </a:rPr>
              <a:t>funcțiile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plătite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ocupate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 smtClean="0">
                <a:latin typeface="Corbel" panose="020B0503020204020204" pitchFamily="34" charset="0"/>
              </a:rPr>
              <a:t>femei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среднем зарплата мужчин на четверть ниже зарплаты </a:t>
            </a:r>
            <a:r>
              <a:rPr lang="ru-RU" sz="4000" dirty="0" smtClean="0">
                <a:latin typeface="Corbel" panose="020B0503020204020204" pitchFamily="34" charset="0"/>
              </a:rPr>
              <a:t>женщин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medie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salariile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bărbaților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sunt</a:t>
            </a:r>
            <a:r>
              <a:rPr lang="en-US" sz="4000" dirty="0">
                <a:latin typeface="Corbel" panose="020B0503020204020204" pitchFamily="34" charset="0"/>
              </a:rPr>
              <a:t> cu un </a:t>
            </a:r>
            <a:r>
              <a:rPr lang="en-US" sz="4000" dirty="0" err="1">
                <a:latin typeface="Corbel" panose="020B0503020204020204" pitchFamily="34" charset="0"/>
              </a:rPr>
              <a:t>sfert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mai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mici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decât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salariile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femeilor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В 46 странах доля женщин хотя бы в одной палате парламента составляет 30</a:t>
            </a:r>
            <a:r>
              <a:rPr lang="ru-RU" sz="4000" dirty="0" smtClean="0">
                <a:latin typeface="Corbel" panose="020B0503020204020204" pitchFamily="34" charset="0"/>
              </a:rPr>
              <a:t>%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/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err="1" smtClean="0">
                <a:latin typeface="Corbel" panose="020B0503020204020204" pitchFamily="34" charset="0"/>
              </a:rPr>
              <a:t>În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46 de state, </a:t>
            </a:r>
            <a:r>
              <a:rPr lang="en-US" sz="4000" dirty="0" err="1">
                <a:latin typeface="Corbel" panose="020B0503020204020204" pitchFamily="34" charset="0"/>
              </a:rPr>
              <a:t>procentajul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femeilor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cel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puțin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una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camerele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Parlamentului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este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000" dirty="0">
                <a:latin typeface="Corbel" panose="020B0503020204020204" pitchFamily="34" charset="0"/>
              </a:rPr>
              <a:t> </a:t>
            </a:r>
            <a:r>
              <a:rPr lang="ro-MD" sz="4000" dirty="0" smtClean="0">
                <a:latin typeface="Corbel" panose="020B0503020204020204" pitchFamily="34" charset="0"/>
              </a:rPr>
              <a:t>    </a:t>
            </a:r>
            <a:r>
              <a:rPr lang="en-US" sz="4000" dirty="0" smtClean="0">
                <a:latin typeface="Corbel" panose="020B0503020204020204" pitchFamily="34" charset="0"/>
              </a:rPr>
              <a:t>de </a:t>
            </a:r>
            <a:r>
              <a:rPr lang="en-US" sz="4000" dirty="0">
                <a:latin typeface="Corbel" panose="020B0503020204020204" pitchFamily="34" charset="0"/>
              </a:rPr>
              <a:t>30%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796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3577952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Посол доброй воли ЮНИСЕФ, певица Нана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err="1" smtClean="0">
                <a:latin typeface="Corbel" panose="020B0503020204020204" pitchFamily="34" charset="0"/>
              </a:rPr>
              <a:t>Мускури</a:t>
            </a:r>
            <a:r>
              <a:rPr lang="ru-RU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дала концерт </a:t>
            </a:r>
            <a:r>
              <a:rPr lang="ru-RU" sz="4700" dirty="0" smtClean="0">
                <a:latin typeface="Corbel" panose="020B0503020204020204" pitchFamily="34" charset="0"/>
              </a:rPr>
              <a:t>в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поддержку </a:t>
            </a:r>
            <a:r>
              <a:rPr lang="ru-RU" sz="4700" dirty="0">
                <a:latin typeface="Corbel" panose="020B0503020204020204" pitchFamily="34" charset="0"/>
              </a:rPr>
              <a:t>образования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девочек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В какой </a:t>
            </a:r>
            <a:r>
              <a:rPr lang="ru-RU" sz="4700" b="1" dirty="0" smtClean="0">
                <a:latin typeface="Corbel" panose="020B0503020204020204" pitchFamily="34" charset="0"/>
              </a:rPr>
              <a:t>стране?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Interpreta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Nana </a:t>
            </a:r>
            <a:r>
              <a:rPr lang="en-US" sz="4700" dirty="0" err="1">
                <a:latin typeface="Corbel" panose="020B0503020204020204" pitchFamily="34" charset="0"/>
              </a:rPr>
              <a:t>Mouskouri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ambasadoare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Bunăvoinței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UNICEF, a </a:t>
            </a:r>
            <a:r>
              <a:rPr lang="en-US" sz="4700" dirty="0" err="1">
                <a:latin typeface="Corbel" panose="020B0503020204020204" pitchFamily="34" charset="0"/>
              </a:rPr>
              <a:t>susținut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un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concert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sprijini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educația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fetelor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țară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avut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loc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concertul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Австралии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Australia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Китай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China</a:t>
            </a:r>
            <a:r>
              <a:rPr lang="en-US" sz="4700" dirty="0">
                <a:latin typeface="Corbel" panose="020B0503020204020204" pitchFamily="34" charset="0"/>
              </a:rPr>
              <a:t> 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Марокко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Maroc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Испании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Spania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050" y="1249406"/>
            <a:ext cx="5926916" cy="88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3577952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Посол доброй воли ЮНИСЕФ, певица Нана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err="1" smtClean="0">
                <a:latin typeface="Corbel" panose="020B0503020204020204" pitchFamily="34" charset="0"/>
              </a:rPr>
              <a:t>Мускури</a:t>
            </a:r>
            <a:r>
              <a:rPr lang="ru-RU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дала концерт </a:t>
            </a:r>
            <a:r>
              <a:rPr lang="ru-RU" sz="4700" dirty="0" smtClean="0">
                <a:latin typeface="Corbel" panose="020B0503020204020204" pitchFamily="34" charset="0"/>
              </a:rPr>
              <a:t>в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поддержку </a:t>
            </a:r>
            <a:r>
              <a:rPr lang="ru-RU" sz="4700" dirty="0">
                <a:latin typeface="Corbel" panose="020B0503020204020204" pitchFamily="34" charset="0"/>
              </a:rPr>
              <a:t>образования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девочек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В какой </a:t>
            </a:r>
            <a:r>
              <a:rPr lang="ru-RU" sz="4700" b="1" dirty="0" smtClean="0">
                <a:latin typeface="Corbel" panose="020B0503020204020204" pitchFamily="34" charset="0"/>
              </a:rPr>
              <a:t>стране?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Interpreta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Nana </a:t>
            </a:r>
            <a:r>
              <a:rPr lang="en-US" sz="4700" dirty="0" err="1">
                <a:latin typeface="Corbel" panose="020B0503020204020204" pitchFamily="34" charset="0"/>
              </a:rPr>
              <a:t>Mouskouri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ambasadoare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Bunăvoinței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UNICEF, a </a:t>
            </a:r>
            <a:r>
              <a:rPr lang="en-US" sz="4700" dirty="0" err="1">
                <a:latin typeface="Corbel" panose="020B0503020204020204" pitchFamily="34" charset="0"/>
              </a:rPr>
              <a:t>susținut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un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concert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sprijini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educația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fetelor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țară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avut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loc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concertul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Австралии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Australia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Китай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China</a:t>
            </a:r>
            <a:r>
              <a:rPr lang="en-US" sz="4700" dirty="0">
                <a:latin typeface="Corbel" panose="020B0503020204020204" pitchFamily="34" charset="0"/>
              </a:rPr>
              <a:t> 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Марокко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Maroc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Испании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Spania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050" y="1249406"/>
            <a:ext cx="5926916" cy="88607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70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3577952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Посол доброй воли ЮНИСЕФ, певица Нана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err="1" smtClean="0">
                <a:latin typeface="Corbel" panose="020B0503020204020204" pitchFamily="34" charset="0"/>
              </a:rPr>
              <a:t>Мускури</a:t>
            </a:r>
            <a:r>
              <a:rPr lang="ru-RU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дала концерт </a:t>
            </a:r>
            <a:r>
              <a:rPr lang="ru-RU" sz="4700" dirty="0" smtClean="0">
                <a:latin typeface="Corbel" panose="020B0503020204020204" pitchFamily="34" charset="0"/>
              </a:rPr>
              <a:t>в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поддержку </a:t>
            </a:r>
            <a:r>
              <a:rPr lang="ru-RU" sz="4700" dirty="0">
                <a:latin typeface="Corbel" panose="020B0503020204020204" pitchFamily="34" charset="0"/>
              </a:rPr>
              <a:t>образования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девочек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В какой </a:t>
            </a:r>
            <a:r>
              <a:rPr lang="ru-RU" sz="4700" b="1" dirty="0" smtClean="0">
                <a:latin typeface="Corbel" panose="020B0503020204020204" pitchFamily="34" charset="0"/>
              </a:rPr>
              <a:t>стране?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Interpreta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Nana </a:t>
            </a:r>
            <a:r>
              <a:rPr lang="en-US" sz="4700" dirty="0" err="1">
                <a:latin typeface="Corbel" panose="020B0503020204020204" pitchFamily="34" charset="0"/>
              </a:rPr>
              <a:t>Mouskouri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ambasadoare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Bunăvoinței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UNICEF, a </a:t>
            </a:r>
            <a:r>
              <a:rPr lang="en-US" sz="4700" dirty="0" err="1">
                <a:latin typeface="Corbel" panose="020B0503020204020204" pitchFamily="34" charset="0"/>
              </a:rPr>
              <a:t>susținut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un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concert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sprijini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educația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fetelor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țară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avut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loc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concertul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Австралии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Australia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Китай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China</a:t>
            </a:r>
            <a:r>
              <a:rPr lang="en-US" sz="4700" dirty="0">
                <a:latin typeface="Corbel" panose="020B0503020204020204" pitchFamily="34" charset="0"/>
              </a:rPr>
              <a:t> 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Марокко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Maroc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Испании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Spania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050" y="1249406"/>
            <a:ext cx="5926916" cy="8860739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2914650"/>
            <a:ext cx="20104100" cy="5143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0" name="Google Shape;305;p24"/>
          <p:cNvSpPr txBox="1"/>
          <p:nvPr/>
        </p:nvSpPr>
        <p:spPr>
          <a:xfrm>
            <a:off x="0" y="2914649"/>
            <a:ext cx="20110500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05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Учёные из Буэнос-Айреса решили провести эксперимент: матч </a:t>
            </a:r>
            <a:r>
              <a:rPr lang="ru-RU" sz="4800" dirty="0" smtClean="0">
                <a:latin typeface="Corbel" panose="020B0503020204020204" pitchFamily="34" charset="0"/>
              </a:rPr>
              <a:t>между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женатыми </a:t>
            </a:r>
            <a:r>
              <a:rPr lang="ru-RU" sz="4800" dirty="0">
                <a:latin typeface="Corbel" panose="020B0503020204020204" pitchFamily="34" charset="0"/>
              </a:rPr>
              <a:t>и холостяками</a:t>
            </a:r>
            <a:r>
              <a:rPr lang="ru-RU" sz="4800" b="1" dirty="0">
                <a:latin typeface="Corbel" panose="020B0503020204020204" pitchFamily="34" charset="0"/>
              </a:rPr>
              <a:t>. К сожалению, эксперимент </a:t>
            </a:r>
            <a:r>
              <a:rPr lang="ru-RU" sz="4800" b="1" dirty="0" smtClean="0">
                <a:latin typeface="Corbel" panose="020B0503020204020204" pitchFamily="34" charset="0"/>
              </a:rPr>
              <a:t>провалился,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ведь </a:t>
            </a:r>
            <a:r>
              <a:rPr lang="ru-RU" sz="4800" b="1" dirty="0">
                <a:latin typeface="Corbel" panose="020B0503020204020204" pitchFamily="34" charset="0"/>
              </a:rPr>
              <a:t>на поле </a:t>
            </a:r>
            <a:r>
              <a:rPr lang="ru-RU" sz="4800" b="1" dirty="0" smtClean="0">
                <a:latin typeface="Corbel" panose="020B0503020204020204" pitchFamily="34" charset="0"/>
              </a:rPr>
              <a:t>выбежали…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Savanții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din Buenos Aires au </a:t>
            </a:r>
            <a:r>
              <a:rPr lang="en-US" sz="4800" dirty="0" err="1">
                <a:latin typeface="Corbel" panose="020B0503020204020204" pitchFamily="34" charset="0"/>
              </a:rPr>
              <a:t>efectuat</a:t>
            </a:r>
            <a:r>
              <a:rPr lang="en-US" sz="4800" dirty="0">
                <a:latin typeface="Corbel" panose="020B0503020204020204" pitchFamily="34" charset="0"/>
              </a:rPr>
              <a:t> un experiment: o </a:t>
            </a:r>
            <a:r>
              <a:rPr lang="en-US" sz="4800" dirty="0" err="1">
                <a:latin typeface="Corbel" panose="020B0503020204020204" pitchFamily="34" charset="0"/>
              </a:rPr>
              <a:t>partidă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fotbal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ntre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echipa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căsătoriților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echipa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burlacilor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Din </a:t>
            </a:r>
            <a:r>
              <a:rPr lang="en-US" sz="4800" b="1" dirty="0" err="1">
                <a:latin typeface="Corbel" panose="020B0503020204020204" pitchFamily="34" charset="0"/>
              </a:rPr>
              <a:t>păcate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experimentul</a:t>
            </a:r>
            <a:r>
              <a:rPr lang="en-US" sz="4800" b="1" dirty="0">
                <a:latin typeface="Corbel" panose="020B0503020204020204" pitchFamily="34" charset="0"/>
              </a:rPr>
              <a:t> a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eșuat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căci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teren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intrat</a:t>
            </a:r>
            <a:r>
              <a:rPr lang="en-US" sz="4800" b="1" dirty="0">
                <a:latin typeface="Corbel" panose="020B0503020204020204" pitchFamily="34" charset="0"/>
              </a:rPr>
              <a:t>…  </a:t>
            </a:r>
          </a:p>
          <a:p>
            <a:r>
              <a:rPr lang="en-US" sz="4800" dirty="0">
                <a:latin typeface="Corbel" panose="020B0503020204020204" pitchFamily="34" charset="0"/>
              </a:rPr>
              <a:t>1. </a:t>
            </a:r>
            <a:r>
              <a:rPr lang="ru-RU" sz="4800" dirty="0">
                <a:latin typeface="Corbel" panose="020B0503020204020204" pitchFamily="34" charset="0"/>
              </a:rPr>
              <a:t>питомцы из </a:t>
            </a:r>
            <a:r>
              <a:rPr lang="ru-RU" sz="4800" dirty="0" smtClean="0">
                <a:latin typeface="Corbel" panose="020B0503020204020204" pitchFamily="34" charset="0"/>
              </a:rPr>
              <a:t>зоопарка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animalele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din </a:t>
            </a:r>
            <a:r>
              <a:rPr lang="en-US" sz="4800" dirty="0" err="1">
                <a:latin typeface="Corbel" panose="020B0503020204020204" pitchFamily="34" charset="0"/>
              </a:rPr>
              <a:t>Grădina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Zoologică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apropiere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2. </a:t>
            </a:r>
            <a:r>
              <a:rPr lang="ru-RU" sz="4800" dirty="0">
                <a:latin typeface="Corbel" panose="020B0503020204020204" pitchFamily="34" charset="0"/>
              </a:rPr>
              <a:t>дети </a:t>
            </a:r>
            <a:r>
              <a:rPr lang="ru-RU" sz="4800" dirty="0" smtClean="0">
                <a:latin typeface="Corbel" panose="020B0503020204020204" pitchFamily="34" charset="0"/>
              </a:rPr>
              <a:t>судьи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copiii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arbitrului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3. </a:t>
            </a:r>
            <a:r>
              <a:rPr lang="ru-RU" sz="4800" dirty="0">
                <a:latin typeface="Corbel" panose="020B0503020204020204" pitchFamily="34" charset="0"/>
              </a:rPr>
              <a:t>жёны </a:t>
            </a:r>
            <a:r>
              <a:rPr lang="ru-RU" sz="4800" dirty="0" smtClean="0">
                <a:latin typeface="Corbel" panose="020B0503020204020204" pitchFamily="34" charset="0"/>
              </a:rPr>
              <a:t>футболистов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soțiile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jucătorilor</a:t>
            </a:r>
            <a:r>
              <a:rPr lang="en-US" sz="4800" dirty="0">
                <a:latin typeface="Corbel" panose="020B0503020204020204" pitchFamily="34" charset="0"/>
              </a:rPr>
              <a:t> </a:t>
            </a:r>
          </a:p>
          <a:p>
            <a:r>
              <a:rPr lang="en-US" sz="4800" dirty="0">
                <a:latin typeface="Corbel" panose="020B0503020204020204" pitchFamily="34" charset="0"/>
              </a:rPr>
              <a:t>4. </a:t>
            </a:r>
            <a:r>
              <a:rPr lang="ru-RU" sz="4800" dirty="0">
                <a:latin typeface="Corbel" panose="020B0503020204020204" pitchFamily="34" charset="0"/>
              </a:rPr>
              <a:t>сами </a:t>
            </a:r>
            <a:r>
              <a:rPr lang="ru-RU" sz="4800" dirty="0" smtClean="0">
                <a:latin typeface="Corbel" panose="020B0503020204020204" pitchFamily="34" charset="0"/>
              </a:rPr>
              <a:t>учёные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chiar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savanții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</a:p>
          <a:p>
            <a:r>
              <a:rPr lang="en-US" sz="4800" dirty="0">
                <a:latin typeface="Corbel" panose="020B0503020204020204" pitchFamily="34" charset="0"/>
              </a:rPr>
              <a:t/>
            </a:r>
            <a:br>
              <a:rPr lang="en-US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Учёные из Буэнос-Айреса решили провести эксперимент: матч </a:t>
            </a:r>
            <a:r>
              <a:rPr lang="ru-RU" sz="4800" dirty="0" smtClean="0">
                <a:latin typeface="Corbel" panose="020B0503020204020204" pitchFamily="34" charset="0"/>
              </a:rPr>
              <a:t>между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женатыми </a:t>
            </a:r>
            <a:r>
              <a:rPr lang="ru-RU" sz="4800" dirty="0">
                <a:latin typeface="Corbel" panose="020B0503020204020204" pitchFamily="34" charset="0"/>
              </a:rPr>
              <a:t>и холостяками</a:t>
            </a:r>
            <a:r>
              <a:rPr lang="ru-RU" sz="4800" b="1" dirty="0">
                <a:latin typeface="Corbel" panose="020B0503020204020204" pitchFamily="34" charset="0"/>
              </a:rPr>
              <a:t>. К сожалению, эксперимент </a:t>
            </a:r>
            <a:r>
              <a:rPr lang="ru-RU" sz="4800" b="1" dirty="0" smtClean="0">
                <a:latin typeface="Corbel" panose="020B0503020204020204" pitchFamily="34" charset="0"/>
              </a:rPr>
              <a:t>провалился,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ведь </a:t>
            </a:r>
            <a:r>
              <a:rPr lang="ru-RU" sz="4800" b="1" dirty="0">
                <a:latin typeface="Corbel" panose="020B0503020204020204" pitchFamily="34" charset="0"/>
              </a:rPr>
              <a:t>на поле </a:t>
            </a:r>
            <a:r>
              <a:rPr lang="ru-RU" sz="4800" b="1" dirty="0" smtClean="0">
                <a:latin typeface="Corbel" panose="020B0503020204020204" pitchFamily="34" charset="0"/>
              </a:rPr>
              <a:t>выбежали…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Savanții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din Buenos Aires au </a:t>
            </a:r>
            <a:r>
              <a:rPr lang="en-US" sz="4800" dirty="0" err="1">
                <a:latin typeface="Corbel" panose="020B0503020204020204" pitchFamily="34" charset="0"/>
              </a:rPr>
              <a:t>efectuat</a:t>
            </a:r>
            <a:r>
              <a:rPr lang="en-US" sz="4800" dirty="0">
                <a:latin typeface="Corbel" panose="020B0503020204020204" pitchFamily="34" charset="0"/>
              </a:rPr>
              <a:t> un experiment: o </a:t>
            </a:r>
            <a:r>
              <a:rPr lang="en-US" sz="4800" dirty="0" err="1">
                <a:latin typeface="Corbel" panose="020B0503020204020204" pitchFamily="34" charset="0"/>
              </a:rPr>
              <a:t>partidă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fotbal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ntre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echipa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căsătoriților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echipa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burlacilor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Din </a:t>
            </a:r>
            <a:r>
              <a:rPr lang="en-US" sz="4800" b="1" dirty="0" err="1">
                <a:latin typeface="Corbel" panose="020B0503020204020204" pitchFamily="34" charset="0"/>
              </a:rPr>
              <a:t>păcate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experimentul</a:t>
            </a:r>
            <a:r>
              <a:rPr lang="en-US" sz="4800" b="1" dirty="0">
                <a:latin typeface="Corbel" panose="020B0503020204020204" pitchFamily="34" charset="0"/>
              </a:rPr>
              <a:t> a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eșuat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căci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teren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intrat</a:t>
            </a:r>
            <a:r>
              <a:rPr lang="en-US" sz="4800" b="1" dirty="0">
                <a:latin typeface="Corbel" panose="020B0503020204020204" pitchFamily="34" charset="0"/>
              </a:rPr>
              <a:t>…  </a:t>
            </a:r>
          </a:p>
          <a:p>
            <a:r>
              <a:rPr lang="en-US" sz="4800" dirty="0">
                <a:latin typeface="Corbel" panose="020B0503020204020204" pitchFamily="34" charset="0"/>
              </a:rPr>
              <a:t>1. </a:t>
            </a:r>
            <a:r>
              <a:rPr lang="ru-RU" sz="4800" dirty="0">
                <a:latin typeface="Corbel" panose="020B0503020204020204" pitchFamily="34" charset="0"/>
              </a:rPr>
              <a:t>питомцы из </a:t>
            </a:r>
            <a:r>
              <a:rPr lang="ru-RU" sz="4800" dirty="0" smtClean="0">
                <a:latin typeface="Corbel" panose="020B0503020204020204" pitchFamily="34" charset="0"/>
              </a:rPr>
              <a:t>зоопарка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animalele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din </a:t>
            </a:r>
            <a:r>
              <a:rPr lang="en-US" sz="4800" dirty="0" err="1">
                <a:latin typeface="Corbel" panose="020B0503020204020204" pitchFamily="34" charset="0"/>
              </a:rPr>
              <a:t>Grădina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Zoologică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apropiere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2. </a:t>
            </a:r>
            <a:r>
              <a:rPr lang="ru-RU" sz="4800" dirty="0">
                <a:latin typeface="Corbel" panose="020B0503020204020204" pitchFamily="34" charset="0"/>
              </a:rPr>
              <a:t>дети </a:t>
            </a:r>
            <a:r>
              <a:rPr lang="ru-RU" sz="4800" dirty="0" smtClean="0">
                <a:latin typeface="Corbel" panose="020B0503020204020204" pitchFamily="34" charset="0"/>
              </a:rPr>
              <a:t>судьи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copiii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arbitrului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3. </a:t>
            </a:r>
            <a:r>
              <a:rPr lang="ru-RU" sz="4800" dirty="0">
                <a:latin typeface="Corbel" panose="020B0503020204020204" pitchFamily="34" charset="0"/>
              </a:rPr>
              <a:t>жёны </a:t>
            </a:r>
            <a:r>
              <a:rPr lang="ru-RU" sz="4800" dirty="0" smtClean="0">
                <a:latin typeface="Corbel" panose="020B0503020204020204" pitchFamily="34" charset="0"/>
              </a:rPr>
              <a:t>футболистов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soțiile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jucătorilor</a:t>
            </a:r>
            <a:r>
              <a:rPr lang="en-US" sz="4800" dirty="0">
                <a:latin typeface="Corbel" panose="020B0503020204020204" pitchFamily="34" charset="0"/>
              </a:rPr>
              <a:t> </a:t>
            </a:r>
          </a:p>
          <a:p>
            <a:r>
              <a:rPr lang="en-US" sz="4800" dirty="0">
                <a:latin typeface="Corbel" panose="020B0503020204020204" pitchFamily="34" charset="0"/>
              </a:rPr>
              <a:t>4. </a:t>
            </a:r>
            <a:r>
              <a:rPr lang="ru-RU" sz="4800" dirty="0">
                <a:latin typeface="Corbel" panose="020B0503020204020204" pitchFamily="34" charset="0"/>
              </a:rPr>
              <a:t>сами </a:t>
            </a:r>
            <a:r>
              <a:rPr lang="ru-RU" sz="4800" dirty="0" smtClean="0">
                <a:latin typeface="Corbel" panose="020B0503020204020204" pitchFamily="34" charset="0"/>
              </a:rPr>
              <a:t>учёные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chiar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savanții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</a:p>
          <a:p>
            <a:r>
              <a:rPr lang="en-US" sz="4800" dirty="0">
                <a:latin typeface="Corbel" panose="020B0503020204020204" pitchFamily="34" charset="0"/>
              </a:rPr>
              <a:t/>
            </a:r>
            <a:br>
              <a:rPr lang="en-US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496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dirty="0">
                <a:latin typeface="Corbel" panose="020B0503020204020204" pitchFamily="34" charset="0"/>
              </a:rPr>
              <a:t>Как аргумент физического превосходства мужчин над </a:t>
            </a:r>
            <a:r>
              <a:rPr lang="ru-RU" sz="4500" dirty="0" smtClean="0">
                <a:latin typeface="Corbel" panose="020B0503020204020204" pitchFamily="34" charset="0"/>
              </a:rPr>
              <a:t>женщинами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некоторые </a:t>
            </a:r>
            <a:r>
              <a:rPr lang="ru-RU" sz="4500" dirty="0">
                <a:latin typeface="Corbel" panose="020B0503020204020204" pitchFamily="34" charset="0"/>
              </a:rPr>
              <a:t>приводят результаты на Олимпийских играх. Но </a:t>
            </a:r>
            <a:r>
              <a:rPr lang="ru-RU" sz="4500" dirty="0" smtClean="0">
                <a:latin typeface="Corbel" panose="020B0503020204020204" pitchFamily="34" charset="0"/>
              </a:rPr>
              <a:t>есть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дисциплина</a:t>
            </a:r>
            <a:r>
              <a:rPr lang="ru-RU" sz="4500" dirty="0">
                <a:latin typeface="Corbel" panose="020B0503020204020204" pitchFamily="34" charset="0"/>
              </a:rPr>
              <a:t>, в которой мировой рекорд женщин лучше, чем у мужчин. </a:t>
            </a:r>
            <a:r>
              <a:rPr lang="ru-RU" sz="4500" b="1" dirty="0" smtClean="0">
                <a:latin typeface="Corbel" panose="020B0503020204020204" pitchFamily="34" charset="0"/>
              </a:rPr>
              <a:t>Это: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Unii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menționează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rezultatele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Jocuril</a:t>
            </a:r>
            <a:r>
              <a:rPr lang="ro-MD" sz="4500" dirty="0" smtClean="0">
                <a:latin typeface="Corbel" panose="020B0503020204020204" pitchFamily="34" charset="0"/>
              </a:rPr>
              <a:t>or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Olimpice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drept</a:t>
            </a:r>
            <a:r>
              <a:rPr lang="en-US" sz="4500" dirty="0">
                <a:latin typeface="Corbel" panose="020B0503020204020204" pitchFamily="34" charset="0"/>
              </a:rPr>
              <a:t> argument al </a:t>
            </a:r>
            <a:r>
              <a:rPr lang="en-US" sz="4500" dirty="0" err="1" smtClean="0">
                <a:latin typeface="Corbel" panose="020B0503020204020204" pitchFamily="34" charset="0"/>
              </a:rPr>
              <a:t>superiorității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fizice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a </a:t>
            </a:r>
            <a:r>
              <a:rPr lang="en-US" sz="4500" dirty="0" err="1">
                <a:latin typeface="Corbel" panose="020B0503020204020204" pitchFamily="34" charset="0"/>
              </a:rPr>
              <a:t>bărbaților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față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femei</a:t>
            </a:r>
            <a:r>
              <a:rPr lang="en-US" sz="4500" dirty="0">
                <a:latin typeface="Corbel" panose="020B0503020204020204" pitchFamily="34" charset="0"/>
              </a:rPr>
              <a:t>. Dar </a:t>
            </a:r>
            <a:r>
              <a:rPr lang="en-US" sz="4500" dirty="0" err="1">
                <a:latin typeface="Corbel" panose="020B0503020204020204" pitchFamily="34" charset="0"/>
              </a:rPr>
              <a:t>există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disciplină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care </a:t>
            </a:r>
            <a:r>
              <a:rPr lang="en-US" sz="4500" dirty="0" err="1">
                <a:latin typeface="Corbel" panose="020B0503020204020204" pitchFamily="34" charset="0"/>
              </a:rPr>
              <a:t>recordul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mondial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feminin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întrece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cel</a:t>
            </a:r>
            <a:r>
              <a:rPr lang="en-US" sz="4500" dirty="0">
                <a:latin typeface="Corbel" panose="020B0503020204020204" pitchFamily="34" charset="0"/>
              </a:rPr>
              <a:t> la </a:t>
            </a:r>
            <a:r>
              <a:rPr lang="en-US" sz="4500" dirty="0" err="1">
                <a:latin typeface="Corbel" panose="020B0503020204020204" pitchFamily="34" charset="0"/>
              </a:rPr>
              <a:t>masculin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en-US" sz="4500" b="1" dirty="0" smtClean="0">
                <a:latin typeface="Corbel" panose="020B0503020204020204" pitchFamily="34" charset="0"/>
              </a:rPr>
              <a:t>E</a:t>
            </a:r>
            <a:r>
              <a:rPr lang="ro-MD" sz="4500" b="1" dirty="0" smtClean="0">
                <a:latin typeface="Corbel" panose="020B0503020204020204" pitchFamily="34" charset="0"/>
              </a:rPr>
              <a:t>ste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vorba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smtClean="0">
                <a:latin typeface="Corbel" panose="020B0503020204020204" pitchFamily="34" charset="0"/>
              </a:rPr>
              <a:t>de:</a:t>
            </a: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1. </a:t>
            </a:r>
            <a:r>
              <a:rPr lang="ru-RU" sz="4500" dirty="0" smtClean="0">
                <a:latin typeface="Corbel" panose="020B0503020204020204" pitchFamily="34" charset="0"/>
              </a:rPr>
              <a:t>Командная </a:t>
            </a:r>
            <a:r>
              <a:rPr lang="ru-RU" sz="4500" dirty="0">
                <a:latin typeface="Corbel" panose="020B0503020204020204" pitchFamily="34" charset="0"/>
              </a:rPr>
              <a:t>стрельба из </a:t>
            </a:r>
            <a:r>
              <a:rPr lang="ru-RU" sz="4500" dirty="0" smtClean="0">
                <a:latin typeface="Corbel" panose="020B0503020204020204" pitchFamily="34" charset="0"/>
              </a:rPr>
              <a:t>лука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Tir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cu </a:t>
            </a:r>
            <a:r>
              <a:rPr lang="en-US" sz="4500" dirty="0" err="1">
                <a:latin typeface="Corbel" panose="020B0503020204020204" pitchFamily="34" charset="0"/>
              </a:rPr>
              <a:t>arcul</a:t>
            </a:r>
            <a:r>
              <a:rPr lang="en-US" sz="4500" dirty="0">
                <a:latin typeface="Corbel" panose="020B0503020204020204" pitchFamily="34" charset="0"/>
              </a:rPr>
              <a:t> (</a:t>
            </a:r>
            <a:r>
              <a:rPr lang="en-US" sz="4500" dirty="0" err="1" smtClean="0">
                <a:latin typeface="Corbel" panose="020B0503020204020204" pitchFamily="34" charset="0"/>
              </a:rPr>
              <a:t>echipe</a:t>
            </a:r>
            <a:r>
              <a:rPr lang="en-US" sz="4500" dirty="0" smtClean="0">
                <a:latin typeface="Corbel" panose="020B0503020204020204" pitchFamily="34" charset="0"/>
              </a:rPr>
              <a:t>)</a:t>
            </a: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2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Бег на 400 метров с </a:t>
            </a:r>
            <a:r>
              <a:rPr lang="ru-RU" sz="4500" dirty="0" smtClean="0">
                <a:latin typeface="Corbel" panose="020B0503020204020204" pitchFamily="34" charset="0"/>
              </a:rPr>
              <a:t>препятствиями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 </a:t>
            </a:r>
            <a:r>
              <a:rPr lang="en-US" sz="4500" dirty="0" err="1">
                <a:latin typeface="Corbel" panose="020B0503020204020204" pitchFamily="34" charset="0"/>
              </a:rPr>
              <a:t>Alergarea</a:t>
            </a:r>
            <a:r>
              <a:rPr lang="en-US" sz="4500" dirty="0">
                <a:latin typeface="Corbel" panose="020B0503020204020204" pitchFamily="34" charset="0"/>
              </a:rPr>
              <a:t> la 400 </a:t>
            </a:r>
            <a:r>
              <a:rPr lang="en-US" sz="4500" dirty="0" err="1">
                <a:latin typeface="Corbel" panose="020B0503020204020204" pitchFamily="34" charset="0"/>
              </a:rPr>
              <a:t>metri</a:t>
            </a:r>
            <a:r>
              <a:rPr lang="en-US" sz="4500" dirty="0">
                <a:latin typeface="Corbel" panose="020B0503020204020204" pitchFamily="34" charset="0"/>
              </a:rPr>
              <a:t> cu </a:t>
            </a:r>
            <a:r>
              <a:rPr lang="en-US" sz="4500" dirty="0" err="1" smtClean="0">
                <a:latin typeface="Corbel" panose="020B0503020204020204" pitchFamily="34" charset="0"/>
              </a:rPr>
              <a:t>obstacole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3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Прыжок в </a:t>
            </a:r>
            <a:r>
              <a:rPr lang="ru-RU" sz="4500" dirty="0" smtClean="0">
                <a:latin typeface="Corbel" panose="020B0503020204020204" pitchFamily="34" charset="0"/>
              </a:rPr>
              <a:t>высоту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Sărituri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înălțime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4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Конькобежный спорт (2 км</a:t>
            </a:r>
            <a:r>
              <a:rPr lang="ru-RU" sz="4500" dirty="0" smtClean="0">
                <a:latin typeface="Corbel" panose="020B0503020204020204" pitchFamily="34" charset="0"/>
              </a:rPr>
              <a:t>)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Patinaj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viteză</a:t>
            </a:r>
            <a:r>
              <a:rPr lang="en-US" sz="4500" dirty="0">
                <a:latin typeface="Corbel" panose="020B0503020204020204" pitchFamily="34" charset="0"/>
              </a:rPr>
              <a:t> (2 km)</a:t>
            </a: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19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dirty="0">
                <a:latin typeface="Corbel" panose="020B0503020204020204" pitchFamily="34" charset="0"/>
              </a:rPr>
              <a:t>Как аргумент физического превосходства мужчин над </a:t>
            </a:r>
            <a:r>
              <a:rPr lang="ru-RU" sz="4500" dirty="0" smtClean="0">
                <a:latin typeface="Corbel" panose="020B0503020204020204" pitchFamily="34" charset="0"/>
              </a:rPr>
              <a:t>женщинами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некоторые </a:t>
            </a:r>
            <a:r>
              <a:rPr lang="ru-RU" sz="4500" dirty="0">
                <a:latin typeface="Corbel" panose="020B0503020204020204" pitchFamily="34" charset="0"/>
              </a:rPr>
              <a:t>приводят результаты на Олимпийских играх. Но </a:t>
            </a:r>
            <a:r>
              <a:rPr lang="ru-RU" sz="4500" dirty="0" smtClean="0">
                <a:latin typeface="Corbel" panose="020B0503020204020204" pitchFamily="34" charset="0"/>
              </a:rPr>
              <a:t>есть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дисциплина</a:t>
            </a:r>
            <a:r>
              <a:rPr lang="ru-RU" sz="4500" dirty="0">
                <a:latin typeface="Corbel" panose="020B0503020204020204" pitchFamily="34" charset="0"/>
              </a:rPr>
              <a:t>, в которой мировой рекорд женщин лучше, чем у мужчин. </a:t>
            </a:r>
            <a:r>
              <a:rPr lang="ru-RU" sz="4500" b="1" dirty="0" smtClean="0">
                <a:latin typeface="Corbel" panose="020B0503020204020204" pitchFamily="34" charset="0"/>
              </a:rPr>
              <a:t>Это: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Unii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menționează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rezultatele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Jocuril</a:t>
            </a:r>
            <a:r>
              <a:rPr lang="ro-MD" sz="4500" dirty="0" smtClean="0">
                <a:latin typeface="Corbel" panose="020B0503020204020204" pitchFamily="34" charset="0"/>
              </a:rPr>
              <a:t>or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Olimpice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drept</a:t>
            </a:r>
            <a:r>
              <a:rPr lang="en-US" sz="4500" dirty="0">
                <a:latin typeface="Corbel" panose="020B0503020204020204" pitchFamily="34" charset="0"/>
              </a:rPr>
              <a:t> argument al </a:t>
            </a:r>
            <a:r>
              <a:rPr lang="en-US" sz="4500" dirty="0" err="1" smtClean="0">
                <a:latin typeface="Corbel" panose="020B0503020204020204" pitchFamily="34" charset="0"/>
              </a:rPr>
              <a:t>superiorității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fizice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a </a:t>
            </a:r>
            <a:r>
              <a:rPr lang="en-US" sz="4500" dirty="0" err="1">
                <a:latin typeface="Corbel" panose="020B0503020204020204" pitchFamily="34" charset="0"/>
              </a:rPr>
              <a:t>bărbaților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față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femei</a:t>
            </a:r>
            <a:r>
              <a:rPr lang="en-US" sz="4500" dirty="0">
                <a:latin typeface="Corbel" panose="020B0503020204020204" pitchFamily="34" charset="0"/>
              </a:rPr>
              <a:t>. Dar </a:t>
            </a:r>
            <a:r>
              <a:rPr lang="en-US" sz="4500" dirty="0" err="1">
                <a:latin typeface="Corbel" panose="020B0503020204020204" pitchFamily="34" charset="0"/>
              </a:rPr>
              <a:t>există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disciplină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care </a:t>
            </a:r>
            <a:r>
              <a:rPr lang="en-US" sz="4500" dirty="0" err="1">
                <a:latin typeface="Corbel" panose="020B0503020204020204" pitchFamily="34" charset="0"/>
              </a:rPr>
              <a:t>recordul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mondial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feminin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întrece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cel</a:t>
            </a:r>
            <a:r>
              <a:rPr lang="en-US" sz="4500" dirty="0">
                <a:latin typeface="Corbel" panose="020B0503020204020204" pitchFamily="34" charset="0"/>
              </a:rPr>
              <a:t> la </a:t>
            </a:r>
            <a:r>
              <a:rPr lang="en-US" sz="4500" dirty="0" err="1">
                <a:latin typeface="Corbel" panose="020B0503020204020204" pitchFamily="34" charset="0"/>
              </a:rPr>
              <a:t>masculin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en-US" sz="4500" b="1" dirty="0" smtClean="0">
                <a:latin typeface="Corbel" panose="020B0503020204020204" pitchFamily="34" charset="0"/>
              </a:rPr>
              <a:t>E</a:t>
            </a:r>
            <a:r>
              <a:rPr lang="ro-MD" sz="4500" b="1" smtClean="0">
                <a:latin typeface="Corbel" panose="020B0503020204020204" pitchFamily="34" charset="0"/>
              </a:rPr>
              <a:t>ste</a:t>
            </a:r>
            <a:r>
              <a:rPr lang="en-US" sz="4500" b="1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vorba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smtClean="0">
                <a:latin typeface="Corbel" panose="020B0503020204020204" pitchFamily="34" charset="0"/>
              </a:rPr>
              <a:t>de:</a:t>
            </a: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1. </a:t>
            </a:r>
            <a:r>
              <a:rPr lang="ru-RU" sz="4500" dirty="0" smtClean="0">
                <a:latin typeface="Corbel" panose="020B0503020204020204" pitchFamily="34" charset="0"/>
              </a:rPr>
              <a:t>Командная </a:t>
            </a:r>
            <a:r>
              <a:rPr lang="ru-RU" sz="4500" dirty="0">
                <a:latin typeface="Corbel" panose="020B0503020204020204" pitchFamily="34" charset="0"/>
              </a:rPr>
              <a:t>стрельба из </a:t>
            </a:r>
            <a:r>
              <a:rPr lang="ru-RU" sz="4500" dirty="0" smtClean="0">
                <a:latin typeface="Corbel" panose="020B0503020204020204" pitchFamily="34" charset="0"/>
              </a:rPr>
              <a:t>лука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Tir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cu </a:t>
            </a:r>
            <a:r>
              <a:rPr lang="en-US" sz="4500" dirty="0" err="1">
                <a:latin typeface="Corbel" panose="020B0503020204020204" pitchFamily="34" charset="0"/>
              </a:rPr>
              <a:t>arcul</a:t>
            </a:r>
            <a:r>
              <a:rPr lang="en-US" sz="4500" dirty="0">
                <a:latin typeface="Corbel" panose="020B0503020204020204" pitchFamily="34" charset="0"/>
              </a:rPr>
              <a:t> (</a:t>
            </a:r>
            <a:r>
              <a:rPr lang="en-US" sz="4500" dirty="0" err="1" smtClean="0">
                <a:latin typeface="Corbel" panose="020B0503020204020204" pitchFamily="34" charset="0"/>
              </a:rPr>
              <a:t>echipe</a:t>
            </a:r>
            <a:r>
              <a:rPr lang="en-US" sz="4500" dirty="0" smtClean="0">
                <a:latin typeface="Corbel" panose="020B0503020204020204" pitchFamily="34" charset="0"/>
              </a:rPr>
              <a:t>)</a:t>
            </a: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2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Бег на 400 метров с </a:t>
            </a:r>
            <a:r>
              <a:rPr lang="ru-RU" sz="4500" dirty="0" smtClean="0">
                <a:latin typeface="Corbel" panose="020B0503020204020204" pitchFamily="34" charset="0"/>
              </a:rPr>
              <a:t>препятствиями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 </a:t>
            </a:r>
            <a:r>
              <a:rPr lang="en-US" sz="4500" dirty="0" err="1">
                <a:latin typeface="Corbel" panose="020B0503020204020204" pitchFamily="34" charset="0"/>
              </a:rPr>
              <a:t>Alergarea</a:t>
            </a:r>
            <a:r>
              <a:rPr lang="en-US" sz="4500" dirty="0">
                <a:latin typeface="Corbel" panose="020B0503020204020204" pitchFamily="34" charset="0"/>
              </a:rPr>
              <a:t> la 400 </a:t>
            </a:r>
            <a:r>
              <a:rPr lang="en-US" sz="4500" dirty="0" err="1">
                <a:latin typeface="Corbel" panose="020B0503020204020204" pitchFamily="34" charset="0"/>
              </a:rPr>
              <a:t>metri</a:t>
            </a:r>
            <a:r>
              <a:rPr lang="en-US" sz="4500" dirty="0">
                <a:latin typeface="Corbel" panose="020B0503020204020204" pitchFamily="34" charset="0"/>
              </a:rPr>
              <a:t> cu </a:t>
            </a:r>
            <a:r>
              <a:rPr lang="en-US" sz="4500" dirty="0" err="1" smtClean="0">
                <a:latin typeface="Corbel" panose="020B0503020204020204" pitchFamily="34" charset="0"/>
              </a:rPr>
              <a:t>obstacole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3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Прыжок в </a:t>
            </a:r>
            <a:r>
              <a:rPr lang="ru-RU" sz="4500" dirty="0" smtClean="0">
                <a:latin typeface="Corbel" panose="020B0503020204020204" pitchFamily="34" charset="0"/>
              </a:rPr>
              <a:t>высоту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Sărituri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înălțime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4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r>
              <a:rPr lang="ru-RU" sz="4500" dirty="0">
                <a:latin typeface="Corbel" panose="020B0503020204020204" pitchFamily="34" charset="0"/>
              </a:rPr>
              <a:t>Конькобежный спорт (2 км</a:t>
            </a:r>
            <a:r>
              <a:rPr lang="ru-RU" sz="4500" dirty="0" smtClean="0">
                <a:latin typeface="Corbel" panose="020B0503020204020204" pitchFamily="34" charset="0"/>
              </a:rPr>
              <a:t>)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/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Patinaj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viteză</a:t>
            </a:r>
            <a:r>
              <a:rPr lang="en-US" sz="4500" dirty="0">
                <a:latin typeface="Corbel" panose="020B0503020204020204" pitchFamily="34" charset="0"/>
              </a:rPr>
              <a:t> (2 km)</a:t>
            </a: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4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От какого фактора зависит пол зародыша </a:t>
            </a:r>
            <a:r>
              <a:rPr lang="ru-RU" sz="5400" b="1" dirty="0" smtClean="0">
                <a:latin typeface="Corbel" panose="020B0503020204020204" pitchFamily="34" charset="0"/>
              </a:rPr>
              <a:t>аллигатора?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>
                <a:latin typeface="Corbel" panose="020B0503020204020204" pitchFamily="34" charset="0"/>
              </a:rPr>
              <a:t>factor </a:t>
            </a:r>
            <a:r>
              <a:rPr lang="en-US" sz="5400" b="1" dirty="0" err="1">
                <a:latin typeface="Corbel" panose="020B0503020204020204" pitchFamily="34" charset="0"/>
              </a:rPr>
              <a:t>determină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sexul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fătului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aligatorilor</a:t>
            </a:r>
            <a:r>
              <a:rPr lang="en-US" sz="54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Число </a:t>
            </a:r>
            <a:r>
              <a:rPr lang="ru-RU" sz="5400" dirty="0">
                <a:latin typeface="Corbel" panose="020B0503020204020204" pitchFamily="34" charset="0"/>
              </a:rPr>
              <a:t>отложенных </a:t>
            </a:r>
            <a:r>
              <a:rPr lang="ru-RU" sz="5400" dirty="0" smtClean="0">
                <a:latin typeface="Corbel" panose="020B0503020204020204" pitchFamily="34" charset="0"/>
              </a:rPr>
              <a:t>яиц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Numărul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ouă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depuse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Температура окружающей </a:t>
            </a:r>
            <a:r>
              <a:rPr lang="ru-RU" sz="5400" dirty="0" smtClean="0">
                <a:latin typeface="Corbel" panose="020B0503020204020204" pitchFamily="34" charset="0"/>
              </a:rPr>
              <a:t>среды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Temperatura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ambientală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Пол особи, которая охраняет </a:t>
            </a:r>
            <a:r>
              <a:rPr lang="ru-RU" sz="5400" dirty="0" smtClean="0">
                <a:latin typeface="Corbel" panose="020B0503020204020204" pitchFamily="34" charset="0"/>
              </a:rPr>
              <a:t>кладку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Sexul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individului</a:t>
            </a:r>
            <a:r>
              <a:rPr lang="en-US" sz="5400" dirty="0">
                <a:latin typeface="Corbel" panose="020B0503020204020204" pitchFamily="34" charset="0"/>
              </a:rPr>
              <a:t> care </a:t>
            </a:r>
            <a:r>
              <a:rPr lang="en-US" sz="5400" dirty="0" err="1">
                <a:latin typeface="Corbel" panose="020B0503020204020204" pitchFamily="34" charset="0"/>
              </a:rPr>
              <a:t>păzește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ouăle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Количество выпавших </a:t>
            </a:r>
            <a:r>
              <a:rPr lang="ru-RU" sz="5400" dirty="0" smtClean="0">
                <a:latin typeface="Corbel" panose="020B0503020204020204" pitchFamily="34" charset="0"/>
              </a:rPr>
              <a:t>осадков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Cantitatea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precipitații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05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От какого фактора зависит пол зародыша </a:t>
            </a:r>
            <a:r>
              <a:rPr lang="ru-RU" sz="5400" b="1" dirty="0" smtClean="0">
                <a:latin typeface="Corbel" panose="020B0503020204020204" pitchFamily="34" charset="0"/>
              </a:rPr>
              <a:t>аллигатора?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>
                <a:latin typeface="Corbel" panose="020B0503020204020204" pitchFamily="34" charset="0"/>
              </a:rPr>
              <a:t>factor </a:t>
            </a:r>
            <a:r>
              <a:rPr lang="en-US" sz="5400" b="1" dirty="0" err="1">
                <a:latin typeface="Corbel" panose="020B0503020204020204" pitchFamily="34" charset="0"/>
              </a:rPr>
              <a:t>determină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sexul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fătului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aligatorilor</a:t>
            </a:r>
            <a:r>
              <a:rPr lang="en-US" sz="54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Число </a:t>
            </a:r>
            <a:r>
              <a:rPr lang="ru-RU" sz="5400" dirty="0">
                <a:latin typeface="Corbel" panose="020B0503020204020204" pitchFamily="34" charset="0"/>
              </a:rPr>
              <a:t>отложенных </a:t>
            </a:r>
            <a:r>
              <a:rPr lang="ru-RU" sz="5400" dirty="0" smtClean="0">
                <a:latin typeface="Corbel" panose="020B0503020204020204" pitchFamily="34" charset="0"/>
              </a:rPr>
              <a:t>яиц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Numărul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ouă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depuse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Температура окружающей </a:t>
            </a:r>
            <a:r>
              <a:rPr lang="ru-RU" sz="5400" dirty="0" smtClean="0">
                <a:latin typeface="Corbel" panose="020B0503020204020204" pitchFamily="34" charset="0"/>
              </a:rPr>
              <a:t>среды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Temperatura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ambientală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Пол особи, которая охраняет </a:t>
            </a:r>
            <a:r>
              <a:rPr lang="ru-RU" sz="5400" dirty="0" smtClean="0">
                <a:latin typeface="Corbel" panose="020B0503020204020204" pitchFamily="34" charset="0"/>
              </a:rPr>
              <a:t>кладку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Sexul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individului</a:t>
            </a:r>
            <a:r>
              <a:rPr lang="en-US" sz="5400" dirty="0">
                <a:latin typeface="Corbel" panose="020B0503020204020204" pitchFamily="34" charset="0"/>
              </a:rPr>
              <a:t> care </a:t>
            </a:r>
            <a:r>
              <a:rPr lang="en-US" sz="5400" dirty="0" err="1">
                <a:latin typeface="Corbel" panose="020B0503020204020204" pitchFamily="34" charset="0"/>
              </a:rPr>
              <a:t>păzește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ouăle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Количество выпавших </a:t>
            </a:r>
            <a:r>
              <a:rPr lang="ru-RU" sz="5400" dirty="0" smtClean="0">
                <a:latin typeface="Corbel" panose="020B0503020204020204" pitchFamily="34" charset="0"/>
              </a:rPr>
              <a:t>осадков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Cantitatea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precipitații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5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Знак какой планеты можно распознать на логотипе организации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«ООН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женщины</a:t>
            </a:r>
            <a:r>
              <a:rPr lang="ru-RU" sz="4800" b="1" dirty="0">
                <a:latin typeface="Corbel" panose="020B0503020204020204" pitchFamily="34" charset="0"/>
              </a:rPr>
              <a:t>» (структура по вопросам гендерного равенства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и расширения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прав </a:t>
            </a:r>
            <a:r>
              <a:rPr lang="ru-RU" sz="4800" b="1" dirty="0">
                <a:latin typeface="Corbel" panose="020B0503020204020204" pitchFamily="34" charset="0"/>
              </a:rPr>
              <a:t>и возможностей женщин</a:t>
            </a:r>
            <a:r>
              <a:rPr lang="ru-RU" sz="4800" b="1" dirty="0" smtClean="0">
                <a:latin typeface="Corbel" panose="020B0503020204020204" pitchFamily="34" charset="0"/>
              </a:rPr>
              <a:t>)?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Semnul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planete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poate</a:t>
            </a:r>
            <a:r>
              <a:rPr lang="en-US" sz="4800" b="1" dirty="0">
                <a:latin typeface="Corbel" panose="020B0503020204020204" pitchFamily="34" charset="0"/>
              </a:rPr>
              <a:t> fi </a:t>
            </a:r>
            <a:r>
              <a:rPr lang="en-US" sz="4800" b="1" dirty="0" err="1">
                <a:latin typeface="Corbel" panose="020B0503020204020204" pitchFamily="34" charset="0"/>
              </a:rPr>
              <a:t>văzut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logo-</a:t>
            </a:r>
            <a:r>
              <a:rPr lang="en-US" sz="4800" b="1" dirty="0" err="1">
                <a:latin typeface="Corbel" panose="020B0503020204020204" pitchFamily="34" charset="0"/>
              </a:rPr>
              <a:t>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organizației</a:t>
            </a:r>
            <a:r>
              <a:rPr lang="en-US" sz="4800" b="1" dirty="0">
                <a:latin typeface="Corbel" panose="020B0503020204020204" pitchFamily="34" charset="0"/>
              </a:rPr>
              <a:t> UN Women,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care se</a:t>
            </a:r>
            <a:r>
              <a:rPr lang="ro-MD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ocupă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de </a:t>
            </a:r>
            <a:r>
              <a:rPr lang="en-US" sz="4800" b="1" dirty="0" err="1">
                <a:latin typeface="Corbel" panose="020B0503020204020204" pitchFamily="34" charset="0"/>
              </a:rPr>
              <a:t>problema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lipsei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egalității</a:t>
            </a:r>
            <a:r>
              <a:rPr lang="en-US" sz="4800" b="1" dirty="0">
                <a:latin typeface="Corbel" panose="020B0503020204020204" pitchFamily="34" charset="0"/>
              </a:rPr>
              <a:t> de gen </a:t>
            </a:r>
            <a:r>
              <a:rPr lang="en-US" sz="4800" b="1" dirty="0" err="1">
                <a:latin typeface="Corbel" panose="020B0503020204020204" pitchFamily="34" charset="0"/>
              </a:rPr>
              <a:t>și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tinde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spre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respectarea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drepturilor</a:t>
            </a:r>
            <a:r>
              <a:rPr lang="ro-MD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femeilor</a:t>
            </a:r>
            <a:r>
              <a:rPr lang="en-US" sz="4800" b="1" dirty="0">
                <a:latin typeface="Corbel" panose="020B0503020204020204" pitchFamily="34" charset="0"/>
              </a:rPr>
              <a:t>? 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Юпитера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Jupiter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Нептуна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Neptun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Венеры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Venus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Афродиты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Afrodita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74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1035</Words>
  <Application>Microsoft Office PowerPoint</Application>
  <PresentationFormat>Произвольный</PresentationFormat>
  <Paragraphs>184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406</cp:revision>
  <dcterms:modified xsi:type="dcterms:W3CDTF">2021-01-06T13:30:23Z</dcterms:modified>
</cp:coreProperties>
</file>