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30" r:id="rId5"/>
    <p:sldId id="331" r:id="rId6"/>
    <p:sldId id="258" r:id="rId7"/>
    <p:sldId id="343" r:id="rId8"/>
    <p:sldId id="341" r:id="rId9"/>
    <p:sldId id="340" r:id="rId10"/>
    <p:sldId id="342" r:id="rId11"/>
    <p:sldId id="305" r:id="rId12"/>
    <p:sldId id="344" r:id="rId13"/>
    <p:sldId id="339" r:id="rId14"/>
    <p:sldId id="327" r:id="rId15"/>
    <p:sldId id="345" r:id="rId16"/>
    <p:sldId id="347" r:id="rId17"/>
    <p:sldId id="348" r:id="rId18"/>
    <p:sldId id="257" r:id="rId19"/>
    <p:sldId id="349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FF5"/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339" autoAdjust="0"/>
  </p:normalViewPr>
  <p:slideViewPr>
    <p:cSldViewPr showGuides="1"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08" y="-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4" Type="http://schemas.openxmlformats.org/officeDocument/2006/relationships/image" Target="../media/image42.wmf"/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1.vml.rels><?xml version="1.0" encoding="UTF-8" standalone="yes"?>
<Relationships xmlns="http://schemas.openxmlformats.org/package/2006/relationships"><Relationship Id="rId4" Type="http://schemas.openxmlformats.org/officeDocument/2006/relationships/image" Target="../media/image46.wmf"/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6.wmf"/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5" Type="http://schemas.openxmlformats.org/officeDocument/2006/relationships/image" Target="../media/image22.wmf"/><Relationship Id="rId4" Type="http://schemas.openxmlformats.org/officeDocument/2006/relationships/image" Target="../media/image21.wmf"/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5" Type="http://schemas.openxmlformats.org/officeDocument/2006/relationships/image" Target="../media/image28.wmf"/><Relationship Id="rId4" Type="http://schemas.openxmlformats.org/officeDocument/2006/relationships/image" Target="../media/image27.wmf"/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32.wmf"/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5" Type="http://schemas.openxmlformats.org/officeDocument/2006/relationships/image" Target="../media/image37.wmf"/><Relationship Id="rId4" Type="http://schemas.openxmlformats.org/officeDocument/2006/relationships/image" Target="../media/image36.wmf"/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r>
              <a:rPr lang="ru-RU" dirty="0" smtClean="0"/>
              <a:t>Ведение в степень</a:t>
            </a:r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Настроен триггер</a:t>
            </a:r>
            <a:r>
              <a:rPr lang="ru-RU" baseline="0" dirty="0" smtClean="0"/>
              <a:t> для визуализации правильного и неправильных ответов</a:t>
            </a:r>
            <a:r>
              <a:rPr lang="ru-RU" dirty="0" smtClean="0"/>
              <a:t>. После</a:t>
            </a:r>
            <a:r>
              <a:rPr lang="ru-RU" baseline="0" dirty="0" smtClean="0"/>
              <a:t> выбора ответа нажимаем</a:t>
            </a:r>
            <a:r>
              <a:rPr lang="ru-RU" dirty="0" smtClean="0"/>
              <a:t> на выбранный прямоугольник.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Настроен триггер</a:t>
            </a:r>
            <a:r>
              <a:rPr lang="ru-RU" baseline="0" dirty="0" smtClean="0"/>
              <a:t> для визуализации правильного и неправильных ответов</a:t>
            </a:r>
            <a:r>
              <a:rPr lang="ru-RU" dirty="0" smtClean="0"/>
              <a:t>. После</a:t>
            </a:r>
            <a:r>
              <a:rPr lang="ru-RU" baseline="0" dirty="0" smtClean="0"/>
              <a:t> выбора ответа нажимаем</a:t>
            </a:r>
            <a:r>
              <a:rPr lang="ru-RU" dirty="0" smtClean="0"/>
              <a:t> на выбранный прямоугольник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Настроен триггер</a:t>
            </a:r>
            <a:r>
              <a:rPr lang="ru-RU" baseline="0" dirty="0" smtClean="0"/>
              <a:t> для визуализации правильного и неправильных ответов</a:t>
            </a:r>
            <a:r>
              <a:rPr lang="ru-RU" dirty="0" smtClean="0"/>
              <a:t>. После</a:t>
            </a:r>
            <a:r>
              <a:rPr lang="ru-RU" baseline="0" dirty="0" smtClean="0"/>
              <a:t> выбора ответа нажимаем</a:t>
            </a:r>
            <a:r>
              <a:rPr lang="ru-RU" dirty="0" smtClean="0"/>
              <a:t> на выбранный прямоугольник.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Настроен триггер</a:t>
            </a:r>
            <a:r>
              <a:rPr lang="ru-RU" baseline="0" dirty="0" smtClean="0"/>
              <a:t> для визуализации правильного и неправильных ответов</a:t>
            </a:r>
            <a:r>
              <a:rPr lang="ru-RU" dirty="0" smtClean="0"/>
              <a:t>. После</a:t>
            </a:r>
            <a:r>
              <a:rPr lang="ru-RU" baseline="0" dirty="0" smtClean="0"/>
              <a:t> выбора ответа нажимаем</a:t>
            </a:r>
            <a:r>
              <a:rPr lang="ru-RU" dirty="0" smtClean="0"/>
              <a:t> на выбранный прямоугольник.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примера</a:t>
            </a:r>
            <a:r>
              <a:rPr lang="ru-RU" baseline="0" dirty="0" smtClean="0"/>
              <a:t> – образца </a:t>
            </a:r>
            <a:r>
              <a:rPr lang="ru-RU" dirty="0" smtClean="0"/>
              <a:t>следует последовательно нажимать на пример. Для визуализации правильного ответа примеров 1, 2, 3 следует нажать на пример</a:t>
            </a: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464143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Многочлен и его стандартный вид</a:t>
            </a:r>
            <a:endParaRPr lang="ru-RU" sz="4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3960440" cy="6480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к уроку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Группа 1"/>
          <p:cNvGrpSpPr/>
          <p:nvPr userDrawn="1"/>
        </p:nvGrpSpPr>
        <p:grpSpPr>
          <a:xfrm>
            <a:off x="7011955" y="1091182"/>
            <a:ext cx="2124236" cy="5736932"/>
            <a:chOff x="-1908720" y="772187"/>
            <a:chExt cx="2124236" cy="5736932"/>
          </a:xfrm>
        </p:grpSpPr>
        <p:sp>
          <p:nvSpPr>
            <p:cNvPr id="19" name="Овал 18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8410" y="1317127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217220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413" y="2060848"/>
            <a:ext cx="4133697" cy="446449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37640" y="2065933"/>
            <a:ext cx="4133697" cy="445097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18410" y="2204864"/>
            <a:ext cx="8352928" cy="208823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4556" y="1340768"/>
            <a:ext cx="8352928" cy="75608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31798" y="4437112"/>
            <a:ext cx="8352928" cy="208823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2344654"/>
            <a:ext cx="4133697" cy="4180689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637640" y="2348879"/>
            <a:ext cx="4118701" cy="416802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Многочлен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 его стандартный вид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1628800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Многочлен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 его стандартный вид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 userDrawn="1"/>
        </p:nvSpPr>
        <p:spPr>
          <a:xfrm>
            <a:off x="403413" y="1628800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Многочлен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 его стандартный вид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Многочлен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 его стандартный вид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Многочлен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 его стандартный вид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23528" y="476672"/>
            <a:ext cx="8496944" cy="79208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348880"/>
            <a:ext cx="8324191" cy="424847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Многочлен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 его стандартный вид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24226" y="3168676"/>
            <a:ext cx="8352928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1628800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24226" y="27089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26465" y="4829726"/>
            <a:ext cx="8352928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26465" y="436997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Многочлен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 его стандартный вид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Многочлен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 его стандартный вид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18410" y="162880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13218" y="4725143"/>
            <a:ext cx="8358119" cy="689667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3218" y="5414811"/>
            <a:ext cx="8347949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13218" y="2365727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13217" y="3301830"/>
            <a:ext cx="8347949" cy="1351305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Многочлен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 его стандартный вид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7.jpeg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19" cstate="email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-271" b="-1"/>
          <a:stretch>
            <a:fillRect/>
          </a:stretch>
        </p:blipFill>
        <p:spPr bwMode="auto">
          <a:xfrm>
            <a:off x="0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9.bin"/><Relationship Id="rId8" Type="http://schemas.openxmlformats.org/officeDocument/2006/relationships/image" Target="../media/image36.wmf"/><Relationship Id="rId7" Type="http://schemas.openxmlformats.org/officeDocument/2006/relationships/oleObject" Target="../embeddings/oleObject28.bin"/><Relationship Id="rId6" Type="http://schemas.openxmlformats.org/officeDocument/2006/relationships/image" Target="../media/image35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34.wmf"/><Relationship Id="rId3" Type="http://schemas.openxmlformats.org/officeDocument/2006/relationships/oleObject" Target="../embeddings/oleObject26.bin"/><Relationship Id="rId2" Type="http://schemas.openxmlformats.org/officeDocument/2006/relationships/image" Target="../media/image33.wmf"/><Relationship Id="rId13" Type="http://schemas.openxmlformats.org/officeDocument/2006/relationships/notesSlide" Target="../notesSlides/notesSlide10.xml"/><Relationship Id="rId12" Type="http://schemas.openxmlformats.org/officeDocument/2006/relationships/vmlDrawing" Target="../drawings/vmlDrawing8.vml"/><Relationship Id="rId11" Type="http://schemas.openxmlformats.org/officeDocument/2006/relationships/slideLayout" Target="../slideLayouts/slideLayout8.xml"/><Relationship Id="rId10" Type="http://schemas.openxmlformats.org/officeDocument/2006/relationships/image" Target="../media/image37.wmf"/><Relationship Id="rId1" Type="http://schemas.openxmlformats.org/officeDocument/2006/relationships/oleObject" Target="../embeddings/oleObject25.bin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1.xml"/><Relationship Id="rId5" Type="http://schemas.openxmlformats.org/officeDocument/2006/relationships/vmlDrawing" Target="../drawings/vmlDrawing9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.jpeg"/><Relationship Id="rId2" Type="http://schemas.openxmlformats.org/officeDocument/2006/relationships/image" Target="../media/image38.wmf"/><Relationship Id="rId1" Type="http://schemas.openxmlformats.org/officeDocument/2006/relationships/oleObject" Target="../embeddings/oleObject30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4.xml"/><Relationship Id="rId8" Type="http://schemas.openxmlformats.org/officeDocument/2006/relationships/image" Target="../media/image42.wmf"/><Relationship Id="rId7" Type="http://schemas.openxmlformats.org/officeDocument/2006/relationships/oleObject" Target="../embeddings/oleObject34.bin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40.wmf"/><Relationship Id="rId3" Type="http://schemas.openxmlformats.org/officeDocument/2006/relationships/oleObject" Target="../embeddings/oleObject32.bin"/><Relationship Id="rId2" Type="http://schemas.openxmlformats.org/officeDocument/2006/relationships/image" Target="../media/image39.wmf"/><Relationship Id="rId11" Type="http://schemas.openxmlformats.org/officeDocument/2006/relationships/notesSlide" Target="../notesSlides/notesSlide12.xml"/><Relationship Id="rId10" Type="http://schemas.openxmlformats.org/officeDocument/2006/relationships/vmlDrawing" Target="../drawings/vmlDrawing10.vml"/><Relationship Id="rId1" Type="http://schemas.openxmlformats.org/officeDocument/2006/relationships/oleObject" Target="../embeddings/oleObject31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4.xml"/><Relationship Id="rId8" Type="http://schemas.openxmlformats.org/officeDocument/2006/relationships/image" Target="../media/image46.wmf"/><Relationship Id="rId7" Type="http://schemas.openxmlformats.org/officeDocument/2006/relationships/oleObject" Target="../embeddings/oleObject38.bin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44.wmf"/><Relationship Id="rId3" Type="http://schemas.openxmlformats.org/officeDocument/2006/relationships/oleObject" Target="../embeddings/oleObject36.bin"/><Relationship Id="rId2" Type="http://schemas.openxmlformats.org/officeDocument/2006/relationships/image" Target="../media/image43.wmf"/><Relationship Id="rId11" Type="http://schemas.openxmlformats.org/officeDocument/2006/relationships/notesSlide" Target="../notesSlides/notesSlide13.xml"/><Relationship Id="rId10" Type="http://schemas.openxmlformats.org/officeDocument/2006/relationships/vmlDrawing" Target="../drawings/vmlDrawing11.vml"/><Relationship Id="rId1" Type="http://schemas.openxmlformats.org/officeDocument/2006/relationships/oleObject" Target="../embeddings/oleObject35.bin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4.xml"/><Relationship Id="rId6" Type="http://schemas.openxmlformats.org/officeDocument/2006/relationships/vmlDrawing" Target="../drawings/vmlDrawing12.vml"/><Relationship Id="rId5" Type="http://schemas.openxmlformats.org/officeDocument/2006/relationships/slideLayout" Target="../slideLayouts/slideLayout14.xml"/><Relationship Id="rId4" Type="http://schemas.openxmlformats.org/officeDocument/2006/relationships/image" Target="../media/image48.wmf"/><Relationship Id="rId3" Type="http://schemas.openxmlformats.org/officeDocument/2006/relationships/oleObject" Target="../embeddings/oleObject40.bin"/><Relationship Id="rId2" Type="http://schemas.openxmlformats.org/officeDocument/2006/relationships/image" Target="../media/image47.wmf"/><Relationship Id="rId1" Type="http://schemas.openxmlformats.org/officeDocument/2006/relationships/oleObject" Target="../embeddings/oleObject39.bin"/></Relationships>
</file>

<file path=ppt/slides/_rels/slide15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5.xml"/><Relationship Id="rId6" Type="http://schemas.openxmlformats.org/officeDocument/2006/relationships/vmlDrawing" Target="../drawings/vmlDrawing13.vml"/><Relationship Id="rId5" Type="http://schemas.openxmlformats.org/officeDocument/2006/relationships/slideLayout" Target="../slideLayouts/slideLayout14.xml"/><Relationship Id="rId4" Type="http://schemas.openxmlformats.org/officeDocument/2006/relationships/image" Target="../media/image50.wmf"/><Relationship Id="rId3" Type="http://schemas.openxmlformats.org/officeDocument/2006/relationships/oleObject" Target="../embeddings/oleObject42.bin"/><Relationship Id="rId2" Type="http://schemas.openxmlformats.org/officeDocument/2006/relationships/image" Target="../media/image49.wmf"/><Relationship Id="rId1" Type="http://schemas.openxmlformats.org/officeDocument/2006/relationships/oleObject" Target="../embeddings/oleObject41.bin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hyperlink" Target="http://karmanform.ucoz.ru/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i.pinimg.com/736x/85/7b/cd/857bcd477c263ef7c294b3551214daf4.jpg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1.xml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1" Type="http://schemas.openxmlformats.org/officeDocument/2006/relationships/notesSlide" Target="../notesSlides/notesSlide2.xml"/><Relationship Id="rId10" Type="http://schemas.openxmlformats.org/officeDocument/2006/relationships/vmlDrawing" Target="../drawings/vmlDrawing1.vml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1.xml"/><Relationship Id="rId8" Type="http://schemas.openxmlformats.org/officeDocument/2006/relationships/image" Target="../media/image16.wmf"/><Relationship Id="rId7" Type="http://schemas.openxmlformats.org/officeDocument/2006/relationships/oleObject" Target="../embeddings/oleObject8.bin"/><Relationship Id="rId6" Type="http://schemas.openxmlformats.org/officeDocument/2006/relationships/image" Target="../media/image15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4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13.wmf"/><Relationship Id="rId11" Type="http://schemas.openxmlformats.org/officeDocument/2006/relationships/notesSlide" Target="../notesSlides/notesSlide3.xml"/><Relationship Id="rId10" Type="http://schemas.openxmlformats.org/officeDocument/2006/relationships/vmlDrawing" Target="../drawings/vmlDrawing2.vml"/><Relationship Id="rId1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vmlDrawing" Target="../drawings/vmlDrawing3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.jpeg"/><Relationship Id="rId2" Type="http://schemas.openxmlformats.org/officeDocument/2006/relationships/image" Target="../media/image17.wmf"/><Relationship Id="rId1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4.bin"/><Relationship Id="rId8" Type="http://schemas.openxmlformats.org/officeDocument/2006/relationships/image" Target="../media/image21.wmf"/><Relationship Id="rId7" Type="http://schemas.openxmlformats.org/officeDocument/2006/relationships/oleObject" Target="../embeddings/oleObject13.bin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9.wmf"/><Relationship Id="rId3" Type="http://schemas.openxmlformats.org/officeDocument/2006/relationships/oleObject" Target="../embeddings/oleObject11.bin"/><Relationship Id="rId2" Type="http://schemas.openxmlformats.org/officeDocument/2006/relationships/image" Target="../media/image18.wmf"/><Relationship Id="rId13" Type="http://schemas.openxmlformats.org/officeDocument/2006/relationships/notesSlide" Target="../notesSlides/notesSlide5.xml"/><Relationship Id="rId12" Type="http://schemas.openxmlformats.org/officeDocument/2006/relationships/vmlDrawing" Target="../drawings/vmlDrawing4.vml"/><Relationship Id="rId11" Type="http://schemas.openxmlformats.org/officeDocument/2006/relationships/slideLayout" Target="../slideLayouts/slideLayout8.xml"/><Relationship Id="rId10" Type="http://schemas.openxmlformats.org/officeDocument/2006/relationships/image" Target="../media/image22.wmf"/><Relationship Id="rId1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7.xml"/><Relationship Id="rId5" Type="http://schemas.openxmlformats.org/officeDocument/2006/relationships/vmlDrawing" Target="../drawings/vmlDrawing5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.jpeg"/><Relationship Id="rId2" Type="http://schemas.openxmlformats.org/officeDocument/2006/relationships/image" Target="../media/image23.wmf"/><Relationship Id="rId1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0.bin"/><Relationship Id="rId8" Type="http://schemas.openxmlformats.org/officeDocument/2006/relationships/image" Target="../media/image27.wmf"/><Relationship Id="rId7" Type="http://schemas.openxmlformats.org/officeDocument/2006/relationships/oleObject" Target="../embeddings/oleObject19.bin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5.wmf"/><Relationship Id="rId3" Type="http://schemas.openxmlformats.org/officeDocument/2006/relationships/oleObject" Target="../embeddings/oleObject17.bin"/><Relationship Id="rId2" Type="http://schemas.openxmlformats.org/officeDocument/2006/relationships/image" Target="../media/image24.wmf"/><Relationship Id="rId13" Type="http://schemas.openxmlformats.org/officeDocument/2006/relationships/notesSlide" Target="../notesSlides/notesSlide8.xml"/><Relationship Id="rId12" Type="http://schemas.openxmlformats.org/officeDocument/2006/relationships/vmlDrawing" Target="../drawings/vmlDrawing6.vml"/><Relationship Id="rId11" Type="http://schemas.openxmlformats.org/officeDocument/2006/relationships/slideLayout" Target="../slideLayouts/slideLayout8.xml"/><Relationship Id="rId10" Type="http://schemas.openxmlformats.org/officeDocument/2006/relationships/image" Target="../media/image28.wmf"/><Relationship Id="rId1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32.wmf"/><Relationship Id="rId7" Type="http://schemas.openxmlformats.org/officeDocument/2006/relationships/oleObject" Target="../embeddings/oleObject24.bin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30.wmf"/><Relationship Id="rId3" Type="http://schemas.openxmlformats.org/officeDocument/2006/relationships/oleObject" Target="../embeddings/oleObject22.bin"/><Relationship Id="rId2" Type="http://schemas.openxmlformats.org/officeDocument/2006/relationships/image" Target="../media/image29.wmf"/><Relationship Id="rId11" Type="http://schemas.openxmlformats.org/officeDocument/2006/relationships/notesSlide" Target="../notesSlides/notesSlide9.xml"/><Relationship Id="rId10" Type="http://schemas.openxmlformats.org/officeDocument/2006/relationships/vmlDrawing" Target="../drawings/vmlDrawing7.vml"/><Relationship Id="rId1" Type="http://schemas.openxmlformats.org/officeDocument/2006/relationships/oleObject" Target="../embeddings/oleObject2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215" y="6381750"/>
            <a:ext cx="6970395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49635" y="1772816"/>
            <a:ext cx="52600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Стандартным видом многочлена: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12160" y="2611647"/>
            <a:ext cx="1952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вляется …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187624" y="155679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193969" y="2550085"/>
          <a:ext cx="4667251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73" name="Equation" r:id="rId1" imgW="41452800" imgH="4876800" progId="Equation.DSMT4">
                  <p:embed/>
                </p:oleObj>
              </mc:Choice>
              <mc:Fallback>
                <p:oleObj name="Equation" r:id="rId1" imgW="41452800" imgH="4876800" progId="Equation.DSMT4">
                  <p:embed/>
                  <p:pic>
                    <p:nvPicPr>
                      <p:cNvPr id="0" name="Изображение 860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969" y="2550085"/>
                        <a:ext cx="4667251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Группа 13"/>
          <p:cNvGrpSpPr/>
          <p:nvPr/>
        </p:nvGrpSpPr>
        <p:grpSpPr>
          <a:xfrm>
            <a:off x="773553" y="3645024"/>
            <a:ext cx="3654431" cy="864096"/>
            <a:chOff x="773553" y="3645024"/>
            <a:chExt cx="3654431" cy="864096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773553" y="3645024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1" name="Объект 10"/>
            <p:cNvGraphicFramePr>
              <a:graphicFrameLocks noChangeAspect="1"/>
            </p:cNvGraphicFramePr>
            <p:nvPr/>
          </p:nvGraphicFramePr>
          <p:xfrm>
            <a:off x="1397000" y="3779838"/>
            <a:ext cx="2406650" cy="592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6074" name="Equation" r:id="rId3" imgW="19812000" imgH="4876800" progId="Equation.DSMT4">
                    <p:embed/>
                  </p:oleObj>
                </mc:Choice>
                <mc:Fallback>
                  <p:oleObj name="Equation" r:id="rId3" imgW="19812000" imgH="4876800" progId="Equation.DSMT4">
                    <p:embed/>
                    <p:pic>
                      <p:nvPicPr>
                        <p:cNvPr id="0" name="Изображение 86073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397000" y="3779838"/>
                          <a:ext cx="2406650" cy="5921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Группа 18"/>
          <p:cNvGrpSpPr/>
          <p:nvPr/>
        </p:nvGrpSpPr>
        <p:grpSpPr>
          <a:xfrm>
            <a:off x="4716015" y="3645024"/>
            <a:ext cx="3654431" cy="864096"/>
            <a:chOff x="773553" y="4761148"/>
            <a:chExt cx="3654431" cy="864096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773553" y="4761148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3" name="Объект 12"/>
            <p:cNvGraphicFramePr>
              <a:graphicFrameLocks noChangeAspect="1"/>
            </p:cNvGraphicFramePr>
            <p:nvPr/>
          </p:nvGraphicFramePr>
          <p:xfrm>
            <a:off x="845562" y="4895962"/>
            <a:ext cx="3456384" cy="592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6075" name="Equation" r:id="rId5" imgW="29565600" imgH="4876800" progId="Equation.DSMT4">
                    <p:embed/>
                  </p:oleObj>
                </mc:Choice>
                <mc:Fallback>
                  <p:oleObj name="Equation" r:id="rId5" imgW="29565600" imgH="4876800" progId="Equation.DSMT4">
                    <p:embed/>
                    <p:pic>
                      <p:nvPicPr>
                        <p:cNvPr id="0" name="Изображение 860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5562" y="4895962"/>
                          <a:ext cx="3456384" cy="5921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Группа 15"/>
          <p:cNvGrpSpPr/>
          <p:nvPr/>
        </p:nvGrpSpPr>
        <p:grpSpPr>
          <a:xfrm>
            <a:off x="773553" y="4761148"/>
            <a:ext cx="3654431" cy="864096"/>
            <a:chOff x="4716016" y="3645024"/>
            <a:chExt cx="3654431" cy="864096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4716016" y="3645024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5" name="Объект 14"/>
            <p:cNvGraphicFramePr>
              <a:graphicFrameLocks noChangeAspect="1"/>
            </p:cNvGraphicFramePr>
            <p:nvPr/>
          </p:nvGraphicFramePr>
          <p:xfrm>
            <a:off x="5358513" y="3779726"/>
            <a:ext cx="2368550" cy="5921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6076" name="Equation" r:id="rId7" imgW="19507200" imgH="4876800" progId="Equation.DSMT4">
                    <p:embed/>
                  </p:oleObj>
                </mc:Choice>
                <mc:Fallback>
                  <p:oleObj name="Equation" r:id="rId7" imgW="19507200" imgH="4876800" progId="Equation.DSMT4">
                    <p:embed/>
                    <p:pic>
                      <p:nvPicPr>
                        <p:cNvPr id="0" name="Изображение 8607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58513" y="3779726"/>
                          <a:ext cx="2368550" cy="5921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" name="Группа 17"/>
          <p:cNvGrpSpPr/>
          <p:nvPr/>
        </p:nvGrpSpPr>
        <p:grpSpPr>
          <a:xfrm>
            <a:off x="4716016" y="4761148"/>
            <a:ext cx="3654431" cy="864096"/>
            <a:chOff x="4716016" y="4761148"/>
            <a:chExt cx="3654431" cy="864096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716016" y="4761148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7" name="Объект 16"/>
            <p:cNvGraphicFramePr>
              <a:graphicFrameLocks noChangeAspect="1"/>
            </p:cNvGraphicFramePr>
            <p:nvPr/>
          </p:nvGraphicFramePr>
          <p:xfrm>
            <a:off x="4927600" y="4895850"/>
            <a:ext cx="3246438" cy="5921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6077" name="Equation" r:id="rId9" imgW="27432000" imgH="4876800" progId="Equation.DSMT4">
                    <p:embed/>
                  </p:oleObj>
                </mc:Choice>
                <mc:Fallback>
                  <p:oleObj name="Equation" r:id="rId9" imgW="27432000" imgH="4876800" progId="Equation.DSMT4">
                    <p:embed/>
                    <p:pic>
                      <p:nvPicPr>
                        <p:cNvPr id="0" name="Изображение 8607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27600" y="4895850"/>
                          <a:ext cx="3246438" cy="5921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25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ая выноска 12"/>
          <p:cNvSpPr/>
          <p:nvPr/>
        </p:nvSpPr>
        <p:spPr>
          <a:xfrm>
            <a:off x="691590" y="2924944"/>
            <a:ext cx="7195793" cy="1224136"/>
          </a:xfrm>
          <a:prstGeom prst="wedgeRectCallout">
            <a:avLst>
              <a:gd name="adj1" fmla="val 38498"/>
              <a:gd name="adj2" fmla="val -71113"/>
            </a:avLst>
          </a:prstGeom>
          <a:solidFill>
            <a:schemeClr val="bg1"/>
          </a:solidFill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Степенью произвольного многочлена называют степень тождественно равного ему многочлена стандартного вида.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91590" y="4524707"/>
            <a:ext cx="7873845" cy="1944823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73340" y="4272679"/>
            <a:ext cx="778209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993775" y="4941888"/>
          <a:ext cx="6384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8" name="Equation" r:id="rId1" imgW="52730400" imgH="4876800" progId="Equation.DSMT4">
                  <p:embed/>
                </p:oleObj>
              </mc:Choice>
              <mc:Fallback>
                <p:oleObj name="Equation" r:id="rId1" imgW="52730400" imgH="4876800" progId="Equation.DSMT4">
                  <p:embed/>
                  <p:pic>
                    <p:nvPicPr>
                      <p:cNvPr id="0" name="Изображение 819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775" y="4941888"/>
                        <a:ext cx="6384925" cy="6096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ая выноска 8"/>
          <p:cNvSpPr/>
          <p:nvPr/>
        </p:nvSpPr>
        <p:spPr>
          <a:xfrm>
            <a:off x="707060" y="1556794"/>
            <a:ext cx="7195793" cy="1221496"/>
          </a:xfrm>
          <a:prstGeom prst="wedgeRectCallout">
            <a:avLst>
              <a:gd name="adj1" fmla="val 38498"/>
              <a:gd name="adj2" fmla="val -71113"/>
            </a:avLst>
          </a:prstGeom>
          <a:solidFill>
            <a:schemeClr val="bg1"/>
          </a:solidFill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Степенью многочлена стандартного вида называют наибольшую из степеней входящих в него одночленов.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215578" y="548680"/>
            <a:ext cx="682376" cy="648072"/>
          </a:xfrm>
          <a:prstGeom prst="actionButtonInformation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9" name="Группа 18"/>
          <p:cNvGrpSpPr/>
          <p:nvPr/>
        </p:nvGrpSpPr>
        <p:grpSpPr>
          <a:xfrm>
            <a:off x="7470616" y="2006990"/>
            <a:ext cx="1662389" cy="4656258"/>
            <a:chOff x="-1908720" y="772187"/>
            <a:chExt cx="2124236" cy="5736932"/>
          </a:xfrm>
        </p:grpSpPr>
        <p:sp>
          <p:nvSpPr>
            <p:cNvPr id="20" name="Овал 19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1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5724128" y="4776735"/>
            <a:ext cx="914400" cy="9144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267744" y="5825124"/>
            <a:ext cx="50915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многочлена равна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двум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9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9" grpId="0" animBg="1"/>
      <p:bldP spid="3" grpId="0" animBg="1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39671"/>
            <a:ext cx="648645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Преобразуйте выражение в многочлен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стандартного вида и укажите его степень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1600" y="2888388"/>
          <a:ext cx="67484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58" name="Equation" r:id="rId1" imgW="55168800" imgH="4876800" progId="Equation.DSMT4">
                  <p:embed/>
                </p:oleObj>
              </mc:Choice>
              <mc:Fallback>
                <p:oleObj name="Equation" r:id="rId1" imgW="55168800" imgH="4876800" progId="Equation.DSMT4">
                  <p:embed/>
                  <p:pic>
                    <p:nvPicPr>
                      <p:cNvPr id="0" name="Изображение 707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888388"/>
                        <a:ext cx="6748463" cy="6096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846100" y="2801851"/>
            <a:ext cx="2009558" cy="7920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22227" y="288838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71600" y="3971528"/>
          <a:ext cx="73310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59" name="Equation" r:id="rId3" imgW="53949600" imgH="4876800" progId="Equation.DSMT4">
                  <p:embed/>
                </p:oleObj>
              </mc:Choice>
              <mc:Fallback>
                <p:oleObj name="Equation" r:id="rId3" imgW="53949600" imgH="4876800" progId="Equation.DSMT4">
                  <p:embed/>
                  <p:pic>
                    <p:nvPicPr>
                      <p:cNvPr id="0" name="Изображение 707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971528"/>
                        <a:ext cx="7331075" cy="6096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6110443" y="3885732"/>
            <a:ext cx="2227014" cy="7348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6345" y="3959282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955203" y="5085184"/>
          <a:ext cx="75104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60" name="Equation" r:id="rId5" imgW="58826400" imgH="4267200" progId="Equation.DSMT4">
                  <p:embed/>
                </p:oleObj>
              </mc:Choice>
              <mc:Fallback>
                <p:oleObj name="Equation" r:id="rId5" imgW="58826400" imgH="4267200" progId="Equation.DSMT4">
                  <p:embed/>
                  <p:pic>
                    <p:nvPicPr>
                      <p:cNvPr id="0" name="Изображение 707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203" y="5085184"/>
                        <a:ext cx="7510463" cy="533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Прямоугольник 26"/>
          <p:cNvSpPr/>
          <p:nvPr/>
        </p:nvSpPr>
        <p:spPr>
          <a:xfrm>
            <a:off x="-22227" y="5085184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5874810" y="3401170"/>
            <a:ext cx="16353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тепень 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33187" y="4463338"/>
            <a:ext cx="16353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тепень 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971600" y="5715108"/>
          <a:ext cx="3921264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61" name="Equation" r:id="rId7" imgW="31394400" imgH="4267200" progId="Equation.DSMT4">
                  <p:embed/>
                </p:oleObj>
              </mc:Choice>
              <mc:Fallback>
                <p:oleObj name="Equation" r:id="rId7" imgW="31394400" imgH="4267200" progId="Equation.DSMT4">
                  <p:embed/>
                  <p:pic>
                    <p:nvPicPr>
                      <p:cNvPr id="0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715108"/>
                        <a:ext cx="3921264" cy="5334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5292751" y="5695545"/>
            <a:ext cx="16353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тепень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3" grpId="0"/>
      <p:bldP spid="21" grpId="0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39671"/>
            <a:ext cx="648645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Преобразуйте выражение в многочлен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стандартного вида и укажите его степень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6467" y="2888388"/>
          <a:ext cx="71596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0" name="Equation" r:id="rId1" imgW="58521600" imgH="4876800" progId="Equation.DSMT4">
                  <p:embed/>
                </p:oleObj>
              </mc:Choice>
              <mc:Fallback>
                <p:oleObj name="Equation" r:id="rId1" imgW="58521600" imgH="4876800" progId="Equation.DSMT4">
                  <p:embed/>
                  <p:pic>
                    <p:nvPicPr>
                      <p:cNvPr id="0" name="Изображение 870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467" y="2888388"/>
                        <a:ext cx="7159625" cy="6096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724128" y="2801851"/>
            <a:ext cx="2520280" cy="7920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22227" y="288838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71600" y="3933825"/>
          <a:ext cx="7494066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1" name="Equation" r:id="rId3" imgW="58521600" imgH="5486400" progId="Equation.DSMT4">
                  <p:embed/>
                </p:oleObj>
              </mc:Choice>
              <mc:Fallback>
                <p:oleObj name="Equation" r:id="rId3" imgW="58521600" imgH="5486400" progId="Equation.DSMT4">
                  <p:embed/>
                  <p:pic>
                    <p:nvPicPr>
                      <p:cNvPr id="0" name="Изображение 870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933825"/>
                        <a:ext cx="7494066" cy="6858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6110442" y="3885732"/>
            <a:ext cx="2355223" cy="7348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6345" y="3959282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033463" y="5084763"/>
          <a:ext cx="7353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2" name="Equation" r:id="rId5" imgW="57607200" imgH="4267200" progId="Equation.DSMT4">
                  <p:embed/>
                </p:oleObj>
              </mc:Choice>
              <mc:Fallback>
                <p:oleObj name="Equation" r:id="rId5" imgW="57607200" imgH="4267200" progId="Equation.DSMT4">
                  <p:embed/>
                  <p:pic>
                    <p:nvPicPr>
                      <p:cNvPr id="0" name="Изображение 870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463" y="5084763"/>
                        <a:ext cx="7353300" cy="533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Прямоугольник 26"/>
          <p:cNvSpPr/>
          <p:nvPr/>
        </p:nvSpPr>
        <p:spPr>
          <a:xfrm>
            <a:off x="-22227" y="5085184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5874810" y="3401170"/>
            <a:ext cx="16353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тепень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33187" y="4463338"/>
            <a:ext cx="16353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тепень 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043608" y="5714887"/>
          <a:ext cx="36925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3" name="Equation" r:id="rId7" imgW="29565600" imgH="4267200" progId="Equation.DSMT4">
                  <p:embed/>
                </p:oleObj>
              </mc:Choice>
              <mc:Fallback>
                <p:oleObj name="Equation" r:id="rId7" imgW="29565600" imgH="4267200" progId="Equation.DSMT4">
                  <p:embed/>
                  <p:pic>
                    <p:nvPicPr>
                      <p:cNvPr id="0" name="Изображение 870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5714887"/>
                        <a:ext cx="3692525" cy="5334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5292751" y="5695545"/>
            <a:ext cx="16353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тепень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3" grpId="0"/>
      <p:bldP spid="21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39671"/>
            <a:ext cx="642021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Приведите подобные члены многочлена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его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</a:t>
            </a:r>
            <a:r>
              <a:rPr lang="ru-RU" sz="2800" dirty="0" smtClean="0"/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02664" y="3087643"/>
          <a:ext cx="7601784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86" name="Equation" r:id="rId1" imgW="66141600" imgH="4876800" progId="Equation.DSMT4">
                  <p:embed/>
                </p:oleObj>
              </mc:Choice>
              <mc:Fallback>
                <p:oleObj name="Equation" r:id="rId1" imgW="66141600" imgH="4876800" progId="Equation.DSMT4">
                  <p:embed/>
                  <p:pic>
                    <p:nvPicPr>
                      <p:cNvPr id="0" name="Изображение 880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664" y="3087643"/>
                        <a:ext cx="7601784" cy="6096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141504" y="3052351"/>
            <a:ext cx="2462944" cy="680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22227" y="3140415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002664" y="4463337"/>
          <a:ext cx="7601784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87" name="Equation" r:id="rId3" imgW="74980800" imgH="5486400" progId="Equation.DSMT4">
                  <p:embed/>
                </p:oleObj>
              </mc:Choice>
              <mc:Fallback>
                <p:oleObj name="Equation" r:id="rId3" imgW="74980800" imgH="5486400" progId="Equation.DSMT4">
                  <p:embed/>
                  <p:pic>
                    <p:nvPicPr>
                      <p:cNvPr id="0" name="Изображение 880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664" y="4463337"/>
                        <a:ext cx="7601784" cy="6858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5964986" y="4432441"/>
            <a:ext cx="2708706" cy="7348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-6346" y="4488794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002664" y="3691831"/>
            <a:ext cx="26256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 то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02663" y="5091476"/>
            <a:ext cx="35936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0,2,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–5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94942" y="3661053"/>
            <a:ext cx="4601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4·8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2·4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–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endParaRPr lang="ru-RU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002663" y="5614696"/>
            <a:ext cx="6147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5·0,04·5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7·0,2·25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45·0,2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–45</a:t>
            </a:r>
            <a:r>
              <a:rPr lang="ru-RU" dirty="0"/>
              <a:t>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3" grpId="0"/>
      <p:bldP spid="21" grpId="0"/>
      <p:bldP spid="9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39671"/>
            <a:ext cx="642021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Приведите подобные члены многочлена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его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</a:t>
            </a:r>
            <a:r>
              <a:rPr lang="ru-RU" sz="2800" dirty="0" smtClean="0"/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02664" y="3049588"/>
          <a:ext cx="7463001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00" name="Equation" r:id="rId1" imgW="59436000" imgH="5486400" progId="Equation.DSMT4">
                  <p:embed/>
                </p:oleObj>
              </mc:Choice>
              <mc:Fallback>
                <p:oleObj name="Equation" r:id="rId1" imgW="59436000" imgH="5486400" progId="Equation.DSMT4">
                  <p:embed/>
                  <p:pic>
                    <p:nvPicPr>
                      <p:cNvPr id="0" name="Изображение 890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664" y="3049588"/>
                        <a:ext cx="7463001" cy="6858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606911" y="2996953"/>
            <a:ext cx="2858755" cy="8236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22227" y="3140415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002665" y="4502150"/>
          <a:ext cx="767102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01" name="Equation" r:id="rId3" imgW="71018400" imgH="4876800" progId="Equation.DSMT4">
                  <p:embed/>
                </p:oleObj>
              </mc:Choice>
              <mc:Fallback>
                <p:oleObj name="Equation" r:id="rId3" imgW="71018400" imgH="4876800" progId="Equation.DSMT4">
                  <p:embed/>
                  <p:pic>
                    <p:nvPicPr>
                      <p:cNvPr id="0" name="Изображение 89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665" y="4502150"/>
                        <a:ext cx="7671028" cy="6096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6770365" y="4485165"/>
            <a:ext cx="1834083" cy="7348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-6346" y="4488794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002664" y="3691831"/>
            <a:ext cx="37012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–8,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0,3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02663" y="5091476"/>
            <a:ext cx="36323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–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0,4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77511" y="5610645"/>
            <a:ext cx="49616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0,4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0,16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–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1,6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703934" y="3691831"/>
            <a:ext cx="41328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0,6·8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800·0,3</a:t>
            </a:r>
            <a:r>
              <a:rPr lang="ru-RU" sz="3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76,8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3" grpId="0"/>
      <p:bldP spid="21" grpId="0"/>
      <p:bldP spid="13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992650"/>
            <a:ext cx="22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Материалы к урокам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87624" y="155679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408409" y="2171492"/>
            <a:ext cx="5760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25006" y="4362452"/>
            <a:ext cx="5760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404938" y="2312988"/>
          <a:ext cx="61436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4" name="Equation" r:id="rId1" imgW="45415200" imgH="6705600" progId="Equation.DSMT4">
                  <p:embed/>
                </p:oleObj>
              </mc:Choice>
              <mc:Fallback>
                <p:oleObj name="Equation" r:id="rId1" imgW="45415200" imgH="6705600" progId="Equation.DSMT4">
                  <p:embed/>
                  <p:pic>
                    <p:nvPicPr>
                      <p:cNvPr id="0" name="Изображение 738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938" y="2312988"/>
                        <a:ext cx="6143625" cy="8382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743367" y="2278344"/>
            <a:ext cx="2017202" cy="9088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00000000000000000000000000000000000000000000000000000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395765" y="3354313"/>
          <a:ext cx="5441949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5" name="Equation" r:id="rId3" imgW="40233600" imgH="5486400" progId="Equation.DSMT4">
                  <p:embed/>
                </p:oleObj>
              </mc:Choice>
              <mc:Fallback>
                <p:oleObj name="Equation" r:id="rId3" imgW="40233600" imgH="5486400" progId="Equation.DSMT4">
                  <p:embed/>
                  <p:pic>
                    <p:nvPicPr>
                      <p:cNvPr id="0" name="Изображение 738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5765" y="3354313"/>
                        <a:ext cx="5441949" cy="6858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246112" y="3345265"/>
            <a:ext cx="1656184" cy="7038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051720" y="1412776"/>
            <a:ext cx="56786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умножение одночленов: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248071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3445185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396880" y="4532443"/>
          <a:ext cx="58150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6" name="Equation" r:id="rId5" imgW="42976800" imgH="6705600" progId="Equation.DSMT4">
                  <p:embed/>
                </p:oleObj>
              </mc:Choice>
              <mc:Fallback>
                <p:oleObj name="Equation" r:id="rId5" imgW="42976800" imgH="6705600" progId="Equation.DSMT4">
                  <p:embed/>
                  <p:pic>
                    <p:nvPicPr>
                      <p:cNvPr id="0" name="Изображение 738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6880" y="4532443"/>
                        <a:ext cx="5815013" cy="8382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5652120" y="4528545"/>
            <a:ext cx="2108449" cy="9088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00000000000000000000000000000000000000000000000000000</a:t>
            </a:r>
            <a:endParaRPr lang="ru-RU" dirty="0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414892" y="5571705"/>
          <a:ext cx="46593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7" name="Equation" r:id="rId7" imgW="34442400" imgH="4876800" progId="Equation.DSMT4">
                  <p:embed/>
                </p:oleObj>
              </mc:Choice>
              <mc:Fallback>
                <p:oleObj name="Equation" r:id="rId7" imgW="34442400" imgH="4876800" progId="Equation.DSMT4">
                  <p:embed/>
                  <p:pic>
                    <p:nvPicPr>
                      <p:cNvPr id="0" name="Изображение 738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4892" y="5571705"/>
                        <a:ext cx="4659312" cy="6096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4572000" y="5574769"/>
            <a:ext cx="1656184" cy="7038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4730919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0" y="569538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6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187624" y="155679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408409" y="2171492"/>
            <a:ext cx="5760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425006" y="4362452"/>
            <a:ext cx="5760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1350581" y="3288108"/>
          <a:ext cx="51117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32" name="Equation" r:id="rId1" imgW="37795200" imgH="7315200" progId="Equation.DSMT4">
                  <p:embed/>
                </p:oleObj>
              </mc:Choice>
              <mc:Fallback>
                <p:oleObj name="Equation" r:id="rId1" imgW="37795200" imgH="7315200" progId="Equation.DSMT4">
                  <p:embed/>
                  <p:pic>
                    <p:nvPicPr>
                      <p:cNvPr id="0" name="Изображение 748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0581" y="3288108"/>
                        <a:ext cx="5111750" cy="914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Прямоугольник 24"/>
          <p:cNvSpPr/>
          <p:nvPr/>
        </p:nvSpPr>
        <p:spPr>
          <a:xfrm>
            <a:off x="4344607" y="3299631"/>
            <a:ext cx="2474866" cy="9138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0" y="248071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0" y="3445185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63688" y="1518041"/>
            <a:ext cx="53274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возведение в степень: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408409" y="2171492"/>
            <a:ext cx="5760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328162" y="2326439"/>
          <a:ext cx="39179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33" name="Equation" r:id="rId3" imgW="28956000" imgH="7315200" progId="Equation.DSMT4">
                  <p:embed/>
                </p:oleObj>
              </mc:Choice>
              <mc:Fallback>
                <p:oleObj name="Equation" r:id="rId3" imgW="28956000" imgH="7315200" progId="Equation.DSMT4">
                  <p:embed/>
                  <p:pic>
                    <p:nvPicPr>
                      <p:cNvPr id="0" name="Изображение 748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8162" y="2326439"/>
                        <a:ext cx="3917950" cy="914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3564838" y="2326439"/>
            <a:ext cx="2017202" cy="9088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00000000000000000000000000000000000000000000000000000</a:t>
            </a:r>
            <a:endParaRPr lang="ru-RU" dirty="0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1369725" y="5496544"/>
          <a:ext cx="4864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34" name="Equation" r:id="rId5" imgW="35966400" imgH="7315200" progId="Equation.DSMT4">
                  <p:embed/>
                </p:oleObj>
              </mc:Choice>
              <mc:Fallback>
                <p:oleObj name="Equation" r:id="rId5" imgW="35966400" imgH="7315200" progId="Equation.DSMT4">
                  <p:embed/>
                  <p:pic>
                    <p:nvPicPr>
                      <p:cNvPr id="0" name="Изображение 748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9725" y="5496544"/>
                        <a:ext cx="4864100" cy="914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4139952" y="5497106"/>
            <a:ext cx="2474866" cy="9138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-563" y="466966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-563" y="5634135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1347788" y="4514850"/>
          <a:ext cx="387667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35" name="Equation" r:id="rId7" imgW="28651200" imgH="7315200" progId="Equation.DSMT4">
                  <p:embed/>
                </p:oleObj>
              </mc:Choice>
              <mc:Fallback>
                <p:oleObj name="Equation" r:id="rId7" imgW="28651200" imgH="7315200" progId="Equation.DSMT4">
                  <p:embed/>
                  <p:pic>
                    <p:nvPicPr>
                      <p:cNvPr id="0" name="Изображение 748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7788" y="4514850"/>
                        <a:ext cx="3876675" cy="914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3564275" y="4515389"/>
            <a:ext cx="2017202" cy="9088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00000000000000000000000000000000000000000000000000000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25" grpId="0" animBg="1"/>
      <p:bldP spid="15" grpId="0" animBg="1"/>
      <p:bldP spid="17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ая выноска 11"/>
          <p:cNvSpPr/>
          <p:nvPr/>
        </p:nvSpPr>
        <p:spPr>
          <a:xfrm>
            <a:off x="743616" y="4045341"/>
            <a:ext cx="7154338" cy="1800200"/>
          </a:xfrm>
          <a:prstGeom prst="wedgeRectCallout">
            <a:avLst>
              <a:gd name="adj1" fmla="val 38337"/>
              <a:gd name="adj2" fmla="val -71652"/>
            </a:avLst>
          </a:prstGeom>
          <a:solidFill>
            <a:schemeClr val="bg1"/>
          </a:solidFill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многочлен состоит из двух членов, его называют двучленом; если из трёх членов — трёхчленом. Одночлен считают многочленом, состоящим из одного члена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25023" y="2887054"/>
            <a:ext cx="7782097" cy="101427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83568" y="2526261"/>
            <a:ext cx="778209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043608" y="3123297"/>
          <a:ext cx="33972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48" name="Equation" r:id="rId1" imgW="28041600" imgH="5486400" progId="Equation.DSMT4">
                  <p:embed/>
                </p:oleObj>
              </mc:Choice>
              <mc:Fallback>
                <p:oleObj name="Equation" r:id="rId1" imgW="28041600" imgH="54864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123297"/>
                        <a:ext cx="3397250" cy="6858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ая выноска 8"/>
          <p:cNvSpPr/>
          <p:nvPr/>
        </p:nvSpPr>
        <p:spPr>
          <a:xfrm>
            <a:off x="683568" y="1669077"/>
            <a:ext cx="7195793" cy="720080"/>
          </a:xfrm>
          <a:prstGeom prst="wedgeRectCallout">
            <a:avLst>
              <a:gd name="adj1" fmla="val 38337"/>
              <a:gd name="adj2" fmla="val -113445"/>
            </a:avLst>
          </a:prstGeom>
          <a:solidFill>
            <a:schemeClr val="bg1"/>
          </a:solidFill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Многочленом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называется сумма одночленов.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215578" y="548680"/>
            <a:ext cx="682376" cy="648072"/>
          </a:xfrm>
          <a:prstGeom prst="actionButtonInformation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9" name="Группа 18"/>
          <p:cNvGrpSpPr/>
          <p:nvPr/>
        </p:nvGrpSpPr>
        <p:grpSpPr>
          <a:xfrm>
            <a:off x="7470616" y="2006990"/>
            <a:ext cx="1662389" cy="4656258"/>
            <a:chOff x="-1908720" y="772187"/>
            <a:chExt cx="2124236" cy="5736932"/>
          </a:xfrm>
        </p:grpSpPr>
        <p:sp>
          <p:nvSpPr>
            <p:cNvPr id="20" name="Овал 19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1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49635" y="1772816"/>
            <a:ext cx="62737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правильный вариант ответа.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2564904"/>
            <a:ext cx="53365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Назови каждый член многочлена: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187624" y="155679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5652120" y="2483614"/>
          <a:ext cx="3053209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45" name="Equation" r:id="rId1" imgW="27127200" imgH="5486400" progId="Equation.DSMT4">
                  <p:embed/>
                </p:oleObj>
              </mc:Choice>
              <mc:Fallback>
                <p:oleObj name="Equation" r:id="rId1" imgW="27127200" imgH="54864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483614"/>
                        <a:ext cx="3053209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Группа 13"/>
          <p:cNvGrpSpPr/>
          <p:nvPr/>
        </p:nvGrpSpPr>
        <p:grpSpPr>
          <a:xfrm>
            <a:off x="773553" y="3645024"/>
            <a:ext cx="3654431" cy="864096"/>
            <a:chOff x="773553" y="3645024"/>
            <a:chExt cx="3654431" cy="864096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773553" y="3645024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1" name="Объект 10"/>
            <p:cNvGraphicFramePr>
              <a:graphicFrameLocks noChangeAspect="1"/>
            </p:cNvGraphicFramePr>
            <p:nvPr/>
          </p:nvGraphicFramePr>
          <p:xfrm>
            <a:off x="1212133" y="3743799"/>
            <a:ext cx="2777270" cy="6665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046" name="Equation" r:id="rId3" imgW="22860000" imgH="5486400" progId="Equation.DSMT4">
                    <p:embed/>
                  </p:oleObj>
                </mc:Choice>
                <mc:Fallback>
                  <p:oleObj name="Equation" r:id="rId3" imgW="22860000" imgH="5486400" progId="Equation.DSMT4">
                    <p:embed/>
                    <p:pic>
                      <p:nvPicPr>
                        <p:cNvPr id="0" name="Изображение 8404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212133" y="3743799"/>
                          <a:ext cx="2777270" cy="66654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Группа 18"/>
          <p:cNvGrpSpPr/>
          <p:nvPr/>
        </p:nvGrpSpPr>
        <p:grpSpPr>
          <a:xfrm>
            <a:off x="773553" y="4761148"/>
            <a:ext cx="3654431" cy="864096"/>
            <a:chOff x="773553" y="4761148"/>
            <a:chExt cx="3654431" cy="864096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773553" y="4761148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3" name="Объект 12"/>
            <p:cNvGraphicFramePr>
              <a:graphicFrameLocks noChangeAspect="1"/>
            </p:cNvGraphicFramePr>
            <p:nvPr/>
          </p:nvGraphicFramePr>
          <p:xfrm>
            <a:off x="879124" y="4859821"/>
            <a:ext cx="3443288" cy="666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047" name="Equation" r:id="rId5" imgW="28346400" imgH="5486400" progId="Equation.DSMT4">
                    <p:embed/>
                  </p:oleObj>
                </mc:Choice>
                <mc:Fallback>
                  <p:oleObj name="Equation" r:id="rId5" imgW="28346400" imgH="5486400" progId="Equation.DSMT4">
                    <p:embed/>
                    <p:pic>
                      <p:nvPicPr>
                        <p:cNvPr id="0" name="Объект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9124" y="4859821"/>
                          <a:ext cx="3443288" cy="6667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Группа 15"/>
          <p:cNvGrpSpPr/>
          <p:nvPr/>
        </p:nvGrpSpPr>
        <p:grpSpPr>
          <a:xfrm>
            <a:off x="4716016" y="3645024"/>
            <a:ext cx="3654431" cy="864096"/>
            <a:chOff x="4716016" y="3645024"/>
            <a:chExt cx="3654431" cy="864096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4716016" y="3645024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5" name="Объект 14"/>
            <p:cNvGraphicFramePr>
              <a:graphicFrameLocks noChangeAspect="1"/>
            </p:cNvGraphicFramePr>
            <p:nvPr/>
          </p:nvGraphicFramePr>
          <p:xfrm>
            <a:off x="5413375" y="3743325"/>
            <a:ext cx="2257425" cy="666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048" name="Equation" r:id="rId7" imgW="18592800" imgH="5486400" progId="Equation.DSMT4">
                    <p:embed/>
                  </p:oleObj>
                </mc:Choice>
                <mc:Fallback>
                  <p:oleObj name="Equation" r:id="rId7" imgW="18592800" imgH="5486400" progId="Equation.DSMT4">
                    <p:embed/>
                    <p:pic>
                      <p:nvPicPr>
                        <p:cNvPr id="0" name="Объект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13375" y="3743325"/>
                          <a:ext cx="2257425" cy="6667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" name="Группа 17"/>
          <p:cNvGrpSpPr/>
          <p:nvPr/>
        </p:nvGrpSpPr>
        <p:grpSpPr>
          <a:xfrm>
            <a:off x="4716016" y="4761148"/>
            <a:ext cx="3654431" cy="864096"/>
            <a:chOff x="4716016" y="4761148"/>
            <a:chExt cx="3654431" cy="864096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716016" y="4761148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7" name="Объект 16"/>
            <p:cNvGraphicFramePr>
              <a:graphicFrameLocks noChangeAspect="1"/>
            </p:cNvGraphicFramePr>
            <p:nvPr/>
          </p:nvGraphicFramePr>
          <p:xfrm>
            <a:off x="4819655" y="4859821"/>
            <a:ext cx="3462858" cy="666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049" name="Equation" r:id="rId9" imgW="29260800" imgH="5486400" progId="Equation.DSMT4">
                    <p:embed/>
                  </p:oleObj>
                </mc:Choice>
                <mc:Fallback>
                  <p:oleObj name="Equation" r:id="rId9" imgW="29260800" imgH="5486400" progId="Equation.DSMT4">
                    <p:embed/>
                    <p:pic>
                      <p:nvPicPr>
                        <p:cNvPr id="0" name="Объект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19655" y="4859821"/>
                          <a:ext cx="3462858" cy="6667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25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8,9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³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+ 0,7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,25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,7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⁴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49635" y="1772816"/>
            <a:ext cx="62737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правильный вариант ответа.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974" y="2564904"/>
            <a:ext cx="83993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Какой из данных многочленов является о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дночленом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187624" y="155679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25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25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4" grpId="1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ая выноска 12"/>
          <p:cNvSpPr/>
          <p:nvPr/>
        </p:nvSpPr>
        <p:spPr>
          <a:xfrm>
            <a:off x="691590" y="3339644"/>
            <a:ext cx="7195793" cy="1586842"/>
          </a:xfrm>
          <a:prstGeom prst="wedgeRectCallout">
            <a:avLst>
              <a:gd name="adj1" fmla="val 38498"/>
              <a:gd name="adj2" fmla="val -71113"/>
            </a:avLst>
          </a:prstGeom>
          <a:solidFill>
            <a:schemeClr val="bg1"/>
          </a:solidFill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многочленах принято алгебраические суммы подобных одночленов заменять одним одночленом. Такая операция называется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приведением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подобных членов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83338" y="5455259"/>
            <a:ext cx="7782097" cy="101427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41883" y="5094466"/>
            <a:ext cx="778209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115616" y="5805264"/>
          <a:ext cx="65690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8" name="Equation" r:id="rId1" imgW="54254400" imgH="4267200" progId="Equation.DSMT4">
                  <p:embed/>
                </p:oleObj>
              </mc:Choice>
              <mc:Fallback>
                <p:oleObj name="Equation" r:id="rId1" imgW="54254400" imgH="4267200" progId="Equation.DSMT4">
                  <p:embed/>
                  <p:pic>
                    <p:nvPicPr>
                      <p:cNvPr id="0" name="Изображение 829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5805264"/>
                        <a:ext cx="6569075" cy="533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ая выноска 8"/>
          <p:cNvSpPr/>
          <p:nvPr/>
        </p:nvSpPr>
        <p:spPr>
          <a:xfrm>
            <a:off x="707060" y="1556793"/>
            <a:ext cx="7195793" cy="1656184"/>
          </a:xfrm>
          <a:prstGeom prst="wedgeRectCallout">
            <a:avLst>
              <a:gd name="adj1" fmla="val 38498"/>
              <a:gd name="adj2" fmla="val -71113"/>
            </a:avLst>
          </a:prstGeom>
          <a:solidFill>
            <a:schemeClr val="bg1"/>
          </a:solidFill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Любой многочлен можно привести к стандартному виду. Для этого нужно каждый его член представить в стандартном виде и привести подобные члены.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215578" y="548680"/>
            <a:ext cx="682376" cy="648072"/>
          </a:xfrm>
          <a:prstGeom prst="actionButtonInformation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9" name="Группа 18"/>
          <p:cNvGrpSpPr/>
          <p:nvPr/>
        </p:nvGrpSpPr>
        <p:grpSpPr>
          <a:xfrm>
            <a:off x="7470616" y="2006990"/>
            <a:ext cx="1662389" cy="4656258"/>
            <a:chOff x="-1908720" y="772187"/>
            <a:chExt cx="2124236" cy="5736932"/>
          </a:xfrm>
        </p:grpSpPr>
        <p:sp>
          <p:nvSpPr>
            <p:cNvPr id="20" name="Овал 19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1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49635" y="1772816"/>
            <a:ext cx="62737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правильный вариант ответа.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974" y="2564904"/>
            <a:ext cx="51880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Приведите подобные слагаемые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5580112" y="2564904"/>
          <a:ext cx="30194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60" name="Equation" r:id="rId1" imgW="26822400" imgH="4876800" progId="Equation.DSMT4">
                  <p:embed/>
                </p:oleObj>
              </mc:Choice>
              <mc:Fallback>
                <p:oleObj name="Equation" r:id="rId1" imgW="26822400" imgH="4876800" progId="Equation.DSMT4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2564904"/>
                        <a:ext cx="30194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Группа 9"/>
          <p:cNvGrpSpPr/>
          <p:nvPr/>
        </p:nvGrpSpPr>
        <p:grpSpPr>
          <a:xfrm>
            <a:off x="780008" y="4761148"/>
            <a:ext cx="3654431" cy="864096"/>
            <a:chOff x="773553" y="3645024"/>
            <a:chExt cx="3654431" cy="864096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773553" y="3645024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2" name="Объект 11"/>
            <p:cNvGraphicFramePr>
              <a:graphicFrameLocks noChangeAspect="1"/>
            </p:cNvGraphicFramePr>
            <p:nvPr/>
          </p:nvGraphicFramePr>
          <p:xfrm>
            <a:off x="1285770" y="3743214"/>
            <a:ext cx="2628900" cy="666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5061" name="Equation" r:id="rId3" imgW="21640800" imgH="5486400" progId="Equation.DSMT4">
                    <p:embed/>
                  </p:oleObj>
                </mc:Choice>
                <mc:Fallback>
                  <p:oleObj name="Equation" r:id="rId3" imgW="21640800" imgH="5486400" progId="Equation.DSMT4">
                    <p:embed/>
                    <p:pic>
                      <p:nvPicPr>
                        <p:cNvPr id="0" name="Изображение 85060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285770" y="3743214"/>
                          <a:ext cx="2628900" cy="6667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" name="Группа 12"/>
          <p:cNvGrpSpPr/>
          <p:nvPr/>
        </p:nvGrpSpPr>
        <p:grpSpPr>
          <a:xfrm>
            <a:off x="780007" y="3645024"/>
            <a:ext cx="3654431" cy="864096"/>
            <a:chOff x="773553" y="4761148"/>
            <a:chExt cx="3654431" cy="86409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773553" y="4761148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5" name="Объект 14"/>
            <p:cNvGraphicFramePr>
              <a:graphicFrameLocks noChangeAspect="1"/>
            </p:cNvGraphicFramePr>
            <p:nvPr/>
          </p:nvGraphicFramePr>
          <p:xfrm>
            <a:off x="1453005" y="4897127"/>
            <a:ext cx="2295525" cy="592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5062" name="Equation" r:id="rId5" imgW="18897600" imgH="4876800" progId="Equation.DSMT4">
                    <p:embed/>
                  </p:oleObj>
                </mc:Choice>
                <mc:Fallback>
                  <p:oleObj name="Equation" r:id="rId5" imgW="18897600" imgH="4876800" progId="Equation.DSMT4">
                    <p:embed/>
                    <p:pic>
                      <p:nvPicPr>
                        <p:cNvPr id="0" name="Изображение 8506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53005" y="4897127"/>
                          <a:ext cx="2295525" cy="5921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Группа 15"/>
          <p:cNvGrpSpPr/>
          <p:nvPr/>
        </p:nvGrpSpPr>
        <p:grpSpPr>
          <a:xfrm>
            <a:off x="4716016" y="3645024"/>
            <a:ext cx="3654431" cy="864096"/>
            <a:chOff x="4716016" y="3645024"/>
            <a:chExt cx="3654431" cy="864096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4716016" y="3645024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8" name="Объект 17"/>
            <p:cNvGraphicFramePr>
              <a:graphicFrameLocks noChangeAspect="1"/>
            </p:cNvGraphicFramePr>
            <p:nvPr/>
          </p:nvGraphicFramePr>
          <p:xfrm>
            <a:off x="5430838" y="3743325"/>
            <a:ext cx="2222500" cy="666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5063" name="Equation" r:id="rId7" imgW="18288000" imgH="5486400" progId="Equation.DSMT4">
                    <p:embed/>
                  </p:oleObj>
                </mc:Choice>
                <mc:Fallback>
                  <p:oleObj name="Equation" r:id="rId7" imgW="18288000" imgH="5486400" progId="Equation.DSMT4">
                    <p:embed/>
                    <p:pic>
                      <p:nvPicPr>
                        <p:cNvPr id="0" name="Изображение 8506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30838" y="3743325"/>
                          <a:ext cx="2222500" cy="6667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Группа 18"/>
          <p:cNvGrpSpPr/>
          <p:nvPr/>
        </p:nvGrpSpPr>
        <p:grpSpPr>
          <a:xfrm>
            <a:off x="4716016" y="4761148"/>
            <a:ext cx="3654431" cy="864096"/>
            <a:chOff x="4716016" y="4761148"/>
            <a:chExt cx="3654431" cy="864096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4716016" y="4761148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1" name="Объект 20"/>
            <p:cNvGraphicFramePr>
              <a:graphicFrameLocks noChangeAspect="1"/>
            </p:cNvGraphicFramePr>
            <p:nvPr/>
          </p:nvGraphicFramePr>
          <p:xfrm>
            <a:off x="5341938" y="4859338"/>
            <a:ext cx="2416175" cy="666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5064" name="Equation" r:id="rId9" imgW="20421600" imgH="5486400" progId="Equation.DSMT4">
                    <p:embed/>
                  </p:oleObj>
                </mc:Choice>
                <mc:Fallback>
                  <p:oleObj name="Equation" r:id="rId9" imgW="20421600" imgH="5486400" progId="Equation.DSMT4">
                    <p:embed/>
                    <p:pic>
                      <p:nvPicPr>
                        <p:cNvPr id="0" name="Изображение 8506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41938" y="4859338"/>
                          <a:ext cx="2416175" cy="6667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" name="TextBox 21"/>
          <p:cNvSpPr txBox="1"/>
          <p:nvPr/>
        </p:nvSpPr>
        <p:spPr>
          <a:xfrm>
            <a:off x="1187624" y="155679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2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25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36179" y="3906119"/>
          <a:ext cx="73294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77" name="Equation" r:id="rId1" imgW="54864000" imgH="4876800" progId="Equation.DSMT4">
                  <p:embed/>
                </p:oleObj>
              </mc:Choice>
              <mc:Fallback>
                <p:oleObj name="Equation" r:id="rId1" imgW="54864000" imgH="4876800" progId="Equation.DSMT4">
                  <p:embed/>
                  <p:pic>
                    <p:nvPicPr>
                      <p:cNvPr id="0" name="Изображение 483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179" y="3906119"/>
                        <a:ext cx="7329487" cy="6096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-5817" y="3968362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29542" y="4700565"/>
          <a:ext cx="59086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78" name="Equation" r:id="rId3" imgW="45110400" imgH="5486400" progId="Equation.DSMT4">
                  <p:embed/>
                </p:oleObj>
              </mc:Choice>
              <mc:Fallback>
                <p:oleObj name="Equation" r:id="rId3" imgW="45110400" imgH="5486400" progId="Equation.DSMT4">
                  <p:embed/>
                  <p:pic>
                    <p:nvPicPr>
                      <p:cNvPr id="0" name="Изображение 483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9542" y="4700565"/>
                        <a:ext cx="5908675" cy="6858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1882" y="4809701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170673" y="5580059"/>
          <a:ext cx="6908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79" name="Equation" r:id="rId5" imgW="51511200" imgH="5486400" progId="Equation.DSMT4">
                  <p:embed/>
                </p:oleObj>
              </mc:Choice>
              <mc:Fallback>
                <p:oleObj name="Equation" r:id="rId5" imgW="51511200" imgH="5486400" progId="Equation.DSMT4">
                  <p:embed/>
                  <p:pic>
                    <p:nvPicPr>
                      <p:cNvPr id="0" name="Изображение 483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0673" y="5580059"/>
                        <a:ext cx="6908800" cy="6858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5349999" y="5470823"/>
            <a:ext cx="2894409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-5817" y="5714709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300192" y="3803710"/>
            <a:ext cx="2197418" cy="833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4854986" y="4673697"/>
            <a:ext cx="2370801" cy="7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1649636" y="1674302"/>
            <a:ext cx="64298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Приведите подобные члены многочлена: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348880"/>
            <a:ext cx="8598271" cy="10801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08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369914" y="2507940"/>
          <a:ext cx="834318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80" name="Equation" r:id="rId7" imgW="70713600" imgH="6096000" progId="Equation.DSMT4">
                  <p:embed/>
                </p:oleObj>
              </mc:Choice>
              <mc:Fallback>
                <p:oleObj name="Equation" r:id="rId7" imgW="70713600" imgH="60960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914" y="2507940"/>
                        <a:ext cx="8343182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3491880" y="2472260"/>
            <a:ext cx="3312368" cy="8333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804248" y="2472260"/>
            <a:ext cx="1872207" cy="8333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Управляющая кнопка: далее 4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9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6" grpId="0" animBg="1"/>
      <p:bldP spid="24" grpId="0" animBg="1"/>
      <p:bldP spid="28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2004</Words>
  <Application>WPS Presentation</Application>
  <PresentationFormat>Экран (4:3)</PresentationFormat>
  <Paragraphs>180</Paragraphs>
  <Slides>17</Slides>
  <Notes>15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42</vt:i4>
      </vt:variant>
      <vt:variant>
        <vt:lpstr>幻灯片标题</vt:lpstr>
      </vt:variant>
      <vt:variant>
        <vt:i4>17</vt:i4>
      </vt:variant>
    </vt:vector>
  </HeadingPairs>
  <TitlesOfParts>
    <vt:vector size="67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298</cp:revision>
  <dcterms:created xsi:type="dcterms:W3CDTF">2023-03-27T04:11:00Z</dcterms:created>
  <dcterms:modified xsi:type="dcterms:W3CDTF">2024-11-02T14:59:50Z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D3DD7130DABC49F8A7F9C4D4B6DC9596_12</vt:lpwstr>
  </property>
  <property fmtid="{D5CDD505-2E9C-101B-9397-08002B2CF9AE}" pid="3" name="KSOProductBuildVer">
    <vt:lpwstr>1049-12.2.0.18607</vt:lpwstr>
  </property>
</Properties>
</file>