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18"/>
  </p:notesMasterIdLst>
  <p:sldIdLst>
    <p:sldId id="274" r:id="rId2"/>
    <p:sldId id="276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4660"/>
  </p:normalViewPr>
  <p:slideViewPr>
    <p:cSldViewPr snapToGrid="0">
      <p:cViewPr>
        <p:scale>
          <a:sx n="40" d="100"/>
          <a:sy n="40" d="100"/>
        </p:scale>
        <p:origin x="-1190" y="-557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5615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5678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8098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5836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1113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6933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2669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9026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1200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1320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0970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9129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5022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1651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NULL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audio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audio" Target="NULL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audio" Target="NUL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7.jpe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audio" Target="NULL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8.jpe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12" Type="http://schemas.openxmlformats.org/officeDocument/2006/relationships/audio" Target="../media/audio10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12" Type="http://schemas.openxmlformats.org/officeDocument/2006/relationships/audio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2.jpe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audio" Target="NULL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audio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3.jpe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audio" Target="NULL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audio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4.jpe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35186" cy="1146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4" name="Picture 2" descr="https://lh4.googleusercontent.com/L03RqWmxmGkKn39HVJRxktkT00S15bE4LdQ8lISlkRVX35DrtgJ9UHSSNQc-pwoEu5QmixWXWWjbQxMTbtpkMVRLefQyoBgD12lA6jqWQWa9MYE0D0odexNrmRwlLoWYCKM8g0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277" y="1243207"/>
            <a:ext cx="8540114" cy="63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2077614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Хороший </a:t>
            </a:r>
            <a:r>
              <a:rPr lang="ru-RU" sz="4000" dirty="0">
                <a:latin typeface="Corbel" panose="020B0503020204020204" pitchFamily="34" charset="0"/>
              </a:rPr>
              <a:t>пример социально-ответственного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бизнеса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– </a:t>
            </a:r>
            <a:r>
              <a:rPr lang="ru-RU" sz="4000" dirty="0">
                <a:latin typeface="Corbel" panose="020B0503020204020204" pitchFamily="34" charset="0"/>
              </a:rPr>
              <a:t>кишинёвские ребята, </a:t>
            </a:r>
            <a:r>
              <a:rPr lang="ru-RU" sz="4000" dirty="0" smtClean="0">
                <a:latin typeface="Corbel" panose="020B0503020204020204" pitchFamily="34" charset="0"/>
              </a:rPr>
              <a:t>которые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расписывают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ru-RU" sz="4000" dirty="0" smtClean="0">
                <a:latin typeface="Corbel" panose="020B0503020204020204" pitchFamily="34" charset="0"/>
              </a:rPr>
              <a:t>неприглядные </a:t>
            </a:r>
            <a:r>
              <a:rPr lang="ru-RU" sz="4000" dirty="0">
                <a:latin typeface="Corbel" panose="020B0503020204020204" pitchFamily="34" charset="0"/>
              </a:rPr>
              <a:t>городские объекты.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Свой </a:t>
            </a:r>
            <a:r>
              <a:rPr lang="ru-RU" sz="4000" b="1" dirty="0">
                <a:latin typeface="Corbel" panose="020B0503020204020204" pitchFamily="34" charset="0"/>
              </a:rPr>
              <a:t>проект они назвали </a:t>
            </a:r>
            <a:r>
              <a:rPr lang="ru-RU" sz="4000" b="1" dirty="0" err="1">
                <a:latin typeface="Corbel" panose="020B0503020204020204" pitchFamily="34" charset="0"/>
              </a:rPr>
              <a:t>Chișinău</a:t>
            </a:r>
            <a:r>
              <a:rPr lang="ru-RU" sz="4000" b="1" dirty="0">
                <a:latin typeface="Corbel" panose="020B0503020204020204" pitchFamily="34" charset="0"/>
              </a:rPr>
              <a:t> </a:t>
            </a:r>
            <a:r>
              <a:rPr lang="ru-RU" sz="4000" b="1" dirty="0" err="1">
                <a:latin typeface="Corbel" panose="020B0503020204020204" pitchFamily="34" charset="0"/>
              </a:rPr>
              <a:t>is</a:t>
            </a:r>
            <a:r>
              <a:rPr lang="ru-RU" sz="4000" b="1" dirty="0">
                <a:latin typeface="Corbel" panose="020B0503020204020204" pitchFamily="34" charset="0"/>
              </a:rPr>
              <a:t>… </a:t>
            </a:r>
            <a:endParaRPr lang="en-US" sz="4000" b="1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Un </a:t>
            </a:r>
            <a:r>
              <a:rPr lang="en-US" sz="4000" dirty="0">
                <a:latin typeface="Corbel" panose="020B0503020204020204" pitchFamily="34" charset="0"/>
              </a:rPr>
              <a:t>bun </a:t>
            </a:r>
            <a:r>
              <a:rPr lang="en-US" sz="4000" dirty="0" err="1">
                <a:latin typeface="Corbel" panose="020B0503020204020204" pitchFamily="34" charset="0"/>
              </a:rPr>
              <a:t>exemplu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afacere</a:t>
            </a:r>
            <a:r>
              <a:rPr lang="en-US" sz="4000" dirty="0">
                <a:latin typeface="Corbel" panose="020B0503020204020204" pitchFamily="34" charset="0"/>
              </a:rPr>
              <a:t> social </a:t>
            </a:r>
            <a:r>
              <a:rPr lang="en-US" sz="4000" dirty="0" err="1">
                <a:latin typeface="Corbel" panose="020B0503020204020204" pitchFamily="34" charset="0"/>
              </a:rPr>
              <a:t>responsabilă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îl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reprezintă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>
                <a:latin typeface="Corbel" panose="020B0503020204020204" pitchFamily="34" charset="0"/>
              </a:rPr>
              <a:t>un </a:t>
            </a:r>
            <a:r>
              <a:rPr lang="en-US" sz="4000" dirty="0" err="1">
                <a:latin typeface="Corbel" panose="020B0503020204020204" pitchFamily="34" charset="0"/>
              </a:rPr>
              <a:t>grup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chișinăuieni</a:t>
            </a:r>
            <a:r>
              <a:rPr lang="en-US" sz="4000" dirty="0">
                <a:latin typeface="Corbel" panose="020B0503020204020204" pitchFamily="34" charset="0"/>
              </a:rPr>
              <a:t>, care </a:t>
            </a:r>
            <a:r>
              <a:rPr lang="en-US" sz="4000" dirty="0" err="1" smtClean="0">
                <a:latin typeface="Corbel" panose="020B0503020204020204" pitchFamily="34" charset="0"/>
              </a:rPr>
              <a:t>colorează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 smtClean="0">
                <a:latin typeface="Corbel" panose="020B0503020204020204" pitchFamily="34" charset="0"/>
              </a:rPr>
              <a:t>obiectele</a:t>
            </a:r>
            <a:r>
              <a:rPr lang="en-US" sz="4000" dirty="0" smtClean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inestetice</a:t>
            </a:r>
            <a:r>
              <a:rPr lang="en-US" sz="4000" dirty="0">
                <a:latin typeface="Corbel" panose="020B0503020204020204" pitchFamily="34" charset="0"/>
              </a:rPr>
              <a:t> din </a:t>
            </a:r>
            <a:r>
              <a:rPr lang="en-US" sz="4000" dirty="0" err="1">
                <a:latin typeface="Corbel" panose="020B0503020204020204" pitchFamily="34" charset="0"/>
              </a:rPr>
              <a:t>oraș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err="1" smtClean="0">
                <a:latin typeface="Corbel" panose="020B0503020204020204" pitchFamily="34" charset="0"/>
              </a:rPr>
              <a:t>Proiectul</a:t>
            </a:r>
            <a:r>
              <a:rPr lang="en-US" sz="4000" b="1" dirty="0" smtClean="0">
                <a:latin typeface="Corbel" panose="020B0503020204020204" pitchFamily="34" charset="0"/>
              </a:rPr>
              <a:t> </a:t>
            </a:r>
            <a:r>
              <a:rPr lang="en-US" sz="4000" b="1" dirty="0">
                <a:latin typeface="Corbel" panose="020B0503020204020204" pitchFamily="34" charset="0"/>
              </a:rPr>
              <a:t>se </a:t>
            </a:r>
            <a:r>
              <a:rPr lang="en-US" sz="4000" b="1" dirty="0" err="1">
                <a:latin typeface="Corbel" panose="020B0503020204020204" pitchFamily="34" charset="0"/>
              </a:rPr>
              <a:t>numește</a:t>
            </a:r>
            <a:r>
              <a:rPr lang="en-US" sz="4000" b="1" dirty="0">
                <a:latin typeface="Corbel" panose="020B0503020204020204" pitchFamily="34" charset="0"/>
              </a:rPr>
              <a:t> ”</a:t>
            </a:r>
            <a:r>
              <a:rPr lang="en-US" sz="4000" b="1" dirty="0" err="1">
                <a:latin typeface="Corbel" panose="020B0503020204020204" pitchFamily="34" charset="0"/>
              </a:rPr>
              <a:t>Chișinău</a:t>
            </a:r>
            <a:r>
              <a:rPr lang="en-US" sz="4000" b="1" dirty="0">
                <a:latin typeface="Corbel" panose="020B0503020204020204" pitchFamily="34" charset="0"/>
              </a:rPr>
              <a:t> is</a:t>
            </a:r>
            <a:r>
              <a:rPr lang="en-US" sz="4000" b="1" dirty="0" smtClean="0">
                <a:latin typeface="Corbel" panose="020B0503020204020204" pitchFamily="34" charset="0"/>
              </a:rPr>
              <a:t>…”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1. </a:t>
            </a:r>
            <a:r>
              <a:rPr lang="ru-RU" sz="4000" dirty="0" err="1" smtClean="0">
                <a:latin typeface="Corbel" panose="020B0503020204020204" pitchFamily="34" charset="0"/>
              </a:rPr>
              <a:t>me</a:t>
            </a:r>
            <a:r>
              <a:rPr lang="ro-RO" sz="4000" dirty="0" smtClean="0">
                <a:latin typeface="Corbel" panose="020B0503020204020204" pitchFamily="34" charset="0"/>
              </a:rPr>
              <a:t> </a:t>
            </a:r>
            <a:endParaRPr lang="en-US" sz="4000" b="1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2</a:t>
            </a:r>
            <a:r>
              <a:rPr lang="ru-RU" sz="4000" dirty="0">
                <a:latin typeface="Corbel" panose="020B0503020204020204" pitchFamily="34" charset="0"/>
              </a:rPr>
              <a:t>. </a:t>
            </a:r>
            <a:r>
              <a:rPr lang="ru-RU" sz="4000" dirty="0" err="1" smtClean="0">
                <a:latin typeface="Corbel" panose="020B0503020204020204" pitchFamily="34" charset="0"/>
              </a:rPr>
              <a:t>Chișinău</a:t>
            </a:r>
            <a:r>
              <a:rPr lang="ro-RO" sz="4000" dirty="0" smtClean="0">
                <a:latin typeface="Corbel" panose="020B0503020204020204" pitchFamily="34" charset="0"/>
              </a:rPr>
              <a:t>  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3</a:t>
            </a:r>
            <a:r>
              <a:rPr lang="ru-RU" sz="4000" dirty="0">
                <a:latin typeface="Corbel" panose="020B0503020204020204" pitchFamily="34" charset="0"/>
              </a:rPr>
              <a:t>. </a:t>
            </a:r>
            <a:r>
              <a:rPr lang="ru-RU" sz="4000" dirty="0" err="1" smtClean="0">
                <a:latin typeface="Corbel" panose="020B0503020204020204" pitchFamily="34" charset="0"/>
              </a:rPr>
              <a:t>beautiful</a:t>
            </a:r>
            <a:r>
              <a:rPr lang="ro-RO" sz="4000" dirty="0" smtClean="0">
                <a:latin typeface="Corbel" panose="020B0503020204020204" pitchFamily="34" charset="0"/>
              </a:rPr>
              <a:t>  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4</a:t>
            </a:r>
            <a:r>
              <a:rPr lang="ru-RU" sz="4000" dirty="0">
                <a:latin typeface="Corbel" panose="020B0503020204020204" pitchFamily="34" charset="0"/>
              </a:rPr>
              <a:t>. </a:t>
            </a:r>
            <a:r>
              <a:rPr lang="ru-RU" sz="4000" dirty="0" err="1">
                <a:latin typeface="Corbel" panose="020B0503020204020204" pitchFamily="34" charset="0"/>
              </a:rPr>
              <a:t>in</a:t>
            </a:r>
            <a:r>
              <a:rPr lang="ru-RU" sz="4000" dirty="0">
                <a:latin typeface="Corbel" panose="020B0503020204020204" pitchFamily="34" charset="0"/>
              </a:rPr>
              <a:t> </a:t>
            </a:r>
            <a:r>
              <a:rPr lang="ru-RU" sz="4000" dirty="0" err="1" smtClean="0">
                <a:latin typeface="Corbel" panose="020B0503020204020204" pitchFamily="34" charset="0"/>
              </a:rPr>
              <a:t>Moldova</a:t>
            </a:r>
            <a:r>
              <a:rPr lang="ro-RO" sz="4000" dirty="0" smtClean="0">
                <a:latin typeface="Corbel" panose="020B0503020204020204" pitchFamily="34" charset="0"/>
              </a:rPr>
              <a:t>  </a:t>
            </a:r>
            <a:endParaRPr lang="ru-RU" sz="4000" b="1" dirty="0">
              <a:latin typeface="Corbel" panose="020B0503020204020204" pitchFamily="34" charset="0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6824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3" y="3667398"/>
            <a:ext cx="10481127" cy="4013736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9915525" y="3667399"/>
            <a:ext cx="10207352" cy="401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300" b="1" dirty="0">
                <a:solidFill>
                  <a:schemeClr val="bg1"/>
                </a:solidFill>
                <a:latin typeface="Corbel" panose="020B0503020204020204" pitchFamily="34" charset="0"/>
              </a:rPr>
              <a:t>1. </a:t>
            </a:r>
            <a:r>
              <a:rPr lang="ru-RU" sz="8300" b="1" dirty="0" err="1">
                <a:solidFill>
                  <a:schemeClr val="bg1"/>
                </a:solidFill>
                <a:latin typeface="Corbel" panose="020B0503020204020204" pitchFamily="34" charset="0"/>
              </a:rPr>
              <a:t>me</a:t>
            </a:r>
            <a:endParaRPr lang="ru-RU" sz="83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710709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800" dirty="0" smtClean="0">
                <a:solidFill>
                  <a:srgbClr val="002E6D"/>
                </a:solidFill>
              </a:rPr>
              <a:t>ОТВЕТ/</a:t>
            </a:r>
            <a:r>
              <a:rPr lang="en-US" sz="4800" dirty="0" smtClean="0">
                <a:solidFill>
                  <a:srgbClr val="002E6D"/>
                </a:solidFill>
              </a:rPr>
              <a:t>RĂSPUNSUL</a:t>
            </a:r>
            <a:endParaRPr lang="en-US" sz="4800" dirty="0"/>
          </a:p>
        </p:txBody>
      </p:sp>
      <p:pic>
        <p:nvPicPr>
          <p:cNvPr id="12" name="Picture 2" descr="Chisinau is m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85" y="3020013"/>
            <a:ext cx="6968408" cy="484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02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29" y="2319570"/>
            <a:ext cx="19647971" cy="78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Внимание</a:t>
            </a:r>
            <a:r>
              <a:rPr lang="ru-RU" sz="4300" i="1" dirty="0">
                <a:latin typeface="Corbel" panose="020B0503020204020204" pitchFamily="34" charset="0"/>
              </a:rPr>
              <a:t>! В этом вопросе может быть больше правильных вариантов </a:t>
            </a:r>
            <a:r>
              <a:rPr lang="ru-RU" sz="4300" i="1" dirty="0" smtClean="0">
                <a:latin typeface="Corbel" panose="020B0503020204020204" pitchFamily="34" charset="0"/>
              </a:rPr>
              <a:t>ответа,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или </a:t>
            </a:r>
            <a:r>
              <a:rPr lang="ru-RU" sz="43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en-US" sz="4300" i="1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nici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una</a:t>
            </a:r>
            <a:r>
              <a:rPr lang="en-US" sz="4300" i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300" i="1" dirty="0" err="1" smtClean="0">
                <a:latin typeface="Corbel" panose="020B0503020204020204" pitchFamily="34" charset="0"/>
              </a:rPr>
              <a:t>Dacă</a:t>
            </a:r>
            <a:r>
              <a:rPr lang="en-US" sz="4300" i="1" dirty="0" smtClean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există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 smtClean="0">
                <a:latin typeface="Corbel" panose="020B0503020204020204" pitchFamily="34" charset="0"/>
              </a:rPr>
              <a:t>corecte</a:t>
            </a:r>
            <a:r>
              <a:rPr lang="en-US" sz="4300" i="1" dirty="0" smtClean="0">
                <a:latin typeface="Corbel" panose="020B0503020204020204" pitchFamily="34" charset="0"/>
              </a:rPr>
              <a:t>.</a:t>
            </a:r>
            <a:endParaRPr lang="en-US" sz="4300" i="1" dirty="0">
              <a:latin typeface="Corbel" panose="020B0503020204020204" pitchFamily="34" charset="0"/>
            </a:endParaRPr>
          </a:p>
          <a:p>
            <a:pPr fontAlgn="base"/>
            <a:r>
              <a:rPr lang="ru-RU" sz="4300" b="1" dirty="0" smtClean="0">
                <a:latin typeface="Corbel" panose="020B0503020204020204" pitchFamily="34" charset="0"/>
              </a:rPr>
              <a:t>Для </a:t>
            </a:r>
            <a:r>
              <a:rPr lang="ru-RU" sz="4300" b="1" dirty="0">
                <a:latin typeface="Corbel" panose="020B0503020204020204" pitchFamily="34" charset="0"/>
              </a:rPr>
              <a:t>чего в некоторых странах мусорные баки помещают под </a:t>
            </a:r>
            <a:r>
              <a:rPr lang="ru-RU" sz="4300" b="1" dirty="0" smtClean="0">
                <a:latin typeface="Corbel" panose="020B0503020204020204" pitchFamily="34" charset="0"/>
              </a:rPr>
              <a:t>землю?</a:t>
            </a:r>
            <a:endParaRPr lang="en-US" sz="4300" b="1" dirty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Pentru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ce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în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unele</a:t>
            </a:r>
            <a:r>
              <a:rPr lang="en-US" sz="4300" b="1" dirty="0">
                <a:latin typeface="Corbel" panose="020B0503020204020204" pitchFamily="34" charset="0"/>
              </a:rPr>
              <a:t> state </a:t>
            </a:r>
            <a:r>
              <a:rPr lang="en-US" sz="4300" b="1" dirty="0" err="1">
                <a:latin typeface="Corbel" panose="020B0503020204020204" pitchFamily="34" charset="0"/>
              </a:rPr>
              <a:t>urnele</a:t>
            </a:r>
            <a:r>
              <a:rPr lang="en-US" sz="4300" b="1" dirty="0">
                <a:latin typeface="Corbel" panose="020B0503020204020204" pitchFamily="34" charset="0"/>
              </a:rPr>
              <a:t> de </a:t>
            </a:r>
            <a:r>
              <a:rPr lang="en-US" sz="4300" b="1" dirty="0" err="1">
                <a:latin typeface="Corbel" panose="020B0503020204020204" pitchFamily="34" charset="0"/>
              </a:rPr>
              <a:t>gunoi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sunt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ascunse</a:t>
            </a:r>
            <a:r>
              <a:rPr lang="en-US" sz="4300" b="1" dirty="0">
                <a:latin typeface="Corbel" panose="020B0503020204020204" pitchFamily="34" charset="0"/>
              </a:rPr>
              <a:t> sub </a:t>
            </a:r>
            <a:r>
              <a:rPr lang="en-US" sz="4300" b="1" dirty="0" err="1">
                <a:latin typeface="Corbel" panose="020B0503020204020204" pitchFamily="34" charset="0"/>
              </a:rPr>
              <a:t>pământ</a:t>
            </a:r>
            <a:r>
              <a:rPr lang="en-US" sz="4300" b="1" dirty="0">
                <a:latin typeface="Corbel" panose="020B0503020204020204" pitchFamily="34" charset="0"/>
              </a:rPr>
              <a:t>? 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1. Для </a:t>
            </a:r>
            <a:r>
              <a:rPr lang="ru-RU" sz="4300" dirty="0">
                <a:latin typeface="Corbel" panose="020B0503020204020204" pitchFamily="34" charset="0"/>
              </a:rPr>
              <a:t>увеличения парковочных мест</a:t>
            </a:r>
            <a:r>
              <a:rPr lang="ru-RU" sz="4300" dirty="0" smtClean="0">
                <a:latin typeface="Corbel" panose="020B0503020204020204" pitchFamily="34" charset="0"/>
              </a:rPr>
              <a:t>.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pt-BR" sz="4300" dirty="0">
                <a:latin typeface="Corbel" panose="020B0503020204020204" pitchFamily="34" charset="0"/>
              </a:rPr>
              <a:t>Pentru a mări numărul locurilor de </a:t>
            </a:r>
            <a:r>
              <a:rPr lang="pt-BR" sz="4300" dirty="0" smtClean="0">
                <a:latin typeface="Corbel" panose="020B0503020204020204" pitchFamily="34" charset="0"/>
              </a:rPr>
              <a:t>parcare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2</a:t>
            </a:r>
            <a:r>
              <a:rPr lang="ru-RU" sz="4300" dirty="0">
                <a:latin typeface="Corbel" panose="020B0503020204020204" pitchFamily="34" charset="0"/>
              </a:rPr>
              <a:t>. Чтобы людям было веселее их искать</a:t>
            </a:r>
            <a:r>
              <a:rPr lang="ru-RU" sz="4300" dirty="0" smtClean="0">
                <a:latin typeface="Corbel" panose="020B0503020204020204" pitchFamily="34" charset="0"/>
              </a:rPr>
              <a:t>.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Pentru</a:t>
            </a:r>
            <a:r>
              <a:rPr lang="en-US" sz="4300" dirty="0">
                <a:latin typeface="Corbel" panose="020B0503020204020204" pitchFamily="34" charset="0"/>
              </a:rPr>
              <a:t> ca </a:t>
            </a:r>
            <a:r>
              <a:rPr lang="en-US" sz="4300" dirty="0" err="1">
                <a:latin typeface="Corbel" panose="020B0503020204020204" pitchFamily="34" charset="0"/>
              </a:rPr>
              <a:t>oamenilor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să</a:t>
            </a:r>
            <a:r>
              <a:rPr lang="en-US" sz="4300" dirty="0">
                <a:latin typeface="Corbel" panose="020B0503020204020204" pitchFamily="34" charset="0"/>
              </a:rPr>
              <a:t> le fie </a:t>
            </a:r>
            <a:r>
              <a:rPr lang="en-US" sz="4300" dirty="0" err="1">
                <a:latin typeface="Corbel" panose="020B0503020204020204" pitchFamily="34" charset="0"/>
              </a:rPr>
              <a:t>mai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vesel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endParaRPr lang="en-US" sz="4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smtClean="0">
                <a:latin typeface="Corbel" panose="020B0503020204020204" pitchFamily="34" charset="0"/>
              </a:rPr>
              <a:t>     </a:t>
            </a:r>
            <a:r>
              <a:rPr lang="en-US" sz="4300" dirty="0" err="1" smtClean="0">
                <a:latin typeface="Corbel" panose="020B0503020204020204" pitchFamily="34" charset="0"/>
              </a:rPr>
              <a:t>să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le </a:t>
            </a:r>
            <a:r>
              <a:rPr lang="en-US" sz="4300" dirty="0" err="1">
                <a:latin typeface="Corbel" panose="020B0503020204020204" pitchFamily="34" charset="0"/>
              </a:rPr>
              <a:t>caute</a:t>
            </a:r>
            <a:r>
              <a:rPr lang="ru-RU" sz="4300" dirty="0" smtClean="0">
                <a:latin typeface="Corbel" panose="020B0503020204020204" pitchFamily="34" charset="0"/>
              </a:rPr>
              <a:t> 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3</a:t>
            </a:r>
            <a:r>
              <a:rPr lang="ru-RU" sz="4300" dirty="0">
                <a:latin typeface="Corbel" panose="020B0503020204020204" pitchFamily="34" charset="0"/>
              </a:rPr>
              <a:t>. Чтобы мусор не гнил на солнце</a:t>
            </a:r>
            <a:r>
              <a:rPr lang="ru-RU" sz="4300" dirty="0" smtClean="0">
                <a:latin typeface="Corbel" panose="020B0503020204020204" pitchFamily="34" charset="0"/>
              </a:rPr>
              <a:t>.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>
                <a:latin typeface="Corbel" panose="020B0503020204020204" pitchFamily="34" charset="0"/>
              </a:rPr>
              <a:t>Pentru</a:t>
            </a:r>
            <a:r>
              <a:rPr lang="en-US" sz="4300" dirty="0">
                <a:latin typeface="Corbel" panose="020B0503020204020204" pitchFamily="34" charset="0"/>
              </a:rPr>
              <a:t> ca </a:t>
            </a:r>
            <a:r>
              <a:rPr lang="en-US" sz="4300" dirty="0" err="1">
                <a:latin typeface="Corbel" panose="020B0503020204020204" pitchFamily="34" charset="0"/>
              </a:rPr>
              <a:t>gunoiul</a:t>
            </a:r>
            <a:r>
              <a:rPr lang="en-US" sz="4300" dirty="0">
                <a:latin typeface="Corbel" panose="020B0503020204020204" pitchFamily="34" charset="0"/>
              </a:rPr>
              <a:t> </a:t>
            </a:r>
            <a:r>
              <a:rPr lang="en-US" sz="4300" dirty="0" err="1">
                <a:latin typeface="Corbel" panose="020B0503020204020204" pitchFamily="34" charset="0"/>
              </a:rPr>
              <a:t>să</a:t>
            </a:r>
            <a:r>
              <a:rPr lang="en-US" sz="4300" dirty="0">
                <a:latin typeface="Corbel" panose="020B0503020204020204" pitchFamily="34" charset="0"/>
              </a:rPr>
              <a:t> nu </a:t>
            </a:r>
            <a:r>
              <a:rPr lang="en-US" sz="4300" dirty="0" err="1">
                <a:latin typeface="Corbel" panose="020B0503020204020204" pitchFamily="34" charset="0"/>
              </a:rPr>
              <a:t>putrezească</a:t>
            </a:r>
            <a:r>
              <a:rPr lang="en-US" sz="4300" dirty="0">
                <a:latin typeface="Corbel" panose="020B0503020204020204" pitchFamily="34" charset="0"/>
              </a:rPr>
              <a:t> la </a:t>
            </a:r>
            <a:r>
              <a:rPr lang="en-US" sz="4300" dirty="0" err="1" smtClean="0">
                <a:latin typeface="Corbel" panose="020B0503020204020204" pitchFamily="34" charset="0"/>
              </a:rPr>
              <a:t>soare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4</a:t>
            </a:r>
            <a:r>
              <a:rPr lang="ru-RU" sz="4300" dirty="0">
                <a:latin typeface="Corbel" panose="020B0503020204020204" pitchFamily="34" charset="0"/>
              </a:rPr>
              <a:t>. Уменьшается запах</a:t>
            </a:r>
            <a:r>
              <a:rPr lang="ru-RU" sz="4300" dirty="0" smtClean="0">
                <a:latin typeface="Corbel" panose="020B0503020204020204" pitchFamily="34" charset="0"/>
              </a:rPr>
              <a:t>.</a:t>
            </a:r>
            <a:r>
              <a:rPr lang="ro-RO" sz="4300" dirty="0" smtClean="0">
                <a:latin typeface="Corbel" panose="020B0503020204020204" pitchFamily="34" charset="0"/>
              </a:rPr>
              <a:t> / </a:t>
            </a:r>
            <a:r>
              <a:rPr lang="en-US" sz="4300" dirty="0" err="1" smtClean="0">
                <a:latin typeface="Corbel" panose="020B0503020204020204" pitchFamily="34" charset="0"/>
              </a:rPr>
              <a:t>Pentru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>
                <a:latin typeface="Corbel" panose="020B0503020204020204" pitchFamily="34" charset="0"/>
              </a:rPr>
              <a:t>a reduce </a:t>
            </a:r>
            <a:r>
              <a:rPr lang="en-US" sz="4300" dirty="0" err="1">
                <a:latin typeface="Corbel" panose="020B0503020204020204" pitchFamily="34" charset="0"/>
              </a:rPr>
              <a:t>mirosul</a:t>
            </a:r>
            <a:endParaRPr lang="ru-RU" sz="4300" dirty="0">
              <a:latin typeface="Corbel" panose="020B0503020204020204" pitchFamily="34" charset="0"/>
            </a:endParaRPr>
          </a:p>
        </p:txBody>
      </p:sp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2736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59" y="3667398"/>
            <a:ext cx="10692311" cy="4013736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9667101" y="3665989"/>
            <a:ext cx="10455775" cy="4015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fontAlgn="base"/>
            <a:r>
              <a:rPr lang="en-US" sz="4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	</a:t>
            </a:r>
            <a:r>
              <a:rPr lang="ru-RU" sz="4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3</a:t>
            </a:r>
            <a:r>
              <a:rPr lang="ru-RU" sz="4000" b="1" dirty="0">
                <a:solidFill>
                  <a:schemeClr val="bg1"/>
                </a:solidFill>
                <a:latin typeface="Corbel" panose="020B0503020204020204" pitchFamily="34" charset="0"/>
              </a:rPr>
              <a:t>. Чтобы мусор не гнил на </a:t>
            </a:r>
            <a:r>
              <a:rPr lang="en-US" sz="4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		</a:t>
            </a:r>
            <a:r>
              <a:rPr lang="ru-RU" sz="4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солнце</a:t>
            </a:r>
            <a:r>
              <a:rPr lang="ru-RU" sz="4000" b="1" dirty="0">
                <a:solidFill>
                  <a:schemeClr val="bg1"/>
                </a:solidFill>
                <a:latin typeface="Corbel" panose="020B0503020204020204" pitchFamily="34" charset="0"/>
              </a:rPr>
              <a:t>.</a:t>
            </a:r>
            <a:r>
              <a:rPr lang="ro-RO" sz="4000" b="1" dirty="0">
                <a:solidFill>
                  <a:schemeClr val="bg1"/>
                </a:solidFill>
                <a:latin typeface="Corbel" panose="020B0503020204020204" pitchFamily="34" charset="0"/>
              </a:rPr>
              <a:t> / </a:t>
            </a:r>
            <a:r>
              <a:rPr lang="en-US" sz="40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Pentru</a:t>
            </a:r>
            <a:r>
              <a:rPr lang="en-US" sz="40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ca </a:t>
            </a:r>
            <a:r>
              <a:rPr lang="en-US" sz="4000" b="1" dirty="0" err="1">
                <a:solidFill>
                  <a:schemeClr val="bg1"/>
                </a:solidFill>
                <a:latin typeface="Corbel" panose="020B0503020204020204" pitchFamily="34" charset="0"/>
              </a:rPr>
              <a:t>gunoiul</a:t>
            </a:r>
            <a:r>
              <a:rPr lang="en-US" sz="40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orbel" panose="020B0503020204020204" pitchFamily="34" charset="0"/>
              </a:rPr>
              <a:t>să</a:t>
            </a:r>
            <a:r>
              <a:rPr lang="en-US" sz="4000" b="1" dirty="0">
                <a:solidFill>
                  <a:schemeClr val="bg1"/>
                </a:solidFill>
                <a:latin typeface="Corbel" panose="020B0503020204020204" pitchFamily="34" charset="0"/>
              </a:rPr>
              <a:t> nu </a:t>
            </a:r>
            <a:r>
              <a:rPr lang="en-US" sz="4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		</a:t>
            </a:r>
            <a:r>
              <a:rPr lang="en-US" sz="40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putrezească</a:t>
            </a:r>
            <a:r>
              <a:rPr lang="en-US" sz="4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Corbel" panose="020B0503020204020204" pitchFamily="34" charset="0"/>
              </a:rPr>
              <a:t>la </a:t>
            </a:r>
            <a:r>
              <a:rPr lang="en-US" sz="4000" b="1" dirty="0" err="1">
                <a:solidFill>
                  <a:schemeClr val="bg1"/>
                </a:solidFill>
                <a:latin typeface="Corbel" panose="020B0503020204020204" pitchFamily="34" charset="0"/>
              </a:rPr>
              <a:t>soare</a:t>
            </a:r>
            <a:r>
              <a:rPr lang="ru-RU" sz="4000" b="1" dirty="0">
                <a:solidFill>
                  <a:schemeClr val="bg1"/>
                </a:solidFill>
                <a:latin typeface="Corbel" panose="020B0503020204020204" pitchFamily="34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sz="4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</a:t>
            </a:r>
            <a:r>
              <a:rPr lang="ru-RU" sz="4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4</a:t>
            </a:r>
            <a:r>
              <a:rPr lang="ru-RU" sz="4000" b="1" dirty="0">
                <a:solidFill>
                  <a:schemeClr val="bg1"/>
                </a:solidFill>
                <a:latin typeface="Corbel" panose="020B0503020204020204" pitchFamily="34" charset="0"/>
              </a:rPr>
              <a:t>. Уменьшается запах.</a:t>
            </a:r>
            <a:r>
              <a:rPr lang="ro-RO" sz="4000" b="1" dirty="0">
                <a:solidFill>
                  <a:schemeClr val="bg1"/>
                </a:solidFill>
                <a:latin typeface="Corbel" panose="020B0503020204020204" pitchFamily="34" charset="0"/>
              </a:rPr>
              <a:t> / </a:t>
            </a:r>
            <a:r>
              <a:rPr lang="en-US" sz="4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sz="4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</a:t>
            </a:r>
            <a:r>
              <a:rPr lang="en-US" sz="40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Pentru</a:t>
            </a:r>
            <a:r>
              <a:rPr lang="en-US" sz="4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Corbel" panose="020B0503020204020204" pitchFamily="34" charset="0"/>
              </a:rPr>
              <a:t>a reduce </a:t>
            </a:r>
            <a:r>
              <a:rPr lang="en-US" sz="4000" b="1" dirty="0" err="1">
                <a:solidFill>
                  <a:schemeClr val="bg1"/>
                </a:solidFill>
                <a:latin typeface="Corbel" panose="020B0503020204020204" pitchFamily="34" charset="0"/>
              </a:rPr>
              <a:t>mirosul</a:t>
            </a:r>
            <a:endParaRPr lang="ru-RU" sz="40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710709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800" dirty="0" smtClean="0">
                <a:solidFill>
                  <a:srgbClr val="002E6D"/>
                </a:solidFill>
              </a:rPr>
              <a:t>ОТВЕТ/</a:t>
            </a:r>
            <a:r>
              <a:rPr lang="en-US" sz="4800" dirty="0" smtClean="0">
                <a:solidFill>
                  <a:srgbClr val="002E6D"/>
                </a:solidFill>
              </a:rPr>
              <a:t>RĂSPUNSUL</a:t>
            </a:r>
            <a:endParaRPr lang="en-US" sz="4800" dirty="0"/>
          </a:p>
        </p:txBody>
      </p:sp>
      <p:pic>
        <p:nvPicPr>
          <p:cNvPr id="12" name="Picture 2" descr="В Юхновском районе за три года установят почти сто контейнеров  заглубленного типа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32" y="3102515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54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err="1" smtClean="0">
                <a:latin typeface="Corbel" panose="020B0503020204020204" pitchFamily="34" charset="0"/>
              </a:rPr>
              <a:t>Заха</a:t>
            </a:r>
            <a:r>
              <a:rPr lang="ru-RU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err="1">
                <a:latin typeface="Corbel" panose="020B0503020204020204" pitchFamily="34" charset="0"/>
              </a:rPr>
              <a:t>Хадид</a:t>
            </a:r>
            <a:r>
              <a:rPr lang="ru-RU" sz="6000" b="1" dirty="0">
                <a:latin typeface="Corbel" panose="020B0503020204020204" pitchFamily="34" charset="0"/>
              </a:rPr>
              <a:t> утверждает, что архитектура </a:t>
            </a:r>
            <a:r>
              <a:rPr lang="ru-RU" sz="6000" b="1" dirty="0" smtClean="0">
                <a:latin typeface="Corbel" panose="020B0503020204020204" pitchFamily="34" charset="0"/>
              </a:rPr>
              <a:t>запечатлевает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настроение </a:t>
            </a:r>
            <a:r>
              <a:rPr lang="ru-RU" sz="6000" b="1" dirty="0">
                <a:latin typeface="Corbel" panose="020B0503020204020204" pitchFamily="34" charset="0"/>
              </a:rPr>
              <a:t>времени, и сравнивает её </a:t>
            </a:r>
            <a:r>
              <a:rPr lang="ru-RU" sz="6000" b="1" dirty="0" smtClean="0">
                <a:latin typeface="Corbel" panose="020B0503020204020204" pitchFamily="34" charset="0"/>
              </a:rPr>
              <a:t>с…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pt-BR" sz="6000" b="1" dirty="0" smtClean="0">
                <a:latin typeface="Corbel" panose="020B0503020204020204" pitchFamily="34" charset="0"/>
              </a:rPr>
              <a:t>Zaha </a:t>
            </a:r>
            <a:r>
              <a:rPr lang="pt-BR" sz="6000" b="1" dirty="0">
                <a:latin typeface="Corbel" panose="020B0503020204020204" pitchFamily="34" charset="0"/>
              </a:rPr>
              <a:t>Hadid afirma că arhitectura surprinde starea de </a:t>
            </a:r>
            <a:r>
              <a:rPr lang="pt-BR" sz="6000" b="1" dirty="0" smtClean="0">
                <a:latin typeface="Corbel" panose="020B0503020204020204" pitchFamily="34" charset="0"/>
              </a:rPr>
              <a:t>spirit</a:t>
            </a:r>
          </a:p>
          <a:p>
            <a:pPr fontAlgn="base"/>
            <a:r>
              <a:rPr lang="pt-BR" sz="6000" b="1" dirty="0" smtClean="0">
                <a:latin typeface="Corbel" panose="020B0503020204020204" pitchFamily="34" charset="0"/>
              </a:rPr>
              <a:t>a </a:t>
            </a:r>
            <a:r>
              <a:rPr lang="pt-BR" sz="6000" b="1" dirty="0">
                <a:latin typeface="Corbel" panose="020B0503020204020204" pitchFamily="34" charset="0"/>
              </a:rPr>
              <a:t>prezentului și o compara </a:t>
            </a:r>
            <a:r>
              <a:rPr lang="pt-BR" sz="6000" b="1" dirty="0" smtClean="0">
                <a:latin typeface="Corbel" panose="020B0503020204020204" pitchFamily="34" charset="0"/>
              </a:rPr>
              <a:t>cu…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погодой</a:t>
            </a:r>
            <a:r>
              <a:rPr lang="ro-RO" sz="6000" dirty="0" smtClean="0">
                <a:latin typeface="Corbel" panose="020B0503020204020204" pitchFamily="34" charset="0"/>
              </a:rPr>
              <a:t> / </a:t>
            </a:r>
            <a:r>
              <a:rPr lang="en-US" sz="6000" dirty="0" err="1">
                <a:latin typeface="Corbel" panose="020B0503020204020204" pitchFamily="34" charset="0"/>
              </a:rPr>
              <a:t>timpul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 smtClean="0">
                <a:latin typeface="Corbel" panose="020B0503020204020204" pitchFamily="34" charset="0"/>
              </a:rPr>
              <a:t>afară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мрамором</a:t>
            </a:r>
            <a:r>
              <a:rPr lang="ro-RO" sz="6000" dirty="0" smtClean="0">
                <a:latin typeface="Corbel" panose="020B0503020204020204" pitchFamily="34" charset="0"/>
              </a:rPr>
              <a:t> / </a:t>
            </a:r>
            <a:r>
              <a:rPr lang="en-US" sz="6000" dirty="0" err="1" smtClean="0">
                <a:latin typeface="Corbel" panose="020B0503020204020204" pitchFamily="34" charset="0"/>
              </a:rPr>
              <a:t>marmura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smtClean="0">
                <a:latin typeface="Corbel" panose="020B0503020204020204" pitchFamily="34" charset="0"/>
              </a:rPr>
              <a:t>модой</a:t>
            </a:r>
            <a:r>
              <a:rPr lang="ro-RO" sz="6000" dirty="0" smtClean="0">
                <a:latin typeface="Corbel" panose="020B0503020204020204" pitchFamily="34" charset="0"/>
              </a:rPr>
              <a:t> / moda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суперклеем </a:t>
            </a:r>
            <a:r>
              <a:rPr lang="ro-RO" sz="6000" dirty="0" smtClean="0">
                <a:latin typeface="Corbel" panose="020B0503020204020204" pitchFamily="34" charset="0"/>
              </a:rPr>
              <a:t>/ </a:t>
            </a:r>
            <a:r>
              <a:rPr lang="en-US" sz="6000" dirty="0" err="1">
                <a:latin typeface="Corbel" panose="020B0503020204020204" pitchFamily="34" charset="0"/>
              </a:rPr>
              <a:t>ipici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puternic</a:t>
            </a:r>
            <a:endParaRPr lang="ru-RU" sz="6000" dirty="0">
              <a:latin typeface="Corbel" panose="020B0503020204020204" pitchFamily="34" charset="0"/>
            </a:endParaRPr>
          </a:p>
        </p:txBody>
      </p:sp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4295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3" y="3667398"/>
            <a:ext cx="10481127" cy="4013736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9915525" y="3667399"/>
            <a:ext cx="10207352" cy="401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300" b="1" dirty="0">
                <a:solidFill>
                  <a:schemeClr val="bg1"/>
                </a:solidFill>
                <a:latin typeface="Corbel" panose="020B0503020204020204" pitchFamily="34" charset="0"/>
              </a:rPr>
              <a:t>3. модой</a:t>
            </a:r>
            <a:r>
              <a:rPr lang="ro-RO" sz="8300" b="1" dirty="0">
                <a:solidFill>
                  <a:schemeClr val="bg1"/>
                </a:solidFill>
                <a:latin typeface="Corbel" panose="020B0503020204020204" pitchFamily="34" charset="0"/>
              </a:rPr>
              <a:t> / </a:t>
            </a:r>
            <a:endParaRPr lang="en-US" sz="8300" b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ctr"/>
            <a:r>
              <a:rPr lang="ro-RO" sz="83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moda</a:t>
            </a:r>
            <a:endParaRPr lang="ru-RU" sz="83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710709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800" dirty="0" smtClean="0">
                <a:solidFill>
                  <a:srgbClr val="002E6D"/>
                </a:solidFill>
              </a:rPr>
              <a:t>ОТВЕТ/</a:t>
            </a:r>
            <a:r>
              <a:rPr lang="en-US" sz="4800" dirty="0" smtClean="0">
                <a:solidFill>
                  <a:srgbClr val="002E6D"/>
                </a:solidFill>
              </a:rPr>
              <a:t>RĂSPUNSUL</a:t>
            </a:r>
            <a:endParaRPr lang="en-US" sz="4800" dirty="0"/>
          </a:p>
        </p:txBody>
      </p:sp>
      <p:pic>
        <p:nvPicPr>
          <p:cNvPr id="12" name="Picture 2" descr="Неделя Моды в Нью-Йорке. Модный показ бренда TOME | Блоги | BURO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8" y="2993484"/>
            <a:ext cx="8827292" cy="588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07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72396"/>
            <a:ext cx="20104098" cy="12945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00" y="1267311"/>
            <a:ext cx="16221300" cy="8921715"/>
          </a:xfrm>
          <a:prstGeom prst="rect">
            <a:avLst/>
          </a:prstGeom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614579" y="0"/>
            <a:ext cx="18874943" cy="11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ro-MO" sz="7200" b="1" dirty="0" smtClean="0">
                <a:latin typeface="Corbel" panose="020B0503020204020204" pitchFamily="34" charset="0"/>
              </a:rPr>
              <a:t>BRAVO</a:t>
            </a:r>
            <a:r>
              <a:rPr lang="ru-RU" sz="7200" b="1" dirty="0" smtClean="0">
                <a:latin typeface="Corbel" panose="020B0503020204020204" pitchFamily="34" charset="0"/>
              </a:rPr>
              <a:t> !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85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600" i="1" dirty="0" smtClean="0">
                <a:latin typeface="Corbel" panose="020B0503020204020204" pitchFamily="34" charset="0"/>
              </a:rPr>
              <a:t>Внимание</a:t>
            </a:r>
            <a:r>
              <a:rPr lang="ru-RU" sz="36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</a:t>
            </a:r>
            <a:endParaRPr lang="en-US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i="1" dirty="0" smtClean="0">
                <a:latin typeface="Corbel" panose="020B0503020204020204" pitchFamily="34" charset="0"/>
              </a:rPr>
              <a:t>их </a:t>
            </a:r>
            <a:r>
              <a:rPr lang="ru-RU" sz="3600" i="1" dirty="0">
                <a:latin typeface="Corbel" panose="020B0503020204020204" pitchFamily="34" charset="0"/>
              </a:rPr>
              <a:t>вовсе. Если вариантов больше одного, выберите все </a:t>
            </a:r>
            <a:r>
              <a:rPr lang="ru-RU" sz="3600" i="1" dirty="0" smtClean="0">
                <a:latin typeface="Corbel" panose="020B0503020204020204" pitchFamily="34" charset="0"/>
              </a:rPr>
              <a:t>правильные.</a:t>
            </a:r>
            <a:endParaRPr lang="en-US" sz="3600" i="1" dirty="0">
              <a:latin typeface="Corbel" panose="020B0503020204020204" pitchFamily="34" charset="0"/>
            </a:endParaRPr>
          </a:p>
          <a:p>
            <a:pPr fontAlgn="base"/>
            <a:r>
              <a:rPr lang="en-US" sz="3600" i="1" dirty="0" err="1" smtClean="0">
                <a:latin typeface="Corbel" panose="020B0503020204020204" pitchFamily="34" charset="0"/>
              </a:rPr>
              <a:t>Atenție</a:t>
            </a:r>
            <a:r>
              <a:rPr lang="en-US" sz="3600" i="1" dirty="0">
                <a:latin typeface="Corbel" panose="020B0503020204020204" pitchFamily="34" charset="0"/>
              </a:rPr>
              <a:t>! </a:t>
            </a:r>
            <a:r>
              <a:rPr lang="en-US" sz="3600" i="1" dirty="0" err="1">
                <a:latin typeface="Corbel" panose="020B0503020204020204" pitchFamily="34" charset="0"/>
              </a:rPr>
              <a:t>Această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întrebare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poate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avea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mai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opțiuni</a:t>
            </a:r>
            <a:r>
              <a:rPr lang="en-US" sz="3600" i="1" dirty="0">
                <a:latin typeface="Corbel" panose="020B0503020204020204" pitchFamily="34" charset="0"/>
              </a:rPr>
              <a:t> de </a:t>
            </a:r>
            <a:r>
              <a:rPr lang="en-US" sz="3600" i="1" dirty="0" err="1">
                <a:latin typeface="Corbel" panose="020B0503020204020204" pitchFamily="34" charset="0"/>
              </a:rPr>
              <a:t>răspuns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corecte</a:t>
            </a:r>
            <a:r>
              <a:rPr lang="en-US" sz="3600" i="1" dirty="0">
                <a:latin typeface="Corbel" panose="020B0503020204020204" pitchFamily="34" charset="0"/>
              </a:rPr>
              <a:t>, </a:t>
            </a:r>
            <a:r>
              <a:rPr lang="en-US" sz="3600" i="1" dirty="0" err="1">
                <a:latin typeface="Corbel" panose="020B0503020204020204" pitchFamily="34" charset="0"/>
              </a:rPr>
              <a:t>sau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nici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una</a:t>
            </a:r>
            <a:r>
              <a:rPr lang="en-US" sz="3600" i="1" dirty="0">
                <a:latin typeface="Corbel" panose="020B0503020204020204" pitchFamily="34" charset="0"/>
              </a:rPr>
              <a:t>. </a:t>
            </a:r>
            <a:r>
              <a:rPr lang="en-US" sz="3600" i="1" dirty="0" err="1">
                <a:latin typeface="Corbel" panose="020B0503020204020204" pitchFamily="34" charset="0"/>
              </a:rPr>
              <a:t>Dacă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există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endParaRPr lang="en-US" sz="3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i="1" dirty="0" err="1" smtClean="0">
                <a:latin typeface="Corbel" panose="020B0503020204020204" pitchFamily="34" charset="0"/>
              </a:rPr>
              <a:t>mai</a:t>
            </a:r>
            <a:r>
              <a:rPr lang="en-US" sz="3600" i="1" dirty="0" smtClean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multe</a:t>
            </a:r>
            <a:r>
              <a:rPr lang="en-US" sz="3600" i="1" dirty="0">
                <a:latin typeface="Corbel" panose="020B0503020204020204" pitchFamily="34" charset="0"/>
              </a:rPr>
              <a:t> - </a:t>
            </a:r>
            <a:r>
              <a:rPr lang="en-US" sz="3600" i="1" dirty="0" err="1">
                <a:latin typeface="Corbel" panose="020B0503020204020204" pitchFamily="34" charset="0"/>
              </a:rPr>
              <a:t>selectați</a:t>
            </a:r>
            <a:r>
              <a:rPr lang="en-US" sz="3600" i="1" dirty="0">
                <a:latin typeface="Corbel" panose="020B0503020204020204" pitchFamily="34" charset="0"/>
              </a:rPr>
              <a:t>-le </a:t>
            </a:r>
            <a:r>
              <a:rPr lang="en-US" sz="3600" i="1" dirty="0" err="1">
                <a:latin typeface="Corbel" panose="020B0503020204020204" pitchFamily="34" charset="0"/>
              </a:rPr>
              <a:t>pe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>
                <a:latin typeface="Corbel" panose="020B0503020204020204" pitchFamily="34" charset="0"/>
              </a:rPr>
              <a:t>toate</a:t>
            </a:r>
            <a:r>
              <a:rPr lang="en-US" sz="3600" i="1" dirty="0">
                <a:latin typeface="Corbel" panose="020B0503020204020204" pitchFamily="34" charset="0"/>
              </a:rPr>
              <a:t> </a:t>
            </a:r>
            <a:r>
              <a:rPr lang="en-US" sz="3600" i="1" dirty="0" err="1" smtClean="0">
                <a:latin typeface="Corbel" panose="020B0503020204020204" pitchFamily="34" charset="0"/>
              </a:rPr>
              <a:t>corecte</a:t>
            </a:r>
            <a:r>
              <a:rPr lang="en-US" sz="3600" i="1" dirty="0" smtClean="0">
                <a:latin typeface="Corbel" panose="020B0503020204020204" pitchFamily="34" charset="0"/>
              </a:rPr>
              <a:t>.</a:t>
            </a:r>
            <a:endParaRPr lang="en-US" sz="3600" i="1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На </a:t>
            </a:r>
            <a:r>
              <a:rPr lang="ru-RU" sz="3600" dirty="0">
                <a:latin typeface="Corbel" panose="020B0503020204020204" pitchFamily="34" charset="0"/>
              </a:rPr>
              <a:t>протяжении 40 лет в Копенгагене постепенно сокращали число парковочных мест для </a:t>
            </a:r>
            <a:endParaRPr lang="en-US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автомобилей</a:t>
            </a:r>
            <a:r>
              <a:rPr lang="ru-RU" sz="3600" dirty="0">
                <a:latin typeface="Corbel" panose="020B0503020204020204" pitchFamily="34" charset="0"/>
              </a:rPr>
              <a:t>. </a:t>
            </a:r>
            <a:r>
              <a:rPr lang="ru-RU" sz="3600" b="1" dirty="0">
                <a:latin typeface="Corbel" panose="020B0503020204020204" pitchFamily="34" charset="0"/>
              </a:rPr>
              <a:t>К чему, как считается, это </a:t>
            </a:r>
            <a:r>
              <a:rPr lang="ru-RU" sz="3600" b="1" dirty="0" smtClean="0">
                <a:latin typeface="Corbel" panose="020B0503020204020204" pitchFamily="34" charset="0"/>
              </a:rPr>
              <a:t>привело?</a:t>
            </a:r>
            <a:endParaRPr lang="en-US" sz="3600" b="1" dirty="0">
              <a:latin typeface="Corbel" panose="020B0503020204020204" pitchFamily="34" charset="0"/>
            </a:endParaRPr>
          </a:p>
          <a:p>
            <a:pPr fontAlgn="base"/>
            <a:r>
              <a:rPr lang="en-US" sz="3600" dirty="0" err="1" smtClean="0">
                <a:latin typeface="Corbel" panose="020B0503020204020204" pitchFamily="34" charset="0"/>
              </a:rPr>
              <a:t>Timp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>
                <a:latin typeface="Corbel" panose="020B0503020204020204" pitchFamily="34" charset="0"/>
              </a:rPr>
              <a:t>de 40 de </a:t>
            </a:r>
            <a:r>
              <a:rPr lang="en-US" sz="3600" dirty="0" err="1">
                <a:latin typeface="Corbel" panose="020B0503020204020204" pitchFamily="34" charset="0"/>
              </a:rPr>
              <a:t>ani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Copenhaga</a:t>
            </a:r>
            <a:r>
              <a:rPr lang="en-US" sz="3600" dirty="0">
                <a:latin typeface="Corbel" panose="020B0503020204020204" pitchFamily="34" charset="0"/>
              </a:rPr>
              <a:t> a </a:t>
            </a:r>
            <a:r>
              <a:rPr lang="en-US" sz="3600" dirty="0" err="1">
                <a:latin typeface="Corbel" panose="020B0503020204020204" pitchFamily="34" charset="0"/>
              </a:rPr>
              <a:t>redus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treptat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numărul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locuri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parcare</a:t>
            </a:r>
            <a:r>
              <a:rPr lang="en-US" sz="3600" dirty="0">
                <a:latin typeface="Corbel" panose="020B0503020204020204" pitchFamily="34" charset="0"/>
              </a:rPr>
              <a:t> ale </a:t>
            </a:r>
            <a:r>
              <a:rPr lang="en-US" sz="3600" dirty="0" err="1">
                <a:latin typeface="Corbel" panose="020B0503020204020204" pitchFamily="34" charset="0"/>
              </a:rPr>
              <a:t>automobilelor</a:t>
            </a:r>
            <a:r>
              <a:rPr lang="en-US" sz="3600" dirty="0">
                <a:latin typeface="Corbel" panose="020B0503020204020204" pitchFamily="34" charset="0"/>
              </a:rPr>
              <a:t>. </a:t>
            </a:r>
            <a:endParaRPr lang="en-US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b="1" dirty="0" smtClean="0">
                <a:latin typeface="Corbel" panose="020B0503020204020204" pitchFamily="34" charset="0"/>
              </a:rPr>
              <a:t>Care-s </a:t>
            </a:r>
            <a:r>
              <a:rPr lang="en-US" sz="3600" b="1" dirty="0" err="1">
                <a:latin typeface="Corbel" panose="020B0503020204020204" pitchFamily="34" charset="0"/>
              </a:rPr>
              <a:t>consecințele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acestui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fapt</a:t>
            </a:r>
            <a:r>
              <a:rPr lang="en-US" sz="3600" b="1" dirty="0">
                <a:latin typeface="Corbel" panose="020B0503020204020204" pitchFamily="34" charset="0"/>
              </a:rPr>
              <a:t>? </a:t>
            </a:r>
            <a:endParaRPr lang="en-US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1. Жители </a:t>
            </a:r>
            <a:r>
              <a:rPr lang="ru-RU" sz="3600" dirty="0">
                <a:latin typeface="Corbel" panose="020B0503020204020204" pitchFamily="34" charset="0"/>
              </a:rPr>
              <a:t>стали проводить больше времени вне дома и машин. </a:t>
            </a:r>
            <a:r>
              <a:rPr lang="en-US" sz="3600" dirty="0" smtClean="0">
                <a:latin typeface="Corbel" panose="020B0503020204020204" pitchFamily="34" charset="0"/>
              </a:rPr>
              <a:t>/ </a:t>
            </a:r>
            <a:r>
              <a:rPr lang="en-US" sz="3600" dirty="0" err="1">
                <a:latin typeface="Corbel" panose="020B0503020204020204" pitchFamily="34" charset="0"/>
              </a:rPr>
              <a:t>Locuitorii</a:t>
            </a:r>
            <a:r>
              <a:rPr lang="en-US" sz="3600" dirty="0">
                <a:latin typeface="Corbel" panose="020B0503020204020204" pitchFamily="34" charset="0"/>
              </a:rPr>
              <a:t> au </a:t>
            </a:r>
            <a:r>
              <a:rPr lang="en-US" sz="3600" dirty="0" err="1">
                <a:latin typeface="Corbel" panose="020B0503020204020204" pitchFamily="34" charset="0"/>
              </a:rPr>
              <a:t>început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să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petreacă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endParaRPr lang="en-US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dirty="0" smtClean="0">
                <a:latin typeface="Corbel" panose="020B0503020204020204" pitchFamily="34" charset="0"/>
              </a:rPr>
              <a:t>     </a:t>
            </a:r>
            <a:r>
              <a:rPr lang="en-US" sz="3600" dirty="0" err="1" smtClean="0">
                <a:latin typeface="Corbel" panose="020B0503020204020204" pitchFamily="34" charset="0"/>
              </a:rPr>
              <a:t>mai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mult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timp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în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afara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caselor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și</a:t>
            </a:r>
            <a:r>
              <a:rPr lang="en-US" sz="3600" dirty="0">
                <a:latin typeface="Corbel" panose="020B0503020204020204" pitchFamily="34" charset="0"/>
              </a:rPr>
              <a:t> al </a:t>
            </a:r>
            <a:r>
              <a:rPr lang="en-US" sz="3600" dirty="0" err="1" smtClean="0">
                <a:latin typeface="Corbel" panose="020B0503020204020204" pitchFamily="34" charset="0"/>
              </a:rPr>
              <a:t>automobilelor</a:t>
            </a:r>
            <a:r>
              <a:rPr lang="en-US" sz="3600" dirty="0" smtClean="0">
                <a:latin typeface="Corbel" panose="020B0503020204020204" pitchFamily="34" charset="0"/>
              </a:rPr>
              <a:t>.</a:t>
            </a:r>
            <a:endParaRPr lang="en-US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2</a:t>
            </a:r>
            <a:r>
              <a:rPr lang="ru-RU" sz="3600" dirty="0">
                <a:latin typeface="Corbel" panose="020B0503020204020204" pitchFamily="34" charset="0"/>
              </a:rPr>
              <a:t>. Увеличилась площадь для посадки деревьев</a:t>
            </a:r>
            <a:r>
              <a:rPr lang="ru-RU" sz="3600" dirty="0" smtClean="0">
                <a:latin typeface="Corbel" panose="020B0503020204020204" pitchFamily="34" charset="0"/>
              </a:rPr>
              <a:t>.</a:t>
            </a:r>
            <a:r>
              <a:rPr lang="en-US" sz="3600" dirty="0" smtClean="0">
                <a:latin typeface="Corbel" panose="020B0503020204020204" pitchFamily="34" charset="0"/>
              </a:rPr>
              <a:t> / </a:t>
            </a:r>
            <a:r>
              <a:rPr lang="pt-BR" sz="3600" dirty="0">
                <a:latin typeface="Corbel" panose="020B0503020204020204" pitchFamily="34" charset="0"/>
              </a:rPr>
              <a:t>A crescut suprafața plantată cu </a:t>
            </a:r>
            <a:r>
              <a:rPr lang="pt-BR" sz="3600" dirty="0" smtClean="0">
                <a:latin typeface="Corbel" panose="020B0503020204020204" pitchFamily="34" charset="0"/>
              </a:rPr>
              <a:t>copaci.</a:t>
            </a:r>
            <a:endParaRPr lang="en-US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3</a:t>
            </a:r>
            <a:r>
              <a:rPr lang="ru-RU" sz="3600" dirty="0">
                <a:latin typeface="Corbel" panose="020B0503020204020204" pitchFamily="34" charset="0"/>
              </a:rPr>
              <a:t>. Уменьшилось количество вредных выбросов в атмосферу</a:t>
            </a:r>
            <a:r>
              <a:rPr lang="ru-RU" sz="3600" dirty="0" smtClean="0">
                <a:latin typeface="Corbel" panose="020B0503020204020204" pitchFamily="34" charset="0"/>
              </a:rPr>
              <a:t>.</a:t>
            </a:r>
            <a:r>
              <a:rPr lang="en-US" sz="3600" dirty="0" smtClean="0">
                <a:latin typeface="Corbel" panose="020B0503020204020204" pitchFamily="34" charset="0"/>
              </a:rPr>
              <a:t> /</a:t>
            </a:r>
            <a:r>
              <a:rPr lang="ru-RU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>
                <a:latin typeface="Corbel" panose="020B0503020204020204" pitchFamily="34" charset="0"/>
              </a:rPr>
              <a:t>A </a:t>
            </a:r>
            <a:r>
              <a:rPr lang="en-US" sz="3600" dirty="0" err="1">
                <a:latin typeface="Corbel" panose="020B0503020204020204" pitchFamily="34" charset="0"/>
              </a:rPr>
              <a:t>scăzut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cantitatea</a:t>
            </a:r>
            <a:r>
              <a:rPr lang="en-US" sz="3600" dirty="0">
                <a:latin typeface="Corbel" panose="020B0503020204020204" pitchFamily="34" charset="0"/>
              </a:rPr>
              <a:t> de </a:t>
            </a:r>
            <a:r>
              <a:rPr lang="en-US" sz="3600" dirty="0" err="1">
                <a:latin typeface="Corbel" panose="020B0503020204020204" pitchFamily="34" charset="0"/>
              </a:rPr>
              <a:t>emisii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err="1">
                <a:latin typeface="Corbel" panose="020B0503020204020204" pitchFamily="34" charset="0"/>
              </a:rPr>
              <a:t>nocive</a:t>
            </a:r>
            <a:r>
              <a:rPr lang="en-US" sz="3600" dirty="0">
                <a:latin typeface="Corbel" panose="020B0503020204020204" pitchFamily="34" charset="0"/>
              </a:rPr>
              <a:t> </a:t>
            </a:r>
            <a:endParaRPr lang="en-US" sz="3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600" dirty="0">
                <a:latin typeface="Corbel" panose="020B0503020204020204" pitchFamily="34" charset="0"/>
              </a:rPr>
              <a:t> </a:t>
            </a:r>
            <a:r>
              <a:rPr lang="en-US" sz="3600" dirty="0" smtClean="0">
                <a:latin typeface="Corbel" panose="020B0503020204020204" pitchFamily="34" charset="0"/>
              </a:rPr>
              <a:t>    </a:t>
            </a:r>
            <a:r>
              <a:rPr lang="en-US" sz="3600" dirty="0" err="1" smtClean="0">
                <a:latin typeface="Corbel" panose="020B0503020204020204" pitchFamily="34" charset="0"/>
              </a:rPr>
              <a:t>în</a:t>
            </a:r>
            <a:r>
              <a:rPr lang="en-US" sz="3600" dirty="0" smtClean="0">
                <a:latin typeface="Corbel" panose="020B0503020204020204" pitchFamily="34" charset="0"/>
              </a:rPr>
              <a:t> </a:t>
            </a:r>
            <a:r>
              <a:rPr lang="en-US" sz="3600" dirty="0" err="1" smtClean="0">
                <a:latin typeface="Corbel" panose="020B0503020204020204" pitchFamily="34" charset="0"/>
              </a:rPr>
              <a:t>atmosferă</a:t>
            </a:r>
            <a:r>
              <a:rPr lang="en-US" sz="3600" dirty="0" smtClean="0">
                <a:latin typeface="Corbel" panose="020B0503020204020204" pitchFamily="34" charset="0"/>
              </a:rPr>
              <a:t>.</a:t>
            </a:r>
            <a:endParaRPr lang="en-US" sz="3600" dirty="0">
              <a:latin typeface="Corbel" panose="020B0503020204020204" pitchFamily="34" charset="0"/>
            </a:endParaRPr>
          </a:p>
          <a:p>
            <a:pPr fontAlgn="base"/>
            <a:r>
              <a:rPr lang="ru-RU" sz="3600" dirty="0" smtClean="0">
                <a:latin typeface="Corbel" panose="020B0503020204020204" pitchFamily="34" charset="0"/>
              </a:rPr>
              <a:t>4</a:t>
            </a:r>
            <a:r>
              <a:rPr lang="ru-RU" sz="3600" dirty="0">
                <a:latin typeface="Corbel" panose="020B0503020204020204" pitchFamily="34" charset="0"/>
              </a:rPr>
              <a:t>. Развился </a:t>
            </a:r>
            <a:r>
              <a:rPr lang="ru-RU" sz="3600" dirty="0" err="1">
                <a:latin typeface="Corbel" panose="020B0503020204020204" pitchFamily="34" charset="0"/>
              </a:rPr>
              <a:t>велосектор</a:t>
            </a:r>
            <a:r>
              <a:rPr lang="ru-RU" sz="3600" dirty="0">
                <a:latin typeface="Corbel" panose="020B0503020204020204" pitchFamily="34" charset="0"/>
              </a:rPr>
              <a:t>. </a:t>
            </a:r>
            <a:r>
              <a:rPr lang="en-US" sz="3600" dirty="0" smtClean="0">
                <a:latin typeface="Corbel" panose="020B0503020204020204" pitchFamily="34" charset="0"/>
              </a:rPr>
              <a:t>/ </a:t>
            </a:r>
            <a:r>
              <a:rPr lang="pt-BR" sz="3600" dirty="0">
                <a:latin typeface="Corbel" panose="020B0503020204020204" pitchFamily="34" charset="0"/>
              </a:rPr>
              <a:t>S-a dezvoltat ramura legată de ciclism.</a:t>
            </a:r>
            <a:endParaRPr lang="ru-RU" sz="3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3" y="3667398"/>
            <a:ext cx="10481127" cy="401373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2" y="657776"/>
            <a:ext cx="8710709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</a:t>
            </a:r>
            <a:r>
              <a:rPr lang="ru-RU" sz="4800" i="0" u="none" strike="noStrike" cap="none" dirty="0" smtClean="0">
                <a:solidFill>
                  <a:srgbClr val="002E6D"/>
                </a:solidFill>
              </a:rPr>
              <a:t>ОТВЕТ</a:t>
            </a:r>
            <a:r>
              <a:rPr lang="ro-RO" sz="4800" dirty="0" smtClean="0">
                <a:solidFill>
                  <a:srgbClr val="002E6D"/>
                </a:solidFill>
              </a:rPr>
              <a:t>/RĂSPUNSUL</a:t>
            </a:r>
            <a:endParaRPr sz="48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107884" y="3667399"/>
            <a:ext cx="9854926" cy="401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en-US" sz="8300" b="1" dirty="0" smtClean="0">
                <a:solidFill>
                  <a:schemeClr val="bg1"/>
                </a:solidFill>
                <a:latin typeface="Corbel" pitchFamily="34" charset="0"/>
              </a:rPr>
              <a:t>1, 2, 3, 4</a:t>
            </a:r>
            <a:endParaRPr lang="ru-RU" sz="83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8" y="2557378"/>
            <a:ext cx="9672435" cy="645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1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i="1" dirty="0" smtClean="0">
                <a:latin typeface="Corbel" panose="020B0503020204020204" pitchFamily="34" charset="0"/>
              </a:rPr>
              <a:t>Внимание</a:t>
            </a:r>
            <a:r>
              <a:rPr lang="ru-RU" sz="40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</a:t>
            </a:r>
            <a:endParaRPr lang="en-US" sz="4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i="1" dirty="0" smtClean="0">
                <a:latin typeface="Corbel" panose="020B0503020204020204" pitchFamily="34" charset="0"/>
              </a:rPr>
              <a:t>или </a:t>
            </a:r>
            <a:r>
              <a:rPr lang="ru-RU" sz="4000" i="1" dirty="0">
                <a:latin typeface="Corbel" panose="020B0503020204020204" pitchFamily="34" charset="0"/>
              </a:rPr>
              <a:t>не быть их вовсе. Если вариантов больше одного, выберите все </a:t>
            </a:r>
            <a:r>
              <a:rPr lang="ru-RU" sz="4000" i="1" dirty="0" smtClean="0">
                <a:latin typeface="Corbel" panose="020B0503020204020204" pitchFamily="34" charset="0"/>
              </a:rPr>
              <a:t>правильные.</a:t>
            </a:r>
            <a:endParaRPr lang="en-US" sz="4000" i="1" dirty="0">
              <a:latin typeface="Corbel" panose="020B0503020204020204" pitchFamily="34" charset="0"/>
            </a:endParaRPr>
          </a:p>
          <a:p>
            <a:pPr fontAlgn="base"/>
            <a:r>
              <a:rPr lang="en-US" sz="4000" i="1" dirty="0" err="1" smtClean="0">
                <a:latin typeface="Corbel" panose="020B0503020204020204" pitchFamily="34" charset="0"/>
              </a:rPr>
              <a:t>Atenție</a:t>
            </a:r>
            <a:r>
              <a:rPr lang="en-US" sz="4000" i="1" dirty="0">
                <a:latin typeface="Corbel" panose="020B0503020204020204" pitchFamily="34" charset="0"/>
              </a:rPr>
              <a:t>! </a:t>
            </a:r>
            <a:r>
              <a:rPr lang="en-US" sz="4000" i="1" dirty="0" err="1">
                <a:latin typeface="Corbel" panose="020B0503020204020204" pitchFamily="34" charset="0"/>
              </a:rPr>
              <a:t>Această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întrebare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poate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avea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mai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multe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opțiuni</a:t>
            </a:r>
            <a:r>
              <a:rPr lang="en-US" sz="4000" i="1" dirty="0">
                <a:latin typeface="Corbel" panose="020B0503020204020204" pitchFamily="34" charset="0"/>
              </a:rPr>
              <a:t> de </a:t>
            </a:r>
            <a:r>
              <a:rPr lang="en-US" sz="4000" i="1" dirty="0" err="1">
                <a:latin typeface="Corbel" panose="020B0503020204020204" pitchFamily="34" charset="0"/>
              </a:rPr>
              <a:t>răspuns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corecte</a:t>
            </a:r>
            <a:r>
              <a:rPr lang="en-US" sz="4000" i="1" dirty="0">
                <a:latin typeface="Corbel" panose="020B0503020204020204" pitchFamily="34" charset="0"/>
              </a:rPr>
              <a:t>, </a:t>
            </a:r>
            <a:r>
              <a:rPr lang="en-US" sz="4000" i="1" dirty="0" err="1">
                <a:latin typeface="Corbel" panose="020B0503020204020204" pitchFamily="34" charset="0"/>
              </a:rPr>
              <a:t>sau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nici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una</a:t>
            </a:r>
            <a:r>
              <a:rPr lang="en-US" sz="4000" i="1" dirty="0">
                <a:latin typeface="Corbel" panose="020B0503020204020204" pitchFamily="34" charset="0"/>
              </a:rPr>
              <a:t>. </a:t>
            </a:r>
            <a:endParaRPr lang="en-US" sz="4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i="1" dirty="0" err="1" smtClean="0">
                <a:latin typeface="Corbel" panose="020B0503020204020204" pitchFamily="34" charset="0"/>
              </a:rPr>
              <a:t>Dacă</a:t>
            </a:r>
            <a:r>
              <a:rPr lang="en-US" sz="4000" i="1" dirty="0" smtClean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există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mai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multe</a:t>
            </a:r>
            <a:r>
              <a:rPr lang="en-US" sz="4000" i="1" dirty="0">
                <a:latin typeface="Corbel" panose="020B0503020204020204" pitchFamily="34" charset="0"/>
              </a:rPr>
              <a:t> - </a:t>
            </a:r>
            <a:r>
              <a:rPr lang="en-US" sz="4000" i="1" dirty="0" err="1">
                <a:latin typeface="Corbel" panose="020B0503020204020204" pitchFamily="34" charset="0"/>
              </a:rPr>
              <a:t>selectați</a:t>
            </a:r>
            <a:r>
              <a:rPr lang="en-US" sz="4000" i="1" dirty="0">
                <a:latin typeface="Corbel" panose="020B0503020204020204" pitchFamily="34" charset="0"/>
              </a:rPr>
              <a:t>-le </a:t>
            </a:r>
            <a:r>
              <a:rPr lang="en-US" sz="4000" i="1" dirty="0" err="1">
                <a:latin typeface="Corbel" panose="020B0503020204020204" pitchFamily="34" charset="0"/>
              </a:rPr>
              <a:t>pe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>
                <a:latin typeface="Corbel" panose="020B0503020204020204" pitchFamily="34" charset="0"/>
              </a:rPr>
              <a:t>toate</a:t>
            </a:r>
            <a:r>
              <a:rPr lang="en-US" sz="4000" i="1" dirty="0">
                <a:latin typeface="Corbel" panose="020B0503020204020204" pitchFamily="34" charset="0"/>
              </a:rPr>
              <a:t> </a:t>
            </a:r>
            <a:r>
              <a:rPr lang="en-US" sz="4000" i="1" dirty="0" err="1" smtClean="0">
                <a:latin typeface="Corbel" panose="020B0503020204020204" pitchFamily="34" charset="0"/>
              </a:rPr>
              <a:t>corecte</a:t>
            </a:r>
            <a:r>
              <a:rPr lang="en-US" sz="4000" i="1" dirty="0" smtClean="0">
                <a:latin typeface="Corbel" panose="020B0503020204020204" pitchFamily="34" charset="0"/>
              </a:rPr>
              <a:t>.</a:t>
            </a:r>
            <a:endParaRPr lang="en-US" sz="4000" i="1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Совокупность </a:t>
            </a:r>
            <a:r>
              <a:rPr lang="ru-RU" sz="4000" dirty="0">
                <a:latin typeface="Corbel" panose="020B0503020204020204" pitchFamily="34" charset="0"/>
              </a:rPr>
              <a:t>всех выбросов парниковых газов называют углеродным следом.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000" b="1" dirty="0" smtClean="0">
                <a:latin typeface="Corbel" panose="020B0503020204020204" pitchFamily="34" charset="0"/>
              </a:rPr>
              <a:t>Что </a:t>
            </a:r>
            <a:r>
              <a:rPr lang="ru-RU" sz="4000" b="1" dirty="0">
                <a:latin typeface="Corbel" panose="020B0503020204020204" pitchFamily="34" charset="0"/>
              </a:rPr>
              <a:t>влияет на его увеличение? </a:t>
            </a:r>
            <a:endParaRPr lang="en-US" sz="4000" b="1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smtClean="0">
                <a:latin typeface="Corbel" panose="020B0503020204020204" pitchFamily="34" charset="0"/>
              </a:rPr>
              <a:t>Suma </a:t>
            </a:r>
            <a:r>
              <a:rPr lang="en-US" sz="4000" dirty="0" err="1">
                <a:latin typeface="Corbel" panose="020B0503020204020204" pitchFamily="34" charset="0"/>
              </a:rPr>
              <a:t>tuturor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emisiilor</a:t>
            </a:r>
            <a:r>
              <a:rPr lang="en-US" sz="4000" dirty="0">
                <a:latin typeface="Corbel" panose="020B0503020204020204" pitchFamily="34" charset="0"/>
              </a:rPr>
              <a:t> de gaze cu </a:t>
            </a:r>
            <a:r>
              <a:rPr lang="en-US" sz="4000" dirty="0" err="1">
                <a:latin typeface="Corbel" panose="020B0503020204020204" pitchFamily="34" charset="0"/>
              </a:rPr>
              <a:t>efect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seră</a:t>
            </a:r>
            <a:r>
              <a:rPr lang="en-US" sz="4000" dirty="0">
                <a:latin typeface="Corbel" panose="020B0503020204020204" pitchFamily="34" charset="0"/>
              </a:rPr>
              <a:t> e </a:t>
            </a:r>
            <a:r>
              <a:rPr lang="en-US" sz="4000" dirty="0" err="1">
                <a:latin typeface="Corbel" panose="020B0503020204020204" pitchFamily="34" charset="0"/>
              </a:rPr>
              <a:t>denumită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amprentă</a:t>
            </a:r>
            <a:r>
              <a:rPr lang="en-US" sz="4000" dirty="0">
                <a:latin typeface="Corbel" panose="020B0503020204020204" pitchFamily="34" charset="0"/>
              </a:rPr>
              <a:t> de carbon. </a:t>
            </a:r>
            <a:endParaRPr lang="en-US" sz="4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000" b="1" dirty="0" smtClean="0">
                <a:latin typeface="Corbel" panose="020B0503020204020204" pitchFamily="34" charset="0"/>
              </a:rPr>
              <a:t>Ce </a:t>
            </a:r>
            <a:r>
              <a:rPr lang="en-US" sz="4000" b="1" dirty="0" err="1">
                <a:latin typeface="Corbel" panose="020B0503020204020204" pitchFamily="34" charset="0"/>
              </a:rPr>
              <a:t>influențează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mărirea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acesteia</a:t>
            </a:r>
            <a:r>
              <a:rPr lang="en-US" sz="4000" b="1" dirty="0">
                <a:latin typeface="Corbel" panose="020B0503020204020204" pitchFamily="34" charset="0"/>
              </a:rPr>
              <a:t>? </a:t>
            </a: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1. Количество </a:t>
            </a:r>
            <a:r>
              <a:rPr lang="ru-RU" sz="4000" dirty="0">
                <a:latin typeface="Corbel" panose="020B0503020204020204" pitchFamily="34" charset="0"/>
              </a:rPr>
              <a:t>потребляемой электроэнергии</a:t>
            </a:r>
            <a:r>
              <a:rPr lang="ru-RU" sz="4000" dirty="0" smtClean="0">
                <a:latin typeface="Corbel" panose="020B0503020204020204" pitchFamily="34" charset="0"/>
              </a:rPr>
              <a:t>.</a:t>
            </a:r>
            <a:r>
              <a:rPr lang="en-US" sz="4000" dirty="0" smtClean="0">
                <a:latin typeface="Corbel" panose="020B0503020204020204" pitchFamily="34" charset="0"/>
              </a:rPr>
              <a:t> / </a:t>
            </a:r>
            <a:r>
              <a:rPr lang="en-US" sz="4000" dirty="0" err="1">
                <a:latin typeface="Corbel" panose="020B0503020204020204" pitchFamily="34" charset="0"/>
              </a:rPr>
              <a:t>Cantitatea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energie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electrică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 smtClean="0">
                <a:latin typeface="Corbel" panose="020B0503020204020204" pitchFamily="34" charset="0"/>
              </a:rPr>
              <a:t>consumată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2</a:t>
            </a:r>
            <a:r>
              <a:rPr lang="ru-RU" sz="4000" dirty="0">
                <a:latin typeface="Corbel" panose="020B0503020204020204" pitchFamily="34" charset="0"/>
              </a:rPr>
              <a:t>. Количество потребляемого газа</a:t>
            </a:r>
            <a:r>
              <a:rPr lang="ru-RU" sz="4000" dirty="0" smtClean="0">
                <a:latin typeface="Corbel" panose="020B0503020204020204" pitchFamily="34" charset="0"/>
              </a:rPr>
              <a:t>.</a:t>
            </a:r>
            <a:r>
              <a:rPr lang="en-US" sz="4000" dirty="0" smtClean="0">
                <a:latin typeface="Corbel" panose="020B0503020204020204" pitchFamily="34" charset="0"/>
              </a:rPr>
              <a:t> / </a:t>
            </a:r>
            <a:r>
              <a:rPr lang="en-US" sz="4000" dirty="0" err="1">
                <a:latin typeface="Corbel" panose="020B0503020204020204" pitchFamily="34" charset="0"/>
              </a:rPr>
              <a:t>Cantitatea</a:t>
            </a:r>
            <a:r>
              <a:rPr lang="en-US" sz="4000" dirty="0">
                <a:latin typeface="Corbel" panose="020B0503020204020204" pitchFamily="34" charset="0"/>
              </a:rPr>
              <a:t> de gaze </a:t>
            </a:r>
            <a:r>
              <a:rPr lang="en-US" sz="4000" dirty="0" err="1" smtClean="0">
                <a:latin typeface="Corbel" panose="020B0503020204020204" pitchFamily="34" charset="0"/>
              </a:rPr>
              <a:t>consumate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3</a:t>
            </a:r>
            <a:r>
              <a:rPr lang="ru-RU" sz="4000" dirty="0">
                <a:latin typeface="Corbel" panose="020B0503020204020204" pitchFamily="34" charset="0"/>
              </a:rPr>
              <a:t>. Число пройденных шагов</a:t>
            </a:r>
            <a:r>
              <a:rPr lang="ru-RU" sz="4000" dirty="0" smtClean="0">
                <a:latin typeface="Corbel" panose="020B0503020204020204" pitchFamily="34" charset="0"/>
              </a:rPr>
              <a:t>.</a:t>
            </a:r>
            <a:r>
              <a:rPr lang="en-US" sz="4000" dirty="0" smtClean="0">
                <a:latin typeface="Corbel" panose="020B0503020204020204" pitchFamily="34" charset="0"/>
              </a:rPr>
              <a:t> / </a:t>
            </a:r>
            <a:r>
              <a:rPr lang="pt-BR" sz="4000" dirty="0">
                <a:latin typeface="Corbel" panose="020B0503020204020204" pitchFamily="34" charset="0"/>
              </a:rPr>
              <a:t> Numărul de pași făcuți de </a:t>
            </a:r>
            <a:r>
              <a:rPr lang="pt-BR" sz="4000" dirty="0" smtClean="0">
                <a:latin typeface="Corbel" panose="020B0503020204020204" pitchFamily="34" charset="0"/>
              </a:rPr>
              <a:t>oameni</a:t>
            </a:r>
            <a:endParaRPr lang="en-US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 smtClean="0">
                <a:latin typeface="Corbel" panose="020B0503020204020204" pitchFamily="34" charset="0"/>
              </a:rPr>
              <a:t>4</a:t>
            </a:r>
            <a:r>
              <a:rPr lang="ru-RU" sz="4000" dirty="0">
                <a:latin typeface="Corbel" panose="020B0503020204020204" pitchFamily="34" charset="0"/>
              </a:rPr>
              <a:t>. Число улыбок. </a:t>
            </a:r>
            <a:r>
              <a:rPr lang="en-US" sz="4000" dirty="0" smtClean="0">
                <a:latin typeface="Corbel" panose="020B0503020204020204" pitchFamily="34" charset="0"/>
              </a:rPr>
              <a:t>/ </a:t>
            </a:r>
            <a:r>
              <a:rPr lang="en-US" sz="4000" dirty="0" err="1">
                <a:latin typeface="Corbel" panose="020B0503020204020204" pitchFamily="34" charset="0"/>
              </a:rPr>
              <a:t>Numărul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zâmbete</a:t>
            </a:r>
            <a:endParaRPr lang="ru-RU" sz="4000" dirty="0">
              <a:latin typeface="Corbel" panose="020B0503020204020204" pitchFamily="34" charset="0"/>
            </a:endParaRPr>
          </a:p>
        </p:txBody>
      </p:sp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011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3" y="3667398"/>
            <a:ext cx="10481127" cy="401373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9915524" y="3665988"/>
            <a:ext cx="10188574" cy="4015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	</a:t>
            </a:r>
            <a:r>
              <a:rPr lang="ru-RU" sz="3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1</a:t>
            </a:r>
            <a:r>
              <a:rPr lang="ru-RU" sz="3600" b="1" dirty="0">
                <a:solidFill>
                  <a:schemeClr val="bg1"/>
                </a:solidFill>
                <a:latin typeface="Corbel" panose="020B0503020204020204" pitchFamily="34" charset="0"/>
              </a:rPr>
              <a:t>. Количество потребляемой </a:t>
            </a:r>
            <a:r>
              <a:rPr lang="en-US" sz="3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	    </a:t>
            </a:r>
            <a:r>
              <a:rPr lang="ru-RU" sz="3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электроэнергии</a:t>
            </a:r>
            <a:r>
              <a:rPr lang="ru-RU" sz="3600" b="1" dirty="0">
                <a:solidFill>
                  <a:schemeClr val="bg1"/>
                </a:solidFill>
                <a:latin typeface="Corbel" panose="020B0503020204020204" pitchFamily="34" charset="0"/>
              </a:rPr>
              <a:t>.</a:t>
            </a:r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 / </a:t>
            </a:r>
            <a:r>
              <a:rPr lang="en-US" sz="3600" b="1" dirty="0" err="1">
                <a:solidFill>
                  <a:schemeClr val="bg1"/>
                </a:solidFill>
                <a:latin typeface="Corbel" panose="020B0503020204020204" pitchFamily="34" charset="0"/>
              </a:rPr>
              <a:t>Cantitatea</a:t>
            </a:r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 de </a:t>
            </a:r>
            <a:r>
              <a:rPr lang="en-US" sz="3600" b="1" dirty="0" err="1">
                <a:solidFill>
                  <a:schemeClr val="bg1"/>
                </a:solidFill>
                <a:latin typeface="Corbel" panose="020B0503020204020204" pitchFamily="34" charset="0"/>
              </a:rPr>
              <a:t>energie</a:t>
            </a:r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</a:t>
            </a:r>
            <a:r>
              <a:rPr lang="en-US" sz="36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electrică</a:t>
            </a:r>
            <a:r>
              <a:rPr lang="en-US" sz="3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orbel" panose="020B0503020204020204" pitchFamily="34" charset="0"/>
              </a:rPr>
              <a:t>consumată</a:t>
            </a:r>
            <a:r>
              <a:rPr lang="ru-RU" sz="3600" b="1" dirty="0">
                <a:solidFill>
                  <a:schemeClr val="bg1"/>
                </a:solidFill>
                <a:latin typeface="Corbel" panose="020B0503020204020204" pitchFamily="34" charset="0"/>
              </a:rPr>
              <a:t/>
            </a:r>
            <a:br>
              <a:rPr lang="ru-RU" sz="3600" b="1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</a:t>
            </a:r>
            <a:r>
              <a:rPr lang="ru-RU" sz="3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2</a:t>
            </a:r>
            <a:r>
              <a:rPr lang="ru-RU" sz="3600" b="1" dirty="0">
                <a:solidFill>
                  <a:schemeClr val="bg1"/>
                </a:solidFill>
                <a:latin typeface="Corbel" panose="020B0503020204020204" pitchFamily="34" charset="0"/>
              </a:rPr>
              <a:t>. Количество потребляемого газа.</a:t>
            </a:r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 / </a:t>
            </a:r>
            <a:r>
              <a:rPr lang="en-US" sz="3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</a:t>
            </a:r>
            <a:r>
              <a:rPr lang="en-US" sz="36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Cantitatea</a:t>
            </a:r>
            <a:r>
              <a:rPr lang="en-US" sz="3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de gaze </a:t>
            </a:r>
            <a:r>
              <a:rPr lang="en-US" sz="3600" b="1" dirty="0" err="1">
                <a:solidFill>
                  <a:schemeClr val="bg1"/>
                </a:solidFill>
                <a:latin typeface="Corbel" panose="020B0503020204020204" pitchFamily="34" charset="0"/>
              </a:rPr>
              <a:t>consumate</a:t>
            </a:r>
            <a:endParaRPr lang="ru-RU" sz="36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710709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800" dirty="0" smtClean="0">
                <a:solidFill>
                  <a:srgbClr val="002E6D"/>
                </a:solidFill>
              </a:rPr>
              <a:t>ОТВЕТ/</a:t>
            </a:r>
            <a:r>
              <a:rPr lang="en-US" sz="4800" dirty="0" smtClean="0">
                <a:solidFill>
                  <a:srgbClr val="002E6D"/>
                </a:solidFill>
              </a:rPr>
              <a:t>RĂSPUNSUL</a:t>
            </a:r>
            <a:endParaRPr lang="en-US" sz="4800" dirty="0"/>
          </a:p>
        </p:txBody>
      </p:sp>
      <p:pic>
        <p:nvPicPr>
          <p:cNvPr id="12" name="Picture 2" descr="энергия, завод, Флорида, газ, промышленные, промышленность, загрязнять,  загрязнение, мощность, электростанция, рускин фл | Pikis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3" y="2577476"/>
            <a:ext cx="9504950" cy="634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77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Чтобы </a:t>
            </a:r>
            <a:r>
              <a:rPr lang="ru-RU" sz="6000" b="1" dirty="0">
                <a:latin typeface="Corbel" panose="020B0503020204020204" pitchFamily="34" charset="0"/>
              </a:rPr>
              <a:t>уменьшить число погибающих птиц, орнитологи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советуют </a:t>
            </a:r>
            <a:r>
              <a:rPr lang="ru-RU" sz="6000" b="1" dirty="0">
                <a:latin typeface="Corbel" panose="020B0503020204020204" pitchFamily="34" charset="0"/>
              </a:rPr>
              <a:t>приглушить… 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Pentru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a reduce </a:t>
            </a:r>
            <a:r>
              <a:rPr lang="en-US" sz="6000" b="1" dirty="0" err="1">
                <a:latin typeface="Corbel" panose="020B0503020204020204" pitchFamily="34" charset="0"/>
              </a:rPr>
              <a:t>numărul</a:t>
            </a:r>
            <a:r>
              <a:rPr lang="en-US" sz="6000" b="1" dirty="0">
                <a:latin typeface="Corbel" panose="020B0503020204020204" pitchFamily="34" charset="0"/>
              </a:rPr>
              <a:t> de </a:t>
            </a:r>
            <a:r>
              <a:rPr lang="en-US" sz="6000" b="1" dirty="0" err="1">
                <a:latin typeface="Corbel" panose="020B0503020204020204" pitchFamily="34" charset="0"/>
              </a:rPr>
              <a:t>decese</a:t>
            </a:r>
            <a:r>
              <a:rPr lang="en-US" sz="6000" b="1" dirty="0">
                <a:latin typeface="Corbel" panose="020B0503020204020204" pitchFamily="34" charset="0"/>
              </a:rPr>
              <a:t> ale </a:t>
            </a:r>
            <a:r>
              <a:rPr lang="en-US" sz="6000" b="1" dirty="0" err="1">
                <a:latin typeface="Corbel" panose="020B0503020204020204" pitchFamily="34" charset="0"/>
              </a:rPr>
              <a:t>păsărilor</a:t>
            </a:r>
            <a:r>
              <a:rPr lang="en-US" sz="6000" b="1" dirty="0">
                <a:latin typeface="Corbel" panose="020B0503020204020204" pitchFamily="34" charset="0"/>
              </a:rPr>
              <a:t>,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ornitologii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ne </a:t>
            </a:r>
            <a:r>
              <a:rPr lang="en-US" sz="6000" b="1" dirty="0" err="1">
                <a:latin typeface="Corbel" panose="020B0503020204020204" pitchFamily="34" charset="0"/>
              </a:rPr>
              <a:t>sfătuie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să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minimizăm</a:t>
            </a:r>
            <a:r>
              <a:rPr lang="en-US" sz="6000" b="1" dirty="0">
                <a:latin typeface="Corbel" panose="020B0503020204020204" pitchFamily="34" charset="0"/>
              </a:rPr>
              <a:t>… 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1. светофоры</a:t>
            </a:r>
            <a:r>
              <a:rPr lang="ro-RO" sz="6000" dirty="0" smtClean="0">
                <a:latin typeface="Corbel" panose="020B0503020204020204" pitchFamily="34" charset="0"/>
              </a:rPr>
              <a:t> / </a:t>
            </a:r>
            <a:r>
              <a:rPr lang="en-US" sz="6000" dirty="0" err="1">
                <a:latin typeface="Corbel" panose="020B0503020204020204" pitchFamily="34" charset="0"/>
              </a:rPr>
              <a:t>luciditatea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semafoarelor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2</a:t>
            </a:r>
            <a:r>
              <a:rPr lang="ru-RU" sz="6000" dirty="0">
                <a:latin typeface="Corbel" panose="020B0503020204020204" pitchFamily="34" charset="0"/>
              </a:rPr>
              <a:t>. свет </a:t>
            </a:r>
            <a:r>
              <a:rPr lang="ru-RU" sz="6000" dirty="0" smtClean="0">
                <a:latin typeface="Corbel" panose="020B0503020204020204" pitchFamily="34" charset="0"/>
              </a:rPr>
              <a:t>фонарей</a:t>
            </a:r>
            <a:r>
              <a:rPr lang="ro-RO" sz="6000" dirty="0" smtClean="0">
                <a:latin typeface="Corbel" panose="020B0503020204020204" pitchFamily="34" charset="0"/>
              </a:rPr>
              <a:t> / </a:t>
            </a:r>
            <a:r>
              <a:rPr lang="en-US" sz="6000" dirty="0" err="1">
                <a:latin typeface="Corbel" panose="020B0503020204020204" pitchFamily="34" charset="0"/>
              </a:rPr>
              <a:t>luciditatea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felinarelor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3</a:t>
            </a:r>
            <a:r>
              <a:rPr lang="ru-RU" sz="6000" dirty="0">
                <a:latin typeface="Corbel" panose="020B0503020204020204" pitchFamily="34" charset="0"/>
              </a:rPr>
              <a:t>. освещение </a:t>
            </a:r>
            <a:r>
              <a:rPr lang="ru-RU" sz="6000" dirty="0" smtClean="0">
                <a:latin typeface="Corbel" panose="020B0503020204020204" pitchFamily="34" charset="0"/>
              </a:rPr>
              <a:t>небоскрёбов</a:t>
            </a:r>
            <a:r>
              <a:rPr lang="ro-RO" sz="6000" dirty="0" smtClean="0">
                <a:latin typeface="Corbel" panose="020B0503020204020204" pitchFamily="34" charset="0"/>
              </a:rPr>
              <a:t> /</a:t>
            </a:r>
            <a:r>
              <a:rPr lang="en-US" sz="6000" dirty="0">
                <a:latin typeface="Corbel" panose="020B0503020204020204" pitchFamily="34" charset="0"/>
              </a:rPr>
              <a:t> </a:t>
            </a:r>
            <a:r>
              <a:rPr lang="en-US" sz="6000" dirty="0" err="1">
                <a:latin typeface="Corbel" panose="020B0503020204020204" pitchFamily="34" charset="0"/>
              </a:rPr>
              <a:t>iluminarea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zgârie-norilor</a:t>
            </a:r>
            <a:r>
              <a:rPr lang="ro-RO" sz="6000" dirty="0" smtClean="0">
                <a:latin typeface="Corbel" panose="020B0503020204020204" pitchFamily="34" charset="0"/>
              </a:rPr>
              <a:t> 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4</a:t>
            </a:r>
            <a:r>
              <a:rPr lang="ru-RU" sz="6000" dirty="0">
                <a:latin typeface="Corbel" panose="020B0503020204020204" pitchFamily="34" charset="0"/>
              </a:rPr>
              <a:t>. фары дальнего </a:t>
            </a:r>
            <a:r>
              <a:rPr lang="ru-RU" sz="6000" dirty="0" smtClean="0">
                <a:latin typeface="Corbel" panose="020B0503020204020204" pitchFamily="34" charset="0"/>
              </a:rPr>
              <a:t>света</a:t>
            </a:r>
            <a:r>
              <a:rPr lang="ro-RO" sz="6000" dirty="0" smtClean="0">
                <a:latin typeface="Corbel" panose="020B0503020204020204" pitchFamily="34" charset="0"/>
              </a:rPr>
              <a:t> / </a:t>
            </a:r>
            <a:r>
              <a:rPr lang="en-US" sz="6000" dirty="0" err="1">
                <a:latin typeface="Corbel" panose="020B0503020204020204" pitchFamily="34" charset="0"/>
              </a:rPr>
              <a:t>luciditatea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farurilor</a:t>
            </a:r>
            <a:r>
              <a:rPr lang="en-US" sz="6000" dirty="0">
                <a:latin typeface="Corbel" panose="020B0503020204020204" pitchFamily="34" charset="0"/>
              </a:rPr>
              <a:t> cu </a:t>
            </a:r>
            <a:r>
              <a:rPr lang="en-US" sz="6000" dirty="0" err="1">
                <a:latin typeface="Corbel" panose="020B0503020204020204" pitchFamily="34" charset="0"/>
              </a:rPr>
              <a:t>fascicul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înalt</a:t>
            </a:r>
            <a:endParaRPr lang="ru-RU" sz="6000" dirty="0">
              <a:latin typeface="Corbel" panose="020B0503020204020204" pitchFamily="34" charset="0"/>
            </a:endParaRPr>
          </a:p>
          <a:p>
            <a:pPr fontAlgn="base"/>
            <a:endParaRPr lang="ru-RU" sz="6000" dirty="0">
              <a:latin typeface="Corbel" panose="020B0503020204020204" pitchFamily="34" charset="0"/>
            </a:endParaRPr>
          </a:p>
        </p:txBody>
      </p:sp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677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3" y="3667398"/>
            <a:ext cx="10481127" cy="4013736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9915525" y="3665988"/>
            <a:ext cx="10188573" cy="4015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r>
              <a:rPr lang="en-US" sz="63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		</a:t>
            </a:r>
            <a:r>
              <a:rPr lang="ru-RU" sz="63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3</a:t>
            </a:r>
            <a:r>
              <a:rPr lang="ru-RU" sz="6300" b="1" dirty="0">
                <a:solidFill>
                  <a:schemeClr val="bg1"/>
                </a:solidFill>
                <a:latin typeface="Corbel" panose="020B0503020204020204" pitchFamily="34" charset="0"/>
              </a:rPr>
              <a:t>. освещение </a:t>
            </a:r>
            <a:r>
              <a:rPr lang="en-US" sz="63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				</a:t>
            </a:r>
            <a:r>
              <a:rPr lang="ru-RU" sz="63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небоскрёбов</a:t>
            </a:r>
            <a:r>
              <a:rPr lang="ro-RO" sz="63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ro-RO" sz="6300" b="1" dirty="0">
                <a:solidFill>
                  <a:schemeClr val="bg1"/>
                </a:solidFill>
                <a:latin typeface="Corbel" panose="020B0503020204020204" pitchFamily="34" charset="0"/>
              </a:rPr>
              <a:t>/</a:t>
            </a:r>
            <a:r>
              <a:rPr lang="en-US" sz="6300" b="1" dirty="0">
                <a:solidFill>
                  <a:schemeClr val="bg1"/>
                </a:solidFill>
                <a:latin typeface="Corbel" panose="020B0503020204020204" pitchFamily="34" charset="0"/>
              </a:rPr>
              <a:t> </a:t>
            </a:r>
            <a:endParaRPr lang="en-US" sz="6300" b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en-US" sz="63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</a:t>
            </a:r>
            <a:r>
              <a:rPr lang="en-US" sz="63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iluminarea</a:t>
            </a:r>
            <a:r>
              <a:rPr lang="en-US" sz="63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</a:p>
          <a:p>
            <a:r>
              <a:rPr lang="en-US" sz="63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		</a:t>
            </a:r>
            <a:r>
              <a:rPr lang="en-US" sz="63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zgârie-norilor</a:t>
            </a:r>
            <a:endParaRPr lang="ru-RU" sz="63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710709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800" dirty="0" smtClean="0">
                <a:solidFill>
                  <a:srgbClr val="002E6D"/>
                </a:solidFill>
              </a:rPr>
              <a:t>ОТВЕТ/</a:t>
            </a:r>
            <a:r>
              <a:rPr lang="en-US" sz="4800" dirty="0" smtClean="0">
                <a:solidFill>
                  <a:srgbClr val="002E6D"/>
                </a:solidFill>
              </a:rPr>
              <a:t>RĂSPUNSUL</a:t>
            </a:r>
            <a:endParaRPr lang="en-US" sz="4800" dirty="0"/>
          </a:p>
        </p:txBody>
      </p:sp>
      <p:pic>
        <p:nvPicPr>
          <p:cNvPr id="12" name="Picture 2" descr="Заочный конкурс научных работ и проектов школьников - МГПУ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3" y="2563551"/>
            <a:ext cx="9369967" cy="62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18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Илья </a:t>
            </a:r>
            <a:r>
              <a:rPr lang="ru-RU" sz="5000" dirty="0">
                <a:latin typeface="Corbel" panose="020B0503020204020204" pitchFamily="34" charset="0"/>
              </a:rPr>
              <a:t>Варламов предлагает покрывать газоном участки с открытым 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грунтом </a:t>
            </a:r>
            <a:r>
              <a:rPr lang="ru-RU" sz="5000" dirty="0">
                <a:latin typeface="Corbel" panose="020B0503020204020204" pitchFamily="34" charset="0"/>
              </a:rPr>
              <a:t>и отказаться от использования шипованной резины. 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Какую </a:t>
            </a:r>
            <a:r>
              <a:rPr lang="ru-RU" sz="5000" b="1" dirty="0">
                <a:latin typeface="Corbel" panose="020B0503020204020204" pitchFamily="34" charset="0"/>
              </a:rPr>
              <a:t>проблему это решит?</a:t>
            </a:r>
            <a:r>
              <a:rPr lang="ru-RU" sz="5000" dirty="0">
                <a:latin typeface="Corbel" panose="020B0503020204020204" pitchFamily="34" charset="0"/>
              </a:rPr>
              <a:t> </a:t>
            </a:r>
            <a:endParaRPr lang="en-US" sz="5000" dirty="0">
              <a:latin typeface="Corbel" panose="020B0503020204020204" pitchFamily="34" charset="0"/>
            </a:endParaRPr>
          </a:p>
          <a:p>
            <a:pPr fontAlgn="base"/>
            <a:r>
              <a:rPr lang="en-US" sz="5000" dirty="0" smtClean="0">
                <a:latin typeface="Corbel" panose="020B0503020204020204" pitchFamily="34" charset="0"/>
              </a:rPr>
              <a:t>Ilya </a:t>
            </a:r>
            <a:r>
              <a:rPr lang="en-US" sz="5000" dirty="0" err="1">
                <a:latin typeface="Corbel" panose="020B0503020204020204" pitchFamily="34" charset="0"/>
              </a:rPr>
              <a:t>Varlamov</a:t>
            </a:r>
            <a:r>
              <a:rPr lang="en-US" sz="5000" dirty="0">
                <a:latin typeface="Corbel" panose="020B0503020204020204" pitchFamily="34" charset="0"/>
              </a:rPr>
              <a:t> ne </a:t>
            </a:r>
            <a:r>
              <a:rPr lang="en-US" sz="5000" dirty="0" err="1">
                <a:latin typeface="Corbel" panose="020B0503020204020204" pitchFamily="34" charset="0"/>
              </a:rPr>
              <a:t>sugerează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să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acoperim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zonele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deschise</a:t>
            </a:r>
            <a:r>
              <a:rPr lang="en-US" sz="5000" dirty="0">
                <a:latin typeface="Corbel" panose="020B0503020204020204" pitchFamily="34" charset="0"/>
              </a:rPr>
              <a:t> ale </a:t>
            </a:r>
            <a:r>
              <a:rPr lang="en-US" sz="5000" dirty="0" err="1">
                <a:latin typeface="Corbel" panose="020B0503020204020204" pitchFamily="34" charset="0"/>
              </a:rPr>
              <a:t>orașului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smtClean="0">
                <a:latin typeface="Corbel" panose="020B0503020204020204" pitchFamily="34" charset="0"/>
              </a:rPr>
              <a:t>cu</a:t>
            </a:r>
          </a:p>
          <a:p>
            <a:pPr fontAlgn="base"/>
            <a:r>
              <a:rPr lang="en-US" sz="5000" dirty="0" err="1" smtClean="0">
                <a:latin typeface="Corbel" panose="020B0503020204020204" pitchFamily="34" charset="0"/>
              </a:rPr>
              <a:t>gazon</a:t>
            </a:r>
            <a:r>
              <a:rPr lang="en-US" sz="5000" dirty="0" smtClean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și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să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renunțăm</a:t>
            </a:r>
            <a:r>
              <a:rPr lang="en-US" sz="5000" dirty="0">
                <a:latin typeface="Corbel" panose="020B0503020204020204" pitchFamily="34" charset="0"/>
              </a:rPr>
              <a:t> la </a:t>
            </a:r>
            <a:r>
              <a:rPr lang="en-US" sz="5000" dirty="0" err="1">
                <a:latin typeface="Corbel" panose="020B0503020204020204" pitchFamily="34" charset="0"/>
              </a:rPr>
              <a:t>utilizarea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anvelopelor</a:t>
            </a:r>
            <a:r>
              <a:rPr lang="en-US" sz="5000" dirty="0">
                <a:latin typeface="Corbel" panose="020B0503020204020204" pitchFamily="34" charset="0"/>
              </a:rPr>
              <a:t> cu </a:t>
            </a:r>
            <a:r>
              <a:rPr lang="en-US" sz="5000" dirty="0" err="1">
                <a:latin typeface="Corbel" panose="020B0503020204020204" pitchFamily="34" charset="0"/>
              </a:rPr>
              <a:t>crampoane</a:t>
            </a:r>
            <a:r>
              <a:rPr lang="en-US" sz="5000" dirty="0">
                <a:latin typeface="Corbel" panose="020B0503020204020204" pitchFamily="34" charset="0"/>
              </a:rPr>
              <a:t>. </a:t>
            </a:r>
            <a:endParaRPr lang="en-US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000" b="1" dirty="0" smtClean="0">
                <a:latin typeface="Corbel" panose="020B0503020204020204" pitchFamily="34" charset="0"/>
              </a:rPr>
              <a:t>Ce </a:t>
            </a:r>
            <a:r>
              <a:rPr lang="en-US" sz="5000" b="1" dirty="0" err="1">
                <a:latin typeface="Corbel" panose="020B0503020204020204" pitchFamily="34" charset="0"/>
              </a:rPr>
              <a:t>problemă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va</a:t>
            </a:r>
            <a:r>
              <a:rPr lang="en-US" sz="5000" b="1" dirty="0">
                <a:latin typeface="Corbel" panose="020B0503020204020204" pitchFamily="34" charset="0"/>
              </a:rPr>
              <a:t> fi </a:t>
            </a:r>
            <a:r>
              <a:rPr lang="en-US" sz="5000" b="1" dirty="0" err="1">
                <a:latin typeface="Corbel" panose="020B0503020204020204" pitchFamily="34" charset="0"/>
              </a:rPr>
              <a:t>rezolvată</a:t>
            </a:r>
            <a:r>
              <a:rPr lang="en-US" sz="5000" b="1" dirty="0">
                <a:latin typeface="Corbel" panose="020B0503020204020204" pitchFamily="34" charset="0"/>
              </a:rPr>
              <a:t> </a:t>
            </a:r>
            <a:r>
              <a:rPr lang="en-US" sz="5000" b="1" dirty="0" err="1">
                <a:latin typeface="Corbel" panose="020B0503020204020204" pitchFamily="34" charset="0"/>
              </a:rPr>
              <a:t>astfel</a:t>
            </a:r>
            <a:r>
              <a:rPr lang="en-US" sz="5000" b="1" dirty="0">
                <a:latin typeface="Corbel" panose="020B0503020204020204" pitchFamily="34" charset="0"/>
              </a:rPr>
              <a:t>? </a:t>
            </a:r>
            <a:endParaRPr lang="ru-RU" sz="5000" dirty="0">
              <a:latin typeface="Corbel" panose="020B0503020204020204" pitchFamily="34" charset="0"/>
            </a:endParaRPr>
          </a:p>
          <a:p>
            <a:r>
              <a:rPr lang="ru-RU" sz="5000" dirty="0">
                <a:latin typeface="Corbel" panose="020B0503020204020204" pitchFamily="34" charset="0"/>
              </a:rPr>
              <a:t>1. Сокращение количества аварий</a:t>
            </a:r>
            <a:r>
              <a:rPr lang="ru-RU" sz="5000" dirty="0" smtClean="0">
                <a:latin typeface="Corbel" panose="020B0503020204020204" pitchFamily="34" charset="0"/>
              </a:rPr>
              <a:t>.</a:t>
            </a:r>
            <a:r>
              <a:rPr lang="ro-RO" sz="5000" dirty="0" smtClean="0">
                <a:latin typeface="Corbel" panose="020B0503020204020204" pitchFamily="34" charset="0"/>
              </a:rPr>
              <a:t> / </a:t>
            </a:r>
            <a:r>
              <a:rPr lang="it-IT" sz="5000" dirty="0">
                <a:latin typeface="Corbel" panose="020B0503020204020204" pitchFamily="34" charset="0"/>
              </a:rPr>
              <a:t>Numărul mare de accidente rutiere</a:t>
            </a:r>
            <a:endParaRPr lang="ru-RU" sz="5000" dirty="0">
              <a:latin typeface="Corbel" panose="020B0503020204020204" pitchFamily="34" charset="0"/>
            </a:endParaRPr>
          </a:p>
          <a:p>
            <a:r>
              <a:rPr lang="ru-RU" sz="5000" dirty="0">
                <a:latin typeface="Corbel" panose="020B0503020204020204" pitchFamily="34" charset="0"/>
              </a:rPr>
              <a:t>2. Сокращение выхлопных газов</a:t>
            </a:r>
            <a:r>
              <a:rPr lang="ru-RU" sz="5000" dirty="0" smtClean="0">
                <a:latin typeface="Corbel" panose="020B0503020204020204" pitchFamily="34" charset="0"/>
              </a:rPr>
              <a:t>.</a:t>
            </a:r>
            <a:r>
              <a:rPr lang="ro-RO" sz="5000" dirty="0" smtClean="0">
                <a:latin typeface="Corbel" panose="020B0503020204020204" pitchFamily="34" charset="0"/>
              </a:rPr>
              <a:t> / </a:t>
            </a:r>
            <a:r>
              <a:rPr lang="en-US" sz="5000" dirty="0" err="1">
                <a:latin typeface="Corbel" panose="020B0503020204020204" pitchFamily="34" charset="0"/>
              </a:rPr>
              <a:t>Cantitatea</a:t>
            </a:r>
            <a:r>
              <a:rPr lang="en-US" sz="5000" dirty="0">
                <a:latin typeface="Corbel" panose="020B0503020204020204" pitchFamily="34" charset="0"/>
              </a:rPr>
              <a:t> mare de </a:t>
            </a:r>
            <a:r>
              <a:rPr lang="en-US" sz="5000" dirty="0" err="1">
                <a:latin typeface="Corbel" panose="020B0503020204020204" pitchFamily="34" charset="0"/>
              </a:rPr>
              <a:t>emisii</a:t>
            </a:r>
            <a:r>
              <a:rPr lang="en-US" sz="5000" dirty="0">
                <a:latin typeface="Corbel" panose="020B0503020204020204" pitchFamily="34" charset="0"/>
              </a:rPr>
              <a:t> a </a:t>
            </a:r>
            <a:r>
              <a:rPr lang="en-US" sz="5000" dirty="0" err="1">
                <a:latin typeface="Corbel" panose="020B0503020204020204" pitchFamily="34" charset="0"/>
              </a:rPr>
              <a:t>gazelor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endParaRPr lang="ru-RU" sz="5000" dirty="0">
              <a:latin typeface="Corbel" panose="020B0503020204020204" pitchFamily="34" charset="0"/>
            </a:endParaRPr>
          </a:p>
          <a:p>
            <a:r>
              <a:rPr lang="ru-RU" sz="5000" dirty="0">
                <a:latin typeface="Corbel" panose="020B0503020204020204" pitchFamily="34" charset="0"/>
              </a:rPr>
              <a:t>3. Грязные улицы</a:t>
            </a:r>
            <a:r>
              <a:rPr lang="ru-RU" sz="5000" dirty="0" smtClean="0">
                <a:latin typeface="Corbel" panose="020B0503020204020204" pitchFamily="34" charset="0"/>
              </a:rPr>
              <a:t>.</a:t>
            </a:r>
            <a:r>
              <a:rPr lang="ro-RO" sz="5000" dirty="0" smtClean="0">
                <a:latin typeface="Corbel" panose="020B0503020204020204" pitchFamily="34" charset="0"/>
              </a:rPr>
              <a:t> / </a:t>
            </a:r>
            <a:r>
              <a:rPr lang="en-US" sz="5000" dirty="0" err="1">
                <a:latin typeface="Corbel" panose="020B0503020204020204" pitchFamily="34" charset="0"/>
              </a:rPr>
              <a:t>Străzi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murdare</a:t>
            </a:r>
            <a:endParaRPr lang="ru-RU" sz="5000" dirty="0">
              <a:latin typeface="Corbel" panose="020B0503020204020204" pitchFamily="34" charset="0"/>
            </a:endParaRPr>
          </a:p>
          <a:p>
            <a:r>
              <a:rPr lang="ru-RU" sz="5000" dirty="0">
                <a:latin typeface="Corbel" panose="020B0503020204020204" pitchFamily="34" charset="0"/>
              </a:rPr>
              <a:t>4. Незаконные парковки</a:t>
            </a:r>
            <a:r>
              <a:rPr lang="ru-RU" sz="5000" dirty="0" smtClean="0">
                <a:latin typeface="Corbel" panose="020B0503020204020204" pitchFamily="34" charset="0"/>
              </a:rPr>
              <a:t>.</a:t>
            </a:r>
            <a:r>
              <a:rPr lang="ro-RO" sz="5000" dirty="0" smtClean="0">
                <a:latin typeface="Corbel" panose="020B0503020204020204" pitchFamily="34" charset="0"/>
              </a:rPr>
              <a:t> /</a:t>
            </a:r>
            <a:r>
              <a:rPr lang="en-US" sz="5000" dirty="0">
                <a:latin typeface="Corbel" panose="020B0503020204020204" pitchFamily="34" charset="0"/>
              </a:rPr>
              <a:t> </a:t>
            </a:r>
            <a:r>
              <a:rPr lang="en-US" sz="5000" dirty="0" err="1">
                <a:latin typeface="Corbel" panose="020B0503020204020204" pitchFamily="34" charset="0"/>
              </a:rPr>
              <a:t>Parcări</a:t>
            </a:r>
            <a:r>
              <a:rPr lang="en-US" sz="5000" dirty="0">
                <a:latin typeface="Corbel" panose="020B0503020204020204" pitchFamily="34" charset="0"/>
              </a:rPr>
              <a:t> </a:t>
            </a:r>
            <a:r>
              <a:rPr lang="en-US" sz="5000" dirty="0" err="1">
                <a:latin typeface="Corbel" panose="020B0503020204020204" pitchFamily="34" charset="0"/>
              </a:rPr>
              <a:t>ilegale</a:t>
            </a:r>
            <a:r>
              <a:rPr lang="ro-RO" sz="5000" dirty="0" smtClean="0">
                <a:latin typeface="Corbel" panose="020B0503020204020204" pitchFamily="34" charset="0"/>
              </a:rPr>
              <a:t> </a:t>
            </a:r>
            <a:endParaRPr lang="ru-RU" sz="5000" dirty="0">
              <a:latin typeface="Corbel" panose="020B0503020204020204" pitchFamily="34" charset="0"/>
            </a:endParaRPr>
          </a:p>
        </p:txBody>
      </p:sp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0773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3" y="3667398"/>
            <a:ext cx="10481127" cy="4013736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153650" y="3667399"/>
            <a:ext cx="9950448" cy="401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  <a:latin typeface="Corbel" panose="020B0503020204020204" pitchFamily="34" charset="0"/>
              </a:rPr>
              <a:t>3. Грязные улицы.</a:t>
            </a:r>
            <a:r>
              <a:rPr lang="ro-RO" sz="7200" b="1" dirty="0">
                <a:solidFill>
                  <a:schemeClr val="bg1"/>
                </a:solidFill>
                <a:latin typeface="Corbel" panose="020B0503020204020204" pitchFamily="34" charset="0"/>
              </a:rPr>
              <a:t> / </a:t>
            </a:r>
            <a:r>
              <a:rPr lang="en-US" sz="7200" b="1" dirty="0" err="1">
                <a:solidFill>
                  <a:schemeClr val="bg1"/>
                </a:solidFill>
                <a:latin typeface="Corbel" panose="020B0503020204020204" pitchFamily="34" charset="0"/>
              </a:rPr>
              <a:t>Străzi</a:t>
            </a:r>
            <a:r>
              <a:rPr lang="en-US" sz="72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Corbel" panose="020B0503020204020204" pitchFamily="34" charset="0"/>
              </a:rPr>
              <a:t>murdare</a:t>
            </a:r>
            <a:endParaRPr lang="ru-RU" sz="72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118607"/>
            <a:ext cx="10188573" cy="83248"/>
          </a:xfrm>
          <a:prstGeom prst="rect">
            <a:avLst/>
          </a:prstGeom>
        </p:spPr>
      </p:pic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710709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800" dirty="0" smtClean="0">
                <a:solidFill>
                  <a:srgbClr val="002E6D"/>
                </a:solidFill>
              </a:rPr>
              <a:t>ОТВЕТ/</a:t>
            </a:r>
            <a:r>
              <a:rPr lang="en-US" sz="4800" dirty="0" smtClean="0">
                <a:solidFill>
                  <a:srgbClr val="002E6D"/>
                </a:solidFill>
              </a:rPr>
              <a:t>RĂSPUNSUL</a:t>
            </a:r>
            <a:endParaRPr lang="en-US" sz="4800" dirty="0"/>
          </a:p>
        </p:txBody>
      </p:sp>
      <p:pic>
        <p:nvPicPr>
          <p:cNvPr id="12" name="Picture 2" descr="Пермь | Названы самые грязные улицы города - БезФормата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3" y="2317857"/>
            <a:ext cx="9504950" cy="69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8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2968</TotalTime>
  <Words>524</Words>
  <Application>Microsoft Office PowerPoint</Application>
  <PresentationFormat>Произвольный</PresentationFormat>
  <Paragraphs>114</Paragraphs>
  <Slides>16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Презентация PowerPoint</vt:lpstr>
      <vt:lpstr>Презентация PowerPoint</vt:lpstr>
      <vt:lpstr>1  ОТВЕТ/RĂSPUNSUL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404</cp:revision>
  <dcterms:modified xsi:type="dcterms:W3CDTF">2020-12-10T15:50:07Z</dcterms:modified>
</cp:coreProperties>
</file>