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303" r:id="rId5"/>
    <p:sldId id="289" r:id="rId6"/>
    <p:sldId id="304" r:id="rId7"/>
    <p:sldId id="291" r:id="rId8"/>
    <p:sldId id="305" r:id="rId9"/>
    <p:sldId id="293" r:id="rId10"/>
    <p:sldId id="306" r:id="rId11"/>
    <p:sldId id="295" r:id="rId12"/>
    <p:sldId id="307" r:id="rId13"/>
    <p:sldId id="297" r:id="rId14"/>
    <p:sldId id="308" r:id="rId15"/>
    <p:sldId id="299" r:id="rId16"/>
    <p:sldId id="309" r:id="rId17"/>
    <p:sldId id="310" r:id="rId18"/>
    <p:sldId id="302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080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8319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443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7058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38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8201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504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426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945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7914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1487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926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244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02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232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начале 2020 года Землю населяло 7 миллиардов </a:t>
            </a:r>
            <a:r>
              <a:rPr lang="ru-RU" sz="6000" dirty="0" smtClean="0">
                <a:latin typeface="Corbel" panose="020B0503020204020204" pitchFamily="34" charset="0"/>
              </a:rPr>
              <a:t>763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миллиона </a:t>
            </a:r>
            <a:r>
              <a:rPr lang="ru-RU" sz="6000" dirty="0">
                <a:latin typeface="Corbel" panose="020B0503020204020204" pitchFamily="34" charset="0"/>
              </a:rPr>
              <a:t>людей. </a:t>
            </a:r>
            <a:r>
              <a:rPr lang="ru-RU" sz="6000" b="1" dirty="0">
                <a:latin typeface="Corbel" panose="020B0503020204020204" pitchFamily="34" charset="0"/>
              </a:rPr>
              <a:t>Сколько из них, по данным ООН, </a:t>
            </a:r>
            <a:r>
              <a:rPr lang="ru-RU" sz="6000" b="1" dirty="0" smtClean="0">
                <a:latin typeface="Corbel" panose="020B0503020204020204" pitchFamily="34" charset="0"/>
              </a:rPr>
              <a:t>не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имеют </a:t>
            </a:r>
            <a:r>
              <a:rPr lang="ru-RU" sz="6000" b="1" dirty="0">
                <a:latin typeface="Corbel" panose="020B0503020204020204" pitchFamily="34" charset="0"/>
              </a:rPr>
              <a:t>доступа к основным санитарным услугам: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туалетам </a:t>
            </a:r>
            <a:r>
              <a:rPr lang="ru-RU" sz="6000" b="1" dirty="0">
                <a:latin typeface="Corbel" panose="020B0503020204020204" pitchFamily="34" charset="0"/>
              </a:rPr>
              <a:t>или оборудованным выгребным </a:t>
            </a:r>
            <a:r>
              <a:rPr lang="ru-RU" sz="6000" b="1" dirty="0" smtClean="0">
                <a:latin typeface="Corbel" panose="020B0503020204020204" pitchFamily="34" charset="0"/>
              </a:rPr>
              <a:t>ямам?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27 миллионов.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398 </a:t>
            </a:r>
            <a:r>
              <a:rPr lang="ru-RU" sz="6000" dirty="0" smtClean="0">
                <a:latin typeface="Corbel" panose="020B0503020204020204" pitchFamily="34" charset="0"/>
              </a:rPr>
              <a:t>миллионов.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811 </a:t>
            </a:r>
            <a:r>
              <a:rPr lang="ru-RU" sz="6000" dirty="0" smtClean="0">
                <a:latin typeface="Corbel" panose="020B0503020204020204" pitchFamily="34" charset="0"/>
              </a:rPr>
              <a:t>миллионов.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2,4 миллиарда.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534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Когда</a:t>
            </a:r>
            <a:r>
              <a:rPr lang="ru-RU" sz="5400" b="1" dirty="0">
                <a:latin typeface="Corbel" panose="020B0503020204020204" pitchFamily="34" charset="0"/>
              </a:rPr>
              <a:t>, по мнению врачей, обязательно стоит мыть руки?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Перед едой.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После общения с </a:t>
            </a:r>
            <a:r>
              <a:rPr lang="ru-RU" sz="5400" dirty="0" smtClean="0">
                <a:latin typeface="Corbel" panose="020B0503020204020204" pitchFamily="34" charset="0"/>
              </a:rPr>
              <a:t>животными.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После кашля или </a:t>
            </a:r>
            <a:r>
              <a:rPr lang="ru-RU" sz="5400" dirty="0" smtClean="0">
                <a:latin typeface="Corbel" panose="020B0503020204020204" pitchFamily="34" charset="0"/>
              </a:rPr>
              <a:t>чихания.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После поездки в общественном транспорте.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Когда</a:t>
            </a:r>
            <a:r>
              <a:rPr lang="ru-RU" sz="5400" b="1" dirty="0">
                <a:latin typeface="Corbel" panose="020B0503020204020204" pitchFamily="34" charset="0"/>
              </a:rPr>
              <a:t>, по мнению врачей, обязательно стоит мыть руки?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Перед едой.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После общения с </a:t>
            </a:r>
            <a:r>
              <a:rPr lang="ru-RU" sz="5400" dirty="0" smtClean="0">
                <a:latin typeface="Corbel" panose="020B0503020204020204" pitchFamily="34" charset="0"/>
              </a:rPr>
              <a:t>животными.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После кашля или </a:t>
            </a:r>
            <a:r>
              <a:rPr lang="ru-RU" sz="5400" dirty="0" smtClean="0">
                <a:latin typeface="Corbel" panose="020B0503020204020204" pitchFamily="34" charset="0"/>
              </a:rPr>
              <a:t>чихания.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</a:t>
            </a:r>
            <a:r>
              <a:rPr lang="ru-RU" sz="5400" dirty="0">
                <a:latin typeface="Corbel" panose="020B0503020204020204" pitchFamily="34" charset="0"/>
              </a:rPr>
              <a:t>. После поездки в общественном транспорте.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48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</a:t>
            </a: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  </a:t>
            </a:r>
            <a:r>
              <a:rPr lang="en-US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Какие из этих болезней распространяются из-за плохих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санитарно-гигиенических условий?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Чума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2. Малярия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3. Гепатит 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4. Дизентерия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</a:t>
            </a: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  </a:t>
            </a:r>
            <a:r>
              <a:rPr lang="en-US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Какие из этих болезней распространяются из-за плохих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санитарно-гигиенических условий?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Чума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2. Малярия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3. Гепатит А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4. Дизентерия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222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Переносчиками чумы в Средние </a:t>
            </a:r>
            <a:r>
              <a:rPr lang="ru-RU" sz="8000" b="1" dirty="0" smtClean="0">
                <a:latin typeface="Corbel" panose="020B0503020204020204" pitchFamily="34" charset="0"/>
              </a:rPr>
              <a:t>века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были</a:t>
            </a:r>
            <a:r>
              <a:rPr lang="ru-RU" sz="8000" b="1" dirty="0">
                <a:latin typeface="Corbel" panose="020B0503020204020204" pitchFamily="34" charset="0"/>
              </a:rPr>
              <a:t>…</a:t>
            </a:r>
            <a:r>
              <a:rPr lang="ru-RU" sz="8000" dirty="0">
                <a:latin typeface="Corbel" panose="020B0503020204020204" pitchFamily="34" charset="0"/>
              </a:rPr>
              <a:t> 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Блохи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Комары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Муравьи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Пауки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Переносчиками чумы в Средние </a:t>
            </a:r>
            <a:r>
              <a:rPr lang="ru-RU" sz="8000" b="1" dirty="0" smtClean="0">
                <a:latin typeface="Corbel" panose="020B0503020204020204" pitchFamily="34" charset="0"/>
              </a:rPr>
              <a:t>века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были</a:t>
            </a:r>
            <a:r>
              <a:rPr lang="ru-RU" sz="8000" b="1" dirty="0">
                <a:latin typeface="Corbel" panose="020B0503020204020204" pitchFamily="34" charset="0"/>
              </a:rPr>
              <a:t>…</a:t>
            </a:r>
            <a:r>
              <a:rPr lang="ru-RU" sz="8000" dirty="0">
                <a:latin typeface="Corbel" panose="020B0503020204020204" pitchFamily="34" charset="0"/>
              </a:rPr>
              <a:t> 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Блохи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Комары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Муравьи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Пауки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200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Переносчиками чумы в Средние </a:t>
            </a:r>
            <a:r>
              <a:rPr lang="ru-RU" sz="8000" b="1" dirty="0" smtClean="0">
                <a:latin typeface="Corbel" panose="020B0503020204020204" pitchFamily="34" charset="0"/>
              </a:rPr>
              <a:t>века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были</a:t>
            </a:r>
            <a:r>
              <a:rPr lang="ru-RU" sz="8000" b="1" dirty="0">
                <a:latin typeface="Corbel" panose="020B0503020204020204" pitchFamily="34" charset="0"/>
              </a:rPr>
              <a:t>…</a:t>
            </a:r>
            <a:r>
              <a:rPr lang="ru-RU" sz="8000" dirty="0">
                <a:latin typeface="Corbel" panose="020B0503020204020204" pitchFamily="34" charset="0"/>
              </a:rPr>
              <a:t> 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Блохи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Комары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Муравьи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Пауки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271"/>
            <a:ext cx="20116900" cy="35588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79989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Где содержится большая часть </a:t>
            </a:r>
            <a:r>
              <a:rPr lang="ru-RU" sz="8000" b="1" dirty="0" smtClean="0">
                <a:latin typeface="Corbel" panose="020B0503020204020204" pitchFamily="34" charset="0"/>
              </a:rPr>
              <a:t>пресной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воды </a:t>
            </a:r>
            <a:r>
              <a:rPr lang="ru-RU" sz="8000" b="1" dirty="0">
                <a:latin typeface="Corbel" panose="020B0503020204020204" pitchFamily="34" charset="0"/>
              </a:rPr>
              <a:t>на Земле?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В озёрах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В подземных </a:t>
            </a:r>
            <a:r>
              <a:rPr lang="ru-RU" sz="8000" dirty="0" smtClean="0">
                <a:latin typeface="Corbel" panose="020B0503020204020204" pitchFamily="34" charset="0"/>
              </a:rPr>
              <a:t>реках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В </a:t>
            </a:r>
            <a:r>
              <a:rPr lang="ru-RU" sz="8000" dirty="0" smtClean="0">
                <a:latin typeface="Corbel" panose="020B0503020204020204" pitchFamily="34" charset="0"/>
              </a:rPr>
              <a:t>супермаркете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В ледниках 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Где содержится большая часть </a:t>
            </a:r>
            <a:r>
              <a:rPr lang="ru-RU" sz="8000" b="1" dirty="0" smtClean="0">
                <a:latin typeface="Corbel" panose="020B0503020204020204" pitchFamily="34" charset="0"/>
              </a:rPr>
              <a:t>пресной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воды </a:t>
            </a:r>
            <a:r>
              <a:rPr lang="ru-RU" sz="8000" b="1" dirty="0">
                <a:latin typeface="Corbel" panose="020B0503020204020204" pitchFamily="34" charset="0"/>
              </a:rPr>
              <a:t>на Земле?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В озёрах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В подземных </a:t>
            </a:r>
            <a:r>
              <a:rPr lang="ru-RU" sz="8000" dirty="0" smtClean="0">
                <a:latin typeface="Corbel" panose="020B0503020204020204" pitchFamily="34" charset="0"/>
              </a:rPr>
              <a:t>реках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В </a:t>
            </a:r>
            <a:r>
              <a:rPr lang="ru-RU" sz="8000" dirty="0" smtClean="0">
                <a:latin typeface="Corbel" panose="020B0503020204020204" pitchFamily="34" charset="0"/>
              </a:rPr>
              <a:t>супермаркете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В ледниках 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839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Какое из этих заболеваний </a:t>
            </a:r>
            <a:r>
              <a:rPr lang="ru-RU" sz="8000" b="1" dirty="0" smtClean="0">
                <a:latin typeface="Corbel" panose="020B0503020204020204" pitchFamily="34" charset="0"/>
              </a:rPr>
              <a:t>называют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«болезнью </a:t>
            </a:r>
            <a:r>
              <a:rPr lang="ru-RU" sz="8000" b="1" dirty="0">
                <a:latin typeface="Corbel" panose="020B0503020204020204" pitchFamily="34" charset="0"/>
              </a:rPr>
              <a:t>грязных рук»?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Гепатит А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Ветрянка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СПИД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Туберкулёз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Какое из этих заболеваний </a:t>
            </a:r>
            <a:r>
              <a:rPr lang="ru-RU" sz="8000" b="1" dirty="0" smtClean="0">
                <a:latin typeface="Corbel" panose="020B0503020204020204" pitchFamily="34" charset="0"/>
              </a:rPr>
              <a:t>называют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«болезнью </a:t>
            </a:r>
            <a:r>
              <a:rPr lang="ru-RU" sz="8000" b="1" dirty="0">
                <a:latin typeface="Corbel" panose="020B0503020204020204" pitchFamily="34" charset="0"/>
              </a:rPr>
              <a:t>грязных рук»? 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1. Гепатит А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2</a:t>
            </a:r>
            <a:r>
              <a:rPr lang="ru-RU" sz="8000" dirty="0">
                <a:latin typeface="Corbel" panose="020B0503020204020204" pitchFamily="34" charset="0"/>
              </a:rPr>
              <a:t>. Ветрянка 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3</a:t>
            </a:r>
            <a:r>
              <a:rPr lang="ru-RU" sz="8000" dirty="0">
                <a:latin typeface="Corbel" panose="020B0503020204020204" pitchFamily="34" charset="0"/>
              </a:rPr>
              <a:t>. </a:t>
            </a:r>
            <a:r>
              <a:rPr lang="ru-RU" sz="8000" dirty="0" smtClean="0">
                <a:latin typeface="Corbel" panose="020B0503020204020204" pitchFamily="34" charset="0"/>
              </a:rPr>
              <a:t>СПИД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4</a:t>
            </a:r>
            <a:r>
              <a:rPr lang="ru-RU" sz="8000" dirty="0">
                <a:latin typeface="Corbel" panose="020B0503020204020204" pitchFamily="34" charset="0"/>
              </a:rPr>
              <a:t>. Туберкулёз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798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Шридхар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Чиллал</a:t>
            </a:r>
            <a:r>
              <a:rPr lang="ru-RU" sz="7200" dirty="0">
                <a:latin typeface="Corbel" panose="020B0503020204020204" pitchFamily="34" charset="0"/>
              </a:rPr>
              <a:t> попал в Книгу </a:t>
            </a:r>
            <a:r>
              <a:rPr lang="ru-RU" sz="7200" dirty="0" smtClean="0">
                <a:latin typeface="Corbel" panose="020B0503020204020204" pitchFamily="34" charset="0"/>
              </a:rPr>
              <a:t>рекордов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Гиннесса</a:t>
            </a:r>
            <a:r>
              <a:rPr lang="ru-RU" sz="7200" dirty="0">
                <a:latin typeface="Corbel" panose="020B0503020204020204" pitchFamily="34" charset="0"/>
              </a:rPr>
              <a:t>, ведь суммарная длина его ИКСОВ </a:t>
            </a:r>
            <a:r>
              <a:rPr lang="ru-RU" sz="7200" dirty="0" smtClean="0">
                <a:latin typeface="Corbel" panose="020B0503020204020204" pitchFamily="34" charset="0"/>
              </a:rPr>
              <a:t>–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9 </a:t>
            </a:r>
            <a:r>
              <a:rPr lang="ru-RU" sz="7200" dirty="0">
                <a:latin typeface="Corbel" panose="020B0503020204020204" pitchFamily="34" charset="0"/>
              </a:rPr>
              <a:t>метров и 9 сантиметров. </a:t>
            </a:r>
            <a:r>
              <a:rPr lang="ru-RU" sz="7200" b="1" dirty="0">
                <a:latin typeface="Corbel" panose="020B0503020204020204" pitchFamily="34" charset="0"/>
              </a:rPr>
              <a:t>Назовите ИКСЫ.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1. Ноги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Волосы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3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Ногти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4</a:t>
            </a:r>
            <a:r>
              <a:rPr lang="ru-RU" sz="7200" dirty="0">
                <a:latin typeface="Corbel" panose="020B0503020204020204" pitchFamily="34" charset="0"/>
              </a:rPr>
              <a:t>. Пальцы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Шридхар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Чиллал</a:t>
            </a:r>
            <a:r>
              <a:rPr lang="ru-RU" sz="7200" dirty="0">
                <a:latin typeface="Corbel" panose="020B0503020204020204" pitchFamily="34" charset="0"/>
              </a:rPr>
              <a:t> попал в Книгу </a:t>
            </a:r>
            <a:r>
              <a:rPr lang="ru-RU" sz="7200" dirty="0" smtClean="0">
                <a:latin typeface="Corbel" panose="020B0503020204020204" pitchFamily="34" charset="0"/>
              </a:rPr>
              <a:t>рекордов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Гиннесса</a:t>
            </a:r>
            <a:r>
              <a:rPr lang="ru-RU" sz="7200" dirty="0">
                <a:latin typeface="Corbel" panose="020B0503020204020204" pitchFamily="34" charset="0"/>
              </a:rPr>
              <a:t>, ведь суммарная длина его ИКСОВ </a:t>
            </a:r>
            <a:r>
              <a:rPr lang="ru-RU" sz="7200" dirty="0" smtClean="0">
                <a:latin typeface="Corbel" panose="020B0503020204020204" pitchFamily="34" charset="0"/>
              </a:rPr>
              <a:t>–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9 </a:t>
            </a:r>
            <a:r>
              <a:rPr lang="ru-RU" sz="7200" dirty="0">
                <a:latin typeface="Corbel" panose="020B0503020204020204" pitchFamily="34" charset="0"/>
              </a:rPr>
              <a:t>метров и 9 сантиметров. </a:t>
            </a:r>
            <a:r>
              <a:rPr lang="ru-RU" sz="7200" b="1" dirty="0">
                <a:latin typeface="Corbel" panose="020B0503020204020204" pitchFamily="34" charset="0"/>
              </a:rPr>
              <a:t>Назовите ИКСЫ.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1. Ноги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Волосы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3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Ногти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4</a:t>
            </a:r>
            <a:r>
              <a:rPr lang="ru-RU" sz="7200" dirty="0">
                <a:latin typeface="Corbel" panose="020B0503020204020204" pitchFamily="34" charset="0"/>
              </a:rPr>
              <a:t>. Пальцы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706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начале 2020 года Землю населяло 7 миллиардов </a:t>
            </a:r>
            <a:r>
              <a:rPr lang="ru-RU" sz="6000" dirty="0" smtClean="0">
                <a:latin typeface="Corbel" panose="020B0503020204020204" pitchFamily="34" charset="0"/>
              </a:rPr>
              <a:t>763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миллиона </a:t>
            </a:r>
            <a:r>
              <a:rPr lang="ru-RU" sz="6000" dirty="0">
                <a:latin typeface="Corbel" panose="020B0503020204020204" pitchFamily="34" charset="0"/>
              </a:rPr>
              <a:t>людей. </a:t>
            </a:r>
            <a:r>
              <a:rPr lang="ru-RU" sz="6000" b="1" dirty="0">
                <a:latin typeface="Corbel" panose="020B0503020204020204" pitchFamily="34" charset="0"/>
              </a:rPr>
              <a:t>Сколько из них, по данным ООН, </a:t>
            </a:r>
            <a:r>
              <a:rPr lang="ru-RU" sz="6000" b="1" dirty="0" smtClean="0">
                <a:latin typeface="Corbel" panose="020B0503020204020204" pitchFamily="34" charset="0"/>
              </a:rPr>
              <a:t>не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имеют </a:t>
            </a:r>
            <a:r>
              <a:rPr lang="ru-RU" sz="6000" b="1" dirty="0">
                <a:latin typeface="Corbel" panose="020B0503020204020204" pitchFamily="34" charset="0"/>
              </a:rPr>
              <a:t>доступа к основным санитарным услугам: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туалетам </a:t>
            </a:r>
            <a:r>
              <a:rPr lang="ru-RU" sz="6000" b="1" dirty="0">
                <a:latin typeface="Corbel" panose="020B0503020204020204" pitchFamily="34" charset="0"/>
              </a:rPr>
              <a:t>или оборудованным выгребным </a:t>
            </a:r>
            <a:r>
              <a:rPr lang="ru-RU" sz="6000" b="1" dirty="0" smtClean="0">
                <a:latin typeface="Corbel" panose="020B0503020204020204" pitchFamily="34" charset="0"/>
              </a:rPr>
              <a:t>ямам?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27 миллионов.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398 </a:t>
            </a:r>
            <a:r>
              <a:rPr lang="ru-RU" sz="6000" dirty="0" smtClean="0">
                <a:latin typeface="Corbel" panose="020B0503020204020204" pitchFamily="34" charset="0"/>
              </a:rPr>
              <a:t>миллионов.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811 </a:t>
            </a:r>
            <a:r>
              <a:rPr lang="ru-RU" sz="6000" dirty="0" smtClean="0">
                <a:latin typeface="Corbel" panose="020B0503020204020204" pitchFamily="34" charset="0"/>
              </a:rPr>
              <a:t>миллионов.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2,4 миллиарда.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576</Words>
  <Application>Microsoft Office PowerPoint</Application>
  <PresentationFormat>Произвольный</PresentationFormat>
  <Paragraphs>138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379</cp:revision>
  <dcterms:modified xsi:type="dcterms:W3CDTF">2021-01-05T10:26:16Z</dcterms:modified>
</cp:coreProperties>
</file>