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8229600" cx="14630400"/>
  <p:notesSz cx="8229600" cy="14630400"/>
  <p:embeddedFontLst>
    <p:embeddedFont>
      <p:font typeface="Inconsolata"/>
      <p:regular r:id="rId13"/>
      <p:bold r:id="rId14"/>
    </p:embeddedFont>
    <p:embeddedFont>
      <p:font typeface="Fira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gjA3NiwI2+aFFKo5hyk8BB6v7c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Inconsolata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FiraSans-regular.fntdata"/><Relationship Id="rId14" Type="http://schemas.openxmlformats.org/officeDocument/2006/relationships/font" Target="fonts/Inconsolata-bold.fntdata"/><Relationship Id="rId17" Type="http://schemas.openxmlformats.org/officeDocument/2006/relationships/font" Target="fonts/FiraSans-italic.fntdata"/><Relationship Id="rId16" Type="http://schemas.openxmlformats.org/officeDocument/2006/relationships/font" Target="fonts/FiraSans-bold.fntdata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FiraSans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" name="Google Shape;4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" name="Google Shape;4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" name="Google Shape;5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" name="Google Shape;7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 master">
  <p:cSld name="Slide 1 master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3" name="Google Shape;13;p10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 master">
  <p:cSld name="Slide 2 mast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7" name="Google Shape;17;p11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 master">
  <p:cSld name="Slide 3 mast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21" name="Google Shape;21;p12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 master">
  <p:cSld name="Slide 4 mast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25" name="Google Shape;25;p13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 master">
  <p:cSld name="Slide 5 mast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29" name="Google Shape;29;p1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 master">
  <p:cSld name="Slide 6 mast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33" name="Google Shape;33;p15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 master">
  <p:cSld name="Slide 7 mast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37" name="Google Shape;37;p16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 master">
  <p:cSld name="Slide 8 mast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41" name="Google Shape;41;p1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Relationship Id="rId7" Type="http://schemas.openxmlformats.org/officeDocument/2006/relationships/image" Target="../media/image9.png"/><Relationship Id="rId8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48" name="Google Shape;4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"/>
          <p:cNvSpPr/>
          <p:nvPr/>
        </p:nvSpPr>
        <p:spPr>
          <a:xfrm>
            <a:off x="761405" y="449617"/>
            <a:ext cx="7621200" cy="37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576"/>
              </a:lnSpc>
              <a:spcBef>
                <a:spcPts val="0"/>
              </a:spcBef>
              <a:spcAft>
                <a:spcPts val="0"/>
              </a:spcAft>
              <a:buClr>
                <a:srgbClr val="F94CAF"/>
              </a:buClr>
              <a:buSzPts val="5900"/>
              <a:buFont typeface="Inconsolata"/>
              <a:buNone/>
            </a:pPr>
            <a:r>
              <a:rPr b="1" i="0" lang="en-US" sz="5900" u="none" cap="none" strike="noStrike">
                <a:solidFill>
                  <a:srgbClr val="F94CAF"/>
                </a:solidFill>
                <a:latin typeface="Inconsolata"/>
                <a:ea typeface="Inconsolata"/>
                <a:cs typeface="Inconsolata"/>
                <a:sym typeface="Inconsolata"/>
              </a:rPr>
              <a:t>Вклад математиков в историю развития человечества</a:t>
            </a:r>
            <a:endParaRPr b="0" i="0" sz="5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"/>
          <p:cNvSpPr/>
          <p:nvPr/>
        </p:nvSpPr>
        <p:spPr>
          <a:xfrm>
            <a:off x="761405" y="4796468"/>
            <a:ext cx="76212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1700"/>
              <a:buFont typeface="Fira Sans"/>
              <a:buNone/>
            </a:pPr>
            <a:r>
              <a:rPr b="0" i="0" lang="en-US" sz="1700" u="none" cap="none" strike="noStrike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Математика, как фундаментальная наука, играла ключевую роль в развитии человечества. От самых ранних цивилизаций до наших дней математические знания помогали строить города, вести торговлю, изучать природу и создавать новые технологии.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"/>
          <p:cNvSpPr/>
          <p:nvPr/>
        </p:nvSpPr>
        <p:spPr>
          <a:xfrm>
            <a:off x="331065" y="6442630"/>
            <a:ext cx="6531900" cy="2014800"/>
          </a:xfrm>
          <a:prstGeom prst="roundRect">
            <a:avLst>
              <a:gd fmla="val 26271725" name="adj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EFEFEF"/>
                </a:solidFill>
              </a:rPr>
              <a:t>Тер Игорь </a:t>
            </a:r>
            <a:endParaRPr sz="9600">
              <a:solidFill>
                <a:srgbClr val="EFEFE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EFEFEF"/>
                </a:solidFill>
              </a:rPr>
              <a:t>Ученик 11 А класса</a:t>
            </a:r>
            <a:endParaRPr sz="2400"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57" name="Google Shape;5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"/>
          <p:cNvSpPr/>
          <p:nvPr/>
        </p:nvSpPr>
        <p:spPr>
          <a:xfrm>
            <a:off x="679728" y="1073706"/>
            <a:ext cx="7784544" cy="1213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94CAF"/>
              </a:buClr>
              <a:buSzPts val="3800"/>
              <a:buFont typeface="Inconsolata"/>
              <a:buNone/>
            </a:pPr>
            <a:r>
              <a:rPr b="1" i="0" lang="en-US" sz="3800" u="none" cap="none" strike="noStrike">
                <a:solidFill>
                  <a:srgbClr val="F94CAF"/>
                </a:solidFill>
                <a:latin typeface="Inconsolata"/>
                <a:ea typeface="Inconsolata"/>
                <a:cs typeface="Inconsolata"/>
                <a:sym typeface="Inconsolata"/>
              </a:rPr>
              <a:t>Значение математики в развитии цивилизации</a:t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679728" y="2797135"/>
            <a:ext cx="436959" cy="436959"/>
          </a:xfrm>
          <a:prstGeom prst="roundRect">
            <a:avLst>
              <a:gd fmla="val 6667" name="adj"/>
            </a:avLst>
          </a:prstGeom>
          <a:solidFill>
            <a:srgbClr val="4335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825341" y="2869882"/>
            <a:ext cx="145613" cy="291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2250"/>
              <a:buFont typeface="Inconsolata"/>
              <a:buNone/>
            </a:pPr>
            <a:r>
              <a:rPr b="1" i="0" lang="en-US" sz="2250" u="none" cap="none" strike="noStrike">
                <a:solidFill>
                  <a:srgbClr val="DAD1E6"/>
                </a:solidFill>
                <a:latin typeface="Inconsolata"/>
                <a:ea typeface="Inconsolata"/>
                <a:cs typeface="Inconsolata"/>
                <a:sym typeface="Inconsolata"/>
              </a:rPr>
              <a:t>1</a:t>
            </a:r>
            <a:endParaRPr b="0" i="0" sz="22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1310878" y="2797135"/>
            <a:ext cx="3146822" cy="3033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684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1900"/>
              <a:buFont typeface="Inconsolata"/>
              <a:buNone/>
            </a:pPr>
            <a:r>
              <a:rPr b="1" i="0" lang="en-US" sz="1900" u="none" cap="none" strike="noStrike">
                <a:solidFill>
                  <a:srgbClr val="DAD1E6"/>
                </a:solidFill>
                <a:latin typeface="Inconsolata"/>
                <a:ea typeface="Inconsolata"/>
                <a:cs typeface="Inconsolata"/>
                <a:sym typeface="Inconsolata"/>
              </a:rPr>
              <a:t>Построение и Развитие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1310878" y="3216950"/>
            <a:ext cx="3164086" cy="1242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1500"/>
              <a:buFont typeface="Fira Sans"/>
              <a:buNone/>
            </a:pPr>
            <a:r>
              <a:rPr b="0" i="0" lang="en-US" sz="1500" u="none" cap="none" strike="noStrike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Математика легла в основу архитектуры, строительства и инженерии, позволяя создавать сложные сооружения.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4669155" y="2797135"/>
            <a:ext cx="436959" cy="436959"/>
          </a:xfrm>
          <a:prstGeom prst="roundRect">
            <a:avLst>
              <a:gd fmla="val 6667" name="adj"/>
            </a:avLst>
          </a:prstGeom>
          <a:solidFill>
            <a:srgbClr val="4335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4814768" y="2869882"/>
            <a:ext cx="145613" cy="291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2250"/>
              <a:buFont typeface="Inconsolata"/>
              <a:buNone/>
            </a:pPr>
            <a:r>
              <a:rPr b="1" i="0" lang="en-US" sz="2250" u="none" cap="none" strike="noStrike">
                <a:solidFill>
                  <a:srgbClr val="DAD1E6"/>
                </a:solidFill>
                <a:latin typeface="Inconsolata"/>
                <a:ea typeface="Inconsolata"/>
                <a:cs typeface="Inconsolata"/>
                <a:sym typeface="Inconsolata"/>
              </a:rPr>
              <a:t>2</a:t>
            </a:r>
            <a:endParaRPr b="0" i="0" sz="22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5300305" y="2797135"/>
            <a:ext cx="3029664" cy="3033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684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1900"/>
              <a:buFont typeface="Inconsolata"/>
              <a:buNone/>
            </a:pPr>
            <a:r>
              <a:rPr b="1" i="0" lang="en-US" sz="1900" u="none" cap="none" strike="noStrike">
                <a:solidFill>
                  <a:srgbClr val="DAD1E6"/>
                </a:solidFill>
                <a:latin typeface="Inconsolata"/>
                <a:ea typeface="Inconsolata"/>
                <a:cs typeface="Inconsolata"/>
                <a:sym typeface="Inconsolata"/>
              </a:rPr>
              <a:t>Торговля и Экономика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5300305" y="3216950"/>
            <a:ext cx="3164086" cy="1553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1500"/>
              <a:buFont typeface="Fira Sans"/>
              <a:buNone/>
            </a:pPr>
            <a:r>
              <a:rPr b="0" i="0" lang="en-US" sz="1500" u="none" cap="none" strike="noStrike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Математические принципы были необходимы для ведения торговли, учёта финансов и развития экономической системы.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679728" y="5182791"/>
            <a:ext cx="436959" cy="436959"/>
          </a:xfrm>
          <a:prstGeom prst="roundRect">
            <a:avLst>
              <a:gd fmla="val 6667" name="adj"/>
            </a:avLst>
          </a:prstGeom>
          <a:solidFill>
            <a:srgbClr val="4335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825341" y="5255538"/>
            <a:ext cx="145613" cy="291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2250"/>
              <a:buFont typeface="Inconsolata"/>
              <a:buNone/>
            </a:pPr>
            <a:r>
              <a:rPr b="1" i="0" lang="en-US" sz="2250" u="none" cap="none" strike="noStrike">
                <a:solidFill>
                  <a:srgbClr val="DAD1E6"/>
                </a:solidFill>
                <a:latin typeface="Inconsolata"/>
                <a:ea typeface="Inconsolata"/>
                <a:cs typeface="Inconsolata"/>
                <a:sym typeface="Inconsolata"/>
              </a:rPr>
              <a:t>3</a:t>
            </a:r>
            <a:endParaRPr b="0" i="0" sz="22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1310878" y="5182791"/>
            <a:ext cx="2691884" cy="3033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684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1900"/>
              <a:buFont typeface="Inconsolata"/>
              <a:buNone/>
            </a:pPr>
            <a:r>
              <a:rPr b="1" i="0" lang="en-US" sz="1900" u="none" cap="none" strike="noStrike">
                <a:solidFill>
                  <a:srgbClr val="DAD1E6"/>
                </a:solidFill>
                <a:latin typeface="Inconsolata"/>
                <a:ea typeface="Inconsolata"/>
                <a:cs typeface="Inconsolata"/>
                <a:sym typeface="Inconsolata"/>
              </a:rPr>
              <a:t>Наука и Технологии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1310878" y="5602605"/>
            <a:ext cx="3164086" cy="1242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1500"/>
              <a:buFont typeface="Fira Sans"/>
              <a:buNone/>
            </a:pPr>
            <a:r>
              <a:rPr b="0" i="0" lang="en-US" sz="1500" u="none" cap="none" strike="noStrike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Математика предоставила язык для описания законов природы, что привело к появлению новых научных открытий и технологий.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4669155" y="5182791"/>
            <a:ext cx="436959" cy="436959"/>
          </a:xfrm>
          <a:prstGeom prst="roundRect">
            <a:avLst>
              <a:gd fmla="val 6667" name="adj"/>
            </a:avLst>
          </a:prstGeom>
          <a:solidFill>
            <a:srgbClr val="4335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4814768" y="5255538"/>
            <a:ext cx="145613" cy="291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2250"/>
              <a:buFont typeface="Inconsolata"/>
              <a:buNone/>
            </a:pPr>
            <a:r>
              <a:rPr b="1" i="0" lang="en-US" sz="2250" u="none" cap="none" strike="noStrike">
                <a:solidFill>
                  <a:srgbClr val="DAD1E6"/>
                </a:solidFill>
                <a:latin typeface="Inconsolata"/>
                <a:ea typeface="Inconsolata"/>
                <a:cs typeface="Inconsolata"/>
                <a:sym typeface="Inconsolata"/>
              </a:rPr>
              <a:t>4</a:t>
            </a:r>
            <a:endParaRPr b="0" i="0" sz="22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5300305" y="5182791"/>
            <a:ext cx="2884646" cy="3033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684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1900"/>
              <a:buFont typeface="Inconsolata"/>
              <a:buNone/>
            </a:pPr>
            <a:r>
              <a:rPr b="1" i="0" lang="en-US" sz="1900" u="none" cap="none" strike="noStrike">
                <a:solidFill>
                  <a:srgbClr val="DAD1E6"/>
                </a:solidFill>
                <a:latin typeface="Inconsolata"/>
                <a:ea typeface="Inconsolata"/>
                <a:cs typeface="Inconsolata"/>
                <a:sym typeface="Inconsolata"/>
              </a:rPr>
              <a:t>Общество и Культура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5300305" y="5602605"/>
            <a:ext cx="3164086" cy="1553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1500"/>
              <a:buFont typeface="Fira Sans"/>
              <a:buNone/>
            </a:pPr>
            <a:r>
              <a:rPr b="0" i="0" lang="en-US" sz="1500" u="none" cap="none" strike="noStrike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Математика повлияла на развитие искусства, музыки, литературы и других областей культуры, обогащая человеческий опыт.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80" name="Google Shape;8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1" name="Google Shape;8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62599" y="2221349"/>
            <a:ext cx="5049203" cy="378690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"/>
          <p:cNvSpPr/>
          <p:nvPr/>
        </p:nvSpPr>
        <p:spPr>
          <a:xfrm>
            <a:off x="612219" y="599242"/>
            <a:ext cx="7919561" cy="10932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470"/>
              </a:lnSpc>
              <a:spcBef>
                <a:spcPts val="0"/>
              </a:spcBef>
              <a:spcAft>
                <a:spcPts val="0"/>
              </a:spcAft>
              <a:buClr>
                <a:srgbClr val="F94CAF"/>
              </a:buClr>
              <a:buSzPts val="3400"/>
              <a:buFont typeface="Inconsolata"/>
              <a:buNone/>
            </a:pPr>
            <a:r>
              <a:rPr b="1" i="0" lang="en-US" sz="3400" u="none" cap="none" strike="noStrike">
                <a:solidFill>
                  <a:srgbClr val="F94CAF"/>
                </a:solidFill>
                <a:latin typeface="Inconsolata"/>
                <a:ea typeface="Inconsolata"/>
                <a:cs typeface="Inconsolata"/>
                <a:sym typeface="Inconsolata"/>
              </a:rPr>
              <a:t>Важнейшие достижения математиков древности</a:t>
            </a:r>
            <a:endParaRPr b="0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"/>
          <p:cNvSpPr/>
          <p:nvPr/>
        </p:nvSpPr>
        <p:spPr>
          <a:xfrm>
            <a:off x="863203" y="1954887"/>
            <a:ext cx="22860" cy="5675352"/>
          </a:xfrm>
          <a:prstGeom prst="roundRect">
            <a:avLst>
              <a:gd fmla="val 114796" name="adj"/>
            </a:avLst>
          </a:prstGeom>
          <a:solidFill>
            <a:srgbClr val="5C4E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"/>
          <p:cNvSpPr/>
          <p:nvPr/>
        </p:nvSpPr>
        <p:spPr>
          <a:xfrm>
            <a:off x="1048583" y="2337078"/>
            <a:ext cx="612219" cy="22860"/>
          </a:xfrm>
          <a:prstGeom prst="roundRect">
            <a:avLst>
              <a:gd fmla="val 114796" name="adj"/>
            </a:avLst>
          </a:prstGeom>
          <a:solidFill>
            <a:srgbClr val="5C4E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"/>
          <p:cNvSpPr/>
          <p:nvPr/>
        </p:nvSpPr>
        <p:spPr>
          <a:xfrm>
            <a:off x="677823" y="2151698"/>
            <a:ext cx="393621" cy="393621"/>
          </a:xfrm>
          <a:prstGeom prst="roundRect">
            <a:avLst>
              <a:gd fmla="val 6667" name="adj"/>
            </a:avLst>
          </a:prstGeom>
          <a:solidFill>
            <a:srgbClr val="4335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"/>
          <p:cNvSpPr/>
          <p:nvPr/>
        </p:nvSpPr>
        <p:spPr>
          <a:xfrm>
            <a:off x="809030" y="2217301"/>
            <a:ext cx="131207" cy="2624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2050"/>
              <a:buFont typeface="Inconsolata"/>
              <a:buNone/>
            </a:pPr>
            <a:r>
              <a:rPr b="1" i="0" lang="en-US" sz="2050" u="none" cap="none" strike="noStrike">
                <a:solidFill>
                  <a:srgbClr val="DAD1E6"/>
                </a:solidFill>
                <a:latin typeface="Inconsolata"/>
                <a:ea typeface="Inconsolata"/>
                <a:cs typeface="Inconsolata"/>
                <a:sym typeface="Inconsolata"/>
              </a:rPr>
              <a:t>1</a:t>
            </a:r>
            <a:endParaRPr b="0" i="0" sz="2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"/>
          <p:cNvSpPr/>
          <p:nvPr/>
        </p:nvSpPr>
        <p:spPr>
          <a:xfrm>
            <a:off x="1836777" y="2129790"/>
            <a:ext cx="2186821" cy="2733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470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1700"/>
              <a:buFont typeface="Inconsolata"/>
              <a:buNone/>
            </a:pPr>
            <a:r>
              <a:rPr b="1" i="0" lang="en-US" sz="1700" u="none" cap="none" strike="noStrike">
                <a:solidFill>
                  <a:srgbClr val="DAD1E6"/>
                </a:solidFill>
                <a:latin typeface="Inconsolata"/>
                <a:ea typeface="Inconsolata"/>
                <a:cs typeface="Inconsolata"/>
                <a:sym typeface="Inconsolata"/>
              </a:rPr>
              <a:t>Древняя Греция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"/>
          <p:cNvSpPr/>
          <p:nvPr/>
        </p:nvSpPr>
        <p:spPr>
          <a:xfrm>
            <a:off x="1836777" y="2508052"/>
            <a:ext cx="6695003" cy="559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962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1350"/>
              <a:buFont typeface="Fira Sans"/>
              <a:buNone/>
            </a:pPr>
            <a:r>
              <a:rPr b="0" i="0" lang="en-US" sz="1350" u="none" cap="none" strike="noStrike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Пифагор, Евклид, Архимед - великие математики, которые внесли значительный вклад в развитие геометрии, алгебры и астрономии.</a:t>
            </a:r>
            <a:endParaRPr b="0" i="0" sz="1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"/>
          <p:cNvSpPr/>
          <p:nvPr/>
        </p:nvSpPr>
        <p:spPr>
          <a:xfrm>
            <a:off x="1048583" y="3799642"/>
            <a:ext cx="612219" cy="22860"/>
          </a:xfrm>
          <a:prstGeom prst="roundRect">
            <a:avLst>
              <a:gd fmla="val 114796" name="adj"/>
            </a:avLst>
          </a:prstGeom>
          <a:solidFill>
            <a:srgbClr val="5C4E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"/>
          <p:cNvSpPr/>
          <p:nvPr/>
        </p:nvSpPr>
        <p:spPr>
          <a:xfrm>
            <a:off x="677823" y="3614261"/>
            <a:ext cx="393621" cy="393621"/>
          </a:xfrm>
          <a:prstGeom prst="roundRect">
            <a:avLst>
              <a:gd fmla="val 6667" name="adj"/>
            </a:avLst>
          </a:prstGeom>
          <a:solidFill>
            <a:srgbClr val="4335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"/>
          <p:cNvSpPr/>
          <p:nvPr/>
        </p:nvSpPr>
        <p:spPr>
          <a:xfrm>
            <a:off x="809030" y="3679865"/>
            <a:ext cx="131207" cy="2624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2050"/>
              <a:buFont typeface="Inconsolata"/>
              <a:buNone/>
            </a:pPr>
            <a:r>
              <a:rPr b="1" i="0" lang="en-US" sz="2050" u="none" cap="none" strike="noStrike">
                <a:solidFill>
                  <a:srgbClr val="DAD1E6"/>
                </a:solidFill>
                <a:latin typeface="Inconsolata"/>
                <a:ea typeface="Inconsolata"/>
                <a:cs typeface="Inconsolata"/>
                <a:sym typeface="Inconsolata"/>
              </a:rPr>
              <a:t>2</a:t>
            </a:r>
            <a:endParaRPr b="0" i="0" sz="2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"/>
          <p:cNvSpPr/>
          <p:nvPr/>
        </p:nvSpPr>
        <p:spPr>
          <a:xfrm>
            <a:off x="1836777" y="3592354"/>
            <a:ext cx="2186821" cy="2733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470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1700"/>
              <a:buFont typeface="Inconsolata"/>
              <a:buNone/>
            </a:pPr>
            <a:r>
              <a:rPr b="1" i="0" lang="en-US" sz="1700" u="none" cap="none" strike="noStrike">
                <a:solidFill>
                  <a:srgbClr val="DAD1E6"/>
                </a:solidFill>
                <a:latin typeface="Inconsolata"/>
                <a:ea typeface="Inconsolata"/>
                <a:cs typeface="Inconsolata"/>
                <a:sym typeface="Inconsolata"/>
              </a:rPr>
              <a:t>Древний Египет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"/>
          <p:cNvSpPr/>
          <p:nvPr/>
        </p:nvSpPr>
        <p:spPr>
          <a:xfrm>
            <a:off x="1836777" y="3970615"/>
            <a:ext cx="6695003" cy="559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962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1350"/>
              <a:buFont typeface="Fira Sans"/>
              <a:buNone/>
            </a:pPr>
            <a:r>
              <a:rPr b="0" i="0" lang="en-US" sz="1350" u="none" cap="none" strike="noStrike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Египтяне разработали систему иероглифов, использовали геометрические знания для строительства пирамид, а также создали календарь.</a:t>
            </a:r>
            <a:endParaRPr b="0" i="0" sz="1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"/>
          <p:cNvSpPr/>
          <p:nvPr/>
        </p:nvSpPr>
        <p:spPr>
          <a:xfrm>
            <a:off x="1048583" y="5262205"/>
            <a:ext cx="612219" cy="22860"/>
          </a:xfrm>
          <a:prstGeom prst="roundRect">
            <a:avLst>
              <a:gd fmla="val 114796" name="adj"/>
            </a:avLst>
          </a:prstGeom>
          <a:solidFill>
            <a:srgbClr val="5C4E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"/>
          <p:cNvSpPr/>
          <p:nvPr/>
        </p:nvSpPr>
        <p:spPr>
          <a:xfrm>
            <a:off x="677823" y="5076825"/>
            <a:ext cx="393621" cy="393621"/>
          </a:xfrm>
          <a:prstGeom prst="roundRect">
            <a:avLst>
              <a:gd fmla="val 6667" name="adj"/>
            </a:avLst>
          </a:prstGeom>
          <a:solidFill>
            <a:srgbClr val="4335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"/>
          <p:cNvSpPr/>
          <p:nvPr/>
        </p:nvSpPr>
        <p:spPr>
          <a:xfrm>
            <a:off x="809030" y="5142428"/>
            <a:ext cx="131207" cy="2624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2050"/>
              <a:buFont typeface="Inconsolata"/>
              <a:buNone/>
            </a:pPr>
            <a:r>
              <a:rPr b="1" i="0" lang="en-US" sz="2050" u="none" cap="none" strike="noStrike">
                <a:solidFill>
                  <a:srgbClr val="DAD1E6"/>
                </a:solidFill>
                <a:latin typeface="Inconsolata"/>
                <a:ea typeface="Inconsolata"/>
                <a:cs typeface="Inconsolata"/>
                <a:sym typeface="Inconsolata"/>
              </a:rPr>
              <a:t>3</a:t>
            </a:r>
            <a:endParaRPr b="0" i="0" sz="2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"/>
          <p:cNvSpPr/>
          <p:nvPr/>
        </p:nvSpPr>
        <p:spPr>
          <a:xfrm>
            <a:off x="1836777" y="5054918"/>
            <a:ext cx="2186821" cy="2733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470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1700"/>
              <a:buFont typeface="Inconsolata"/>
              <a:buNone/>
            </a:pPr>
            <a:r>
              <a:rPr b="1" i="0" lang="en-US" sz="1700" u="none" cap="none" strike="noStrike">
                <a:solidFill>
                  <a:srgbClr val="DAD1E6"/>
                </a:solidFill>
                <a:latin typeface="Inconsolata"/>
                <a:ea typeface="Inconsolata"/>
                <a:cs typeface="Inconsolata"/>
                <a:sym typeface="Inconsolata"/>
              </a:rPr>
              <a:t>Древний Китай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"/>
          <p:cNvSpPr/>
          <p:nvPr/>
        </p:nvSpPr>
        <p:spPr>
          <a:xfrm>
            <a:off x="1836777" y="5433179"/>
            <a:ext cx="6695003" cy="559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962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1350"/>
              <a:buFont typeface="Fira Sans"/>
              <a:buNone/>
            </a:pPr>
            <a:r>
              <a:rPr b="0" i="0" lang="en-US" sz="1350" u="none" cap="none" strike="noStrike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Китайцы внесли значительный вклад в развитие алгебры, геометрии и тригонометрии, а также создали систему десятичных дробей.</a:t>
            </a:r>
            <a:endParaRPr b="0" i="0" sz="1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"/>
          <p:cNvSpPr/>
          <p:nvPr/>
        </p:nvSpPr>
        <p:spPr>
          <a:xfrm>
            <a:off x="1048583" y="6724769"/>
            <a:ext cx="612219" cy="22860"/>
          </a:xfrm>
          <a:prstGeom prst="roundRect">
            <a:avLst>
              <a:gd fmla="val 114796" name="adj"/>
            </a:avLst>
          </a:prstGeom>
          <a:solidFill>
            <a:srgbClr val="5C4E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677823" y="6539389"/>
            <a:ext cx="393621" cy="393621"/>
          </a:xfrm>
          <a:prstGeom prst="roundRect">
            <a:avLst>
              <a:gd fmla="val 6667" name="adj"/>
            </a:avLst>
          </a:prstGeom>
          <a:solidFill>
            <a:srgbClr val="4335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809030" y="6604992"/>
            <a:ext cx="131207" cy="2624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2050"/>
              <a:buFont typeface="Inconsolata"/>
              <a:buNone/>
            </a:pPr>
            <a:r>
              <a:rPr b="1" i="0" lang="en-US" sz="2050" u="none" cap="none" strike="noStrike">
                <a:solidFill>
                  <a:srgbClr val="DAD1E6"/>
                </a:solidFill>
                <a:latin typeface="Inconsolata"/>
                <a:ea typeface="Inconsolata"/>
                <a:cs typeface="Inconsolata"/>
                <a:sym typeface="Inconsolata"/>
              </a:rPr>
              <a:t>4</a:t>
            </a:r>
            <a:endParaRPr b="0" i="0" sz="2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1836777" y="6517481"/>
            <a:ext cx="2186821" cy="2733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470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1700"/>
              <a:buFont typeface="Inconsolata"/>
              <a:buNone/>
            </a:pPr>
            <a:r>
              <a:rPr b="1" i="0" lang="en-US" sz="1700" u="none" cap="none" strike="noStrike">
                <a:solidFill>
                  <a:srgbClr val="DAD1E6"/>
                </a:solidFill>
                <a:latin typeface="Inconsolata"/>
                <a:ea typeface="Inconsolata"/>
                <a:cs typeface="Inconsolata"/>
                <a:sym typeface="Inconsolata"/>
              </a:rPr>
              <a:t>Древняя Индия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1836777" y="6895743"/>
            <a:ext cx="6695003" cy="559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962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1350"/>
              <a:buFont typeface="Fira Sans"/>
              <a:buNone/>
            </a:pPr>
            <a:r>
              <a:rPr b="0" i="0" lang="en-US" sz="1350" u="none" cap="none" strike="noStrike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Индийские математики внесли важные открытия в области алгебры, арифметики, тригонометрии, а также разработали систему десятичных дробей.</a:t>
            </a:r>
            <a:endParaRPr b="0" i="0" sz="1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/>
          <p:nvPr/>
        </p:nvSpPr>
        <p:spPr>
          <a:xfrm>
            <a:off x="793790" y="2004060"/>
            <a:ext cx="13042821" cy="1417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F94CAF"/>
              </a:buClr>
              <a:buSzPts val="4450"/>
              <a:buFont typeface="Inconsolata"/>
              <a:buNone/>
            </a:pPr>
            <a:r>
              <a:rPr b="1" i="0" lang="en-US" sz="4450" u="none" cap="none" strike="noStrike">
                <a:solidFill>
                  <a:srgbClr val="F94CAF"/>
                </a:solidFill>
                <a:latin typeface="Inconsolata"/>
                <a:ea typeface="Inconsolata"/>
                <a:cs typeface="Inconsolata"/>
                <a:sym typeface="Inconsolata"/>
              </a:rPr>
              <a:t>Математические открытия Средневековья и Возрождения</a:t>
            </a:r>
            <a:endParaRPr b="0" i="0" sz="4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793790" y="3988594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94CAF"/>
              </a:buClr>
              <a:buSzPts val="2200"/>
              <a:buFont typeface="Inconsolata"/>
              <a:buNone/>
            </a:pPr>
            <a:r>
              <a:rPr b="1" i="0" lang="en-US" sz="2200" u="none" cap="none" strike="noStrike">
                <a:solidFill>
                  <a:srgbClr val="F94CAF"/>
                </a:solidFill>
                <a:latin typeface="Inconsolata"/>
                <a:ea typeface="Inconsolata"/>
                <a:cs typeface="Inconsolata"/>
                <a:sym typeface="Inconsolata"/>
              </a:rPr>
              <a:t>Средневековье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"/>
          <p:cNvSpPr/>
          <p:nvPr/>
        </p:nvSpPr>
        <p:spPr>
          <a:xfrm>
            <a:off x="793790" y="4569738"/>
            <a:ext cx="6244709" cy="1451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1750"/>
              <a:buFont typeface="Fira Sans"/>
              <a:buNone/>
            </a:pPr>
            <a:r>
              <a:rPr b="0" i="0" lang="en-US" sz="1750" u="none" cap="none" strike="noStrike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В этот период математика развивалась преимущественно в арабском мире. Мусульманские математики сделали множество открытий в области алгебры, тригонометрии и астрономии.</a:t>
            </a:r>
            <a:endParaRPr b="0" i="0" sz="17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7599521" y="3988594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94CAF"/>
              </a:buClr>
              <a:buSzPts val="2200"/>
              <a:buFont typeface="Inconsolata"/>
              <a:buNone/>
            </a:pPr>
            <a:r>
              <a:rPr b="1" i="0" lang="en-US" sz="2200" u="none" cap="none" strike="noStrike">
                <a:solidFill>
                  <a:srgbClr val="F94CAF"/>
                </a:solidFill>
                <a:latin typeface="Inconsolata"/>
                <a:ea typeface="Inconsolata"/>
                <a:cs typeface="Inconsolata"/>
                <a:sym typeface="Inconsolata"/>
              </a:rPr>
              <a:t>Возрождение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7599521" y="4569738"/>
            <a:ext cx="6244709" cy="1451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1750"/>
              <a:buFont typeface="Fira Sans"/>
              <a:buNone/>
            </a:pPr>
            <a:r>
              <a:rPr b="0" i="0" lang="en-US" sz="1750" u="none" cap="none" strike="noStrike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Период Возрождения ознаменовался возрождением интереса к математике. Леонардо да Винчи, Никколо Тарталья, Джероламо Кардано - имена, которые связаны с важными открытиями в области алгебры и геометрии.</a:t>
            </a:r>
            <a:endParaRPr b="0" i="0" sz="17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5691" y="6248175"/>
            <a:ext cx="6244700" cy="205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20" name="Google Shape;12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240006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5"/>
          <p:cNvSpPr/>
          <p:nvPr/>
        </p:nvSpPr>
        <p:spPr>
          <a:xfrm>
            <a:off x="671989" y="3271242"/>
            <a:ext cx="12625268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333"/>
              </a:lnSpc>
              <a:spcBef>
                <a:spcPts val="0"/>
              </a:spcBef>
              <a:spcAft>
                <a:spcPts val="0"/>
              </a:spcAft>
              <a:buClr>
                <a:srgbClr val="F94CAF"/>
              </a:buClr>
              <a:buSzPts val="3750"/>
              <a:buFont typeface="Inconsolata"/>
              <a:buNone/>
            </a:pPr>
            <a:r>
              <a:rPr b="1" i="0" lang="en-US" sz="3750" u="none" cap="none" strike="noStrike">
                <a:solidFill>
                  <a:srgbClr val="F94CAF"/>
                </a:solidFill>
                <a:latin typeface="Inconsolata"/>
                <a:ea typeface="Inconsolata"/>
                <a:cs typeface="Inconsolata"/>
                <a:sym typeface="Inconsolata"/>
              </a:rPr>
              <a:t>Математики как двигатели научного прогресса</a:t>
            </a:r>
            <a:endParaRPr b="0" i="0" sz="37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22" name="Google Shape;12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1989" y="4159329"/>
            <a:ext cx="3321606" cy="76795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"/>
          <p:cNvSpPr/>
          <p:nvPr/>
        </p:nvSpPr>
        <p:spPr>
          <a:xfrm>
            <a:off x="863918" y="5215295"/>
            <a:ext cx="2400062" cy="300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027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1850"/>
              <a:buFont typeface="Inconsolata"/>
              <a:buNone/>
            </a:pPr>
            <a:r>
              <a:rPr b="1" i="0" lang="en-US" sz="1850" u="none" cap="none" strike="noStrike">
                <a:solidFill>
                  <a:srgbClr val="DAD1E6"/>
                </a:solidFill>
                <a:latin typeface="Inconsolata"/>
                <a:ea typeface="Inconsolata"/>
                <a:cs typeface="Inconsolata"/>
                <a:sym typeface="Inconsolata"/>
              </a:rPr>
              <a:t>Исаак Ньютон</a:t>
            </a:r>
            <a:endParaRPr b="0" i="0" sz="18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863918" y="5630466"/>
            <a:ext cx="2937748" cy="1228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1500"/>
              <a:buFont typeface="Fira Sans"/>
              <a:buNone/>
            </a:pPr>
            <a:r>
              <a:rPr b="0" i="0" lang="en-US" sz="1500" u="none" cap="none" strike="noStrike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Развивал дифференциальное и интегральное исчисление, основы физики, астрономии, механики, оптики.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25" name="Google Shape;12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93594" y="4159329"/>
            <a:ext cx="3321606" cy="76795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5"/>
          <p:cNvSpPr/>
          <p:nvPr/>
        </p:nvSpPr>
        <p:spPr>
          <a:xfrm>
            <a:off x="4185523" y="5215295"/>
            <a:ext cx="2937748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027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1850"/>
              <a:buFont typeface="Inconsolata"/>
              <a:buNone/>
            </a:pPr>
            <a:r>
              <a:rPr b="1" i="0" lang="en-US" sz="1850" u="none" cap="none" strike="noStrike">
                <a:solidFill>
                  <a:srgbClr val="DAD1E6"/>
                </a:solidFill>
                <a:latin typeface="Inconsolata"/>
                <a:ea typeface="Inconsolata"/>
                <a:cs typeface="Inconsolata"/>
                <a:sym typeface="Inconsolata"/>
              </a:rPr>
              <a:t>Готфрид Вильгельм Лейбниц</a:t>
            </a:r>
            <a:endParaRPr b="0" i="0" sz="18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4185523" y="5930503"/>
            <a:ext cx="2937748" cy="1228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1500"/>
              <a:buFont typeface="Fira Sans"/>
              <a:buNone/>
            </a:pPr>
            <a:r>
              <a:rPr b="0" i="0" lang="en-US" sz="1500" u="none" cap="none" strike="noStrike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Развивал дифференциальное и интегральное исчисление, основы логики, философии, механики.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28" name="Google Shape;128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15200" y="4159329"/>
            <a:ext cx="3321606" cy="7679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"/>
          <p:cNvSpPr/>
          <p:nvPr/>
        </p:nvSpPr>
        <p:spPr>
          <a:xfrm>
            <a:off x="7507129" y="5215295"/>
            <a:ext cx="2400062" cy="300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027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1850"/>
              <a:buFont typeface="Inconsolata"/>
              <a:buNone/>
            </a:pPr>
            <a:r>
              <a:rPr b="1" i="0" lang="en-US" sz="1850" u="none" cap="none" strike="noStrike">
                <a:solidFill>
                  <a:srgbClr val="DAD1E6"/>
                </a:solidFill>
                <a:latin typeface="Inconsolata"/>
                <a:ea typeface="Inconsolata"/>
                <a:cs typeface="Inconsolata"/>
                <a:sym typeface="Inconsolata"/>
              </a:rPr>
              <a:t>Леонард Эйлер</a:t>
            </a:r>
            <a:endParaRPr b="0" i="0" sz="18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7507129" y="5630466"/>
            <a:ext cx="2937748" cy="15359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1500"/>
              <a:buFont typeface="Fira Sans"/>
              <a:buNone/>
            </a:pPr>
            <a:r>
              <a:rPr b="0" i="0" lang="en-US" sz="1500" u="none" cap="none" strike="noStrike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Внес вклад в развитие математического анализа, теории чисел, дифференциальных уравнений, топологии.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31" name="Google Shape;131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636806" y="4159329"/>
            <a:ext cx="3321606" cy="76795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5"/>
          <p:cNvSpPr/>
          <p:nvPr/>
        </p:nvSpPr>
        <p:spPr>
          <a:xfrm>
            <a:off x="10828734" y="5215295"/>
            <a:ext cx="2668786" cy="300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7027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1850"/>
              <a:buFont typeface="Inconsolata"/>
              <a:buNone/>
            </a:pPr>
            <a:r>
              <a:rPr b="1" i="0" lang="en-US" sz="1850" u="none" cap="none" strike="noStrike">
                <a:solidFill>
                  <a:srgbClr val="DAD1E6"/>
                </a:solidFill>
                <a:latin typeface="Inconsolata"/>
                <a:ea typeface="Inconsolata"/>
                <a:cs typeface="Inconsolata"/>
                <a:sym typeface="Inconsolata"/>
              </a:rPr>
              <a:t>Карл Фридрих Гаусс</a:t>
            </a:r>
            <a:endParaRPr b="0" i="0" sz="18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10828734" y="5630466"/>
            <a:ext cx="2937748" cy="1228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1500"/>
              <a:buFont typeface="Fira Sans"/>
              <a:buNone/>
            </a:pPr>
            <a:r>
              <a:rPr b="0" i="0" lang="en-US" sz="1500" u="none" cap="none" strike="noStrike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Внес значительный вклад в развитие теории чисел, геометрии, астрономии, статистики, электромагнетизма.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308800" y="7603000"/>
            <a:ext cx="3321600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40" name="Google Shape;14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6"/>
          <p:cNvSpPr/>
          <p:nvPr/>
        </p:nvSpPr>
        <p:spPr>
          <a:xfrm>
            <a:off x="748784" y="756285"/>
            <a:ext cx="7646432" cy="2005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94CAF"/>
              </a:buClr>
              <a:buSzPts val="4200"/>
              <a:buFont typeface="Inconsolata"/>
              <a:buNone/>
            </a:pPr>
            <a:r>
              <a:rPr b="1" i="0" lang="en-US" sz="4200" u="none" cap="none" strike="noStrike">
                <a:solidFill>
                  <a:srgbClr val="F94CAF"/>
                </a:solidFill>
                <a:latin typeface="Inconsolata"/>
                <a:ea typeface="Inconsolata"/>
                <a:cs typeface="Inconsolata"/>
                <a:sym typeface="Inconsolata"/>
              </a:rPr>
              <a:t>Роль математиков в развитии современных технологий</a:t>
            </a:r>
            <a:endParaRPr b="0" i="0" sz="4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"/>
          <p:cNvSpPr/>
          <p:nvPr/>
        </p:nvSpPr>
        <p:spPr>
          <a:xfrm>
            <a:off x="748784" y="3082766"/>
            <a:ext cx="3716298" cy="2601754"/>
          </a:xfrm>
          <a:prstGeom prst="roundRect">
            <a:avLst>
              <a:gd fmla="val 1234" name="adj"/>
            </a:avLst>
          </a:prstGeom>
          <a:solidFill>
            <a:srgbClr val="4335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6"/>
          <p:cNvSpPr/>
          <p:nvPr/>
        </p:nvSpPr>
        <p:spPr>
          <a:xfrm>
            <a:off x="962620" y="3296603"/>
            <a:ext cx="3162657" cy="3342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809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2100"/>
              <a:buFont typeface="Inconsolata"/>
              <a:buNone/>
            </a:pPr>
            <a:r>
              <a:rPr b="1" i="0" lang="en-US" sz="2100" u="none" cap="none" strike="noStrike">
                <a:solidFill>
                  <a:srgbClr val="DAD1E6"/>
                </a:solidFill>
                <a:latin typeface="Inconsolata"/>
                <a:ea typeface="Inconsolata"/>
                <a:cs typeface="Inconsolata"/>
                <a:sym typeface="Inconsolata"/>
              </a:rPr>
              <a:t>Компьютерные науки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962620" y="3759160"/>
            <a:ext cx="3288625" cy="17115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606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1650"/>
              <a:buFont typeface="Fira Sans"/>
              <a:buNone/>
            </a:pPr>
            <a:r>
              <a:rPr b="0" i="0" lang="en-US" sz="1650" u="none" cap="none" strike="noStrike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Математика является основой для создания алгоритмов, программного обеспечения и аппаратного обеспечения компьютеров.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"/>
          <p:cNvSpPr/>
          <p:nvPr/>
        </p:nvSpPr>
        <p:spPr>
          <a:xfrm>
            <a:off x="4678918" y="3082766"/>
            <a:ext cx="3716298" cy="2601754"/>
          </a:xfrm>
          <a:prstGeom prst="roundRect">
            <a:avLst>
              <a:gd fmla="val 1234" name="adj"/>
            </a:avLst>
          </a:prstGeom>
          <a:solidFill>
            <a:srgbClr val="4335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4892754" y="3296603"/>
            <a:ext cx="2674382" cy="3342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809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2100"/>
              <a:buFont typeface="Inconsolata"/>
              <a:buNone/>
            </a:pPr>
            <a:r>
              <a:rPr b="1" i="0" lang="en-US" sz="2100" u="none" cap="none" strike="noStrike">
                <a:solidFill>
                  <a:srgbClr val="DAD1E6"/>
                </a:solidFill>
                <a:latin typeface="Inconsolata"/>
                <a:ea typeface="Inconsolata"/>
                <a:cs typeface="Inconsolata"/>
                <a:sym typeface="Inconsolata"/>
              </a:rPr>
              <a:t>Криптография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4892754" y="3759160"/>
            <a:ext cx="3288625" cy="17115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606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1650"/>
              <a:buFont typeface="Fira Sans"/>
              <a:buNone/>
            </a:pPr>
            <a:r>
              <a:rPr b="0" i="0" lang="en-US" sz="1650" u="none" cap="none" strike="noStrike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Математические принципы используются для создания и дешифрования кодов, обеспечивая безопасность информации.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"/>
          <p:cNvSpPr/>
          <p:nvPr/>
        </p:nvSpPr>
        <p:spPr>
          <a:xfrm>
            <a:off x="748784" y="5898356"/>
            <a:ext cx="7646432" cy="1574840"/>
          </a:xfrm>
          <a:prstGeom prst="roundRect">
            <a:avLst>
              <a:gd fmla="val 2038" name="adj"/>
            </a:avLst>
          </a:prstGeom>
          <a:solidFill>
            <a:srgbClr val="4335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962620" y="6112193"/>
            <a:ext cx="3822621" cy="3342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809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2100"/>
              <a:buFont typeface="Inconsolata"/>
              <a:buNone/>
            </a:pPr>
            <a:r>
              <a:rPr b="1" i="0" lang="en-US" sz="2100" u="none" cap="none" strike="noStrike">
                <a:solidFill>
                  <a:srgbClr val="DAD1E6"/>
                </a:solidFill>
                <a:latin typeface="Inconsolata"/>
                <a:ea typeface="Inconsolata"/>
                <a:cs typeface="Inconsolata"/>
                <a:sym typeface="Inconsolata"/>
              </a:rPr>
              <a:t>Искусственный интеллект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962620" y="6574750"/>
            <a:ext cx="7218759" cy="684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606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1650"/>
              <a:buFont typeface="Fira Sans"/>
              <a:buNone/>
            </a:pPr>
            <a:r>
              <a:rPr b="0" i="0" lang="en-US" sz="1650" u="none" cap="none" strike="noStrike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Математические модели и алгоритмы лежат в основе машинного обучения, искусственного интеллекта и робототехники.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56" name="Google Shape;15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7"/>
          <p:cNvSpPr/>
          <p:nvPr/>
        </p:nvSpPr>
        <p:spPr>
          <a:xfrm>
            <a:off x="793790" y="953453"/>
            <a:ext cx="7556421" cy="2126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F94CAF"/>
              </a:buClr>
              <a:buSzPts val="4450"/>
              <a:buFont typeface="Inconsolata"/>
              <a:buNone/>
            </a:pPr>
            <a:r>
              <a:rPr b="1" i="0" lang="en-US" sz="4450" u="none" cap="none" strike="noStrike">
                <a:solidFill>
                  <a:srgbClr val="F94CAF"/>
                </a:solidFill>
                <a:latin typeface="Inconsolata"/>
                <a:ea typeface="Inconsolata"/>
                <a:cs typeface="Inconsolata"/>
                <a:sym typeface="Inconsolata"/>
              </a:rPr>
              <a:t>Влияние математики на общественную жизнь</a:t>
            </a:r>
            <a:endParaRPr b="0" i="0" sz="4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7"/>
          <p:cNvSpPr/>
          <p:nvPr/>
        </p:nvSpPr>
        <p:spPr>
          <a:xfrm>
            <a:off x="793790" y="3419951"/>
            <a:ext cx="7556421" cy="3856196"/>
          </a:xfrm>
          <a:prstGeom prst="roundRect">
            <a:avLst>
              <a:gd fmla="val 882" name="adj"/>
            </a:avLst>
          </a:prstGeom>
          <a:noFill/>
          <a:ln cap="flat" cmpd="sng" w="9525">
            <a:solidFill>
              <a:srgbClr val="FFFFFF">
                <a:alpha val="23529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801410" y="3427571"/>
            <a:ext cx="7540347" cy="650319"/>
          </a:xfrm>
          <a:prstGeom prst="rect">
            <a:avLst/>
          </a:prstGeom>
          <a:solidFill>
            <a:srgbClr val="FFFFFF">
              <a:alpha val="352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7"/>
          <p:cNvSpPr/>
          <p:nvPr/>
        </p:nvSpPr>
        <p:spPr>
          <a:xfrm>
            <a:off x="1029057" y="3571280"/>
            <a:ext cx="205573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1750"/>
              <a:buFont typeface="Fira Sans"/>
              <a:buNone/>
            </a:pPr>
            <a:r>
              <a:rPr b="0" i="0" lang="en-US" sz="1750" u="none" cap="none" strike="noStrike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Образование</a:t>
            </a:r>
            <a:endParaRPr b="0" i="0" sz="17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7"/>
          <p:cNvSpPr/>
          <p:nvPr/>
        </p:nvSpPr>
        <p:spPr>
          <a:xfrm>
            <a:off x="3546038" y="3571280"/>
            <a:ext cx="205192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1750"/>
              <a:buFont typeface="Fira Sans"/>
              <a:buNone/>
            </a:pPr>
            <a:r>
              <a:rPr b="0" i="0" lang="en-US" sz="1750" u="none" cap="none" strike="noStrike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Здоровье</a:t>
            </a:r>
            <a:endParaRPr b="0" i="0" sz="17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6059210" y="3571280"/>
            <a:ext cx="205573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1750"/>
              <a:buFont typeface="Fira Sans"/>
              <a:buNone/>
            </a:pPr>
            <a:r>
              <a:rPr b="0" i="0" lang="en-US" sz="1750" u="none" cap="none" strike="noStrike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Экономика</a:t>
            </a:r>
            <a:endParaRPr b="0" i="0" sz="17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7"/>
          <p:cNvSpPr/>
          <p:nvPr/>
        </p:nvSpPr>
        <p:spPr>
          <a:xfrm>
            <a:off x="801410" y="4077891"/>
            <a:ext cx="7540347" cy="3190637"/>
          </a:xfrm>
          <a:prstGeom prst="rect">
            <a:avLst/>
          </a:prstGeom>
          <a:solidFill>
            <a:srgbClr val="000000">
              <a:alpha val="352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1029057" y="4221599"/>
            <a:ext cx="2055733" cy="1814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1750"/>
              <a:buFont typeface="Fira Sans"/>
              <a:buNone/>
            </a:pPr>
            <a:r>
              <a:rPr b="0" i="0" lang="en-US" sz="1750" u="none" cap="none" strike="noStrike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Развитие логики, аналитических навыков, способностей к решению задач.</a:t>
            </a:r>
            <a:endParaRPr b="0" i="0" sz="17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3546038" y="4221599"/>
            <a:ext cx="2051923" cy="2903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1750"/>
              <a:buFont typeface="Fira Sans"/>
              <a:buNone/>
            </a:pPr>
            <a:r>
              <a:rPr b="0" i="0" lang="en-US" sz="1750" u="none" cap="none" strike="noStrike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Статистический анализ данных, создание моделей для прогнозирования заболеваний, разработки лекарств.</a:t>
            </a:r>
            <a:endParaRPr b="0" i="0" sz="17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6059210" y="4221599"/>
            <a:ext cx="2055733" cy="2903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1750"/>
              <a:buFont typeface="Fira Sans"/>
              <a:buNone/>
            </a:pPr>
            <a:r>
              <a:rPr b="0" i="0" lang="en-US" sz="1750" u="none" cap="none" strike="noStrike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Управление финансами, прогнозирование экономических показателей, разработка стратегий развития.</a:t>
            </a:r>
            <a:endParaRPr b="0" i="0" sz="17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72" name="Google Shape;17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8"/>
          <p:cNvSpPr/>
          <p:nvPr/>
        </p:nvSpPr>
        <p:spPr>
          <a:xfrm>
            <a:off x="6124337" y="794623"/>
            <a:ext cx="7868126" cy="11389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352"/>
              </a:lnSpc>
              <a:spcBef>
                <a:spcPts val="0"/>
              </a:spcBef>
              <a:spcAft>
                <a:spcPts val="0"/>
              </a:spcAft>
              <a:buClr>
                <a:srgbClr val="F94CAF"/>
              </a:buClr>
              <a:buSzPts val="3550"/>
              <a:buFont typeface="Inconsolata"/>
              <a:buNone/>
            </a:pPr>
            <a:r>
              <a:rPr b="1" i="0" lang="en-US" sz="3550" u="none" cap="none" strike="noStrike">
                <a:solidFill>
                  <a:srgbClr val="F94CAF"/>
                </a:solidFill>
                <a:latin typeface="Inconsolata"/>
                <a:ea typeface="Inconsolata"/>
                <a:cs typeface="Inconsolata"/>
                <a:sym typeface="Inconsolata"/>
              </a:rPr>
              <a:t>Будущее математики и ее значение для человечества</a:t>
            </a:r>
            <a:endParaRPr b="0" i="0" sz="3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74" name="Google Shape;17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24337" y="2206943"/>
            <a:ext cx="455652" cy="45565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8"/>
          <p:cNvSpPr/>
          <p:nvPr/>
        </p:nvSpPr>
        <p:spPr>
          <a:xfrm>
            <a:off x="6124337" y="2844760"/>
            <a:ext cx="3797379" cy="569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714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1750"/>
              <a:buFont typeface="Inconsolata"/>
              <a:buNone/>
            </a:pPr>
            <a:r>
              <a:rPr b="1" i="0" lang="en-US" sz="1750" u="none" cap="none" strike="noStrike">
                <a:solidFill>
                  <a:srgbClr val="DAD1E6"/>
                </a:solidFill>
                <a:latin typeface="Inconsolata"/>
                <a:ea typeface="Inconsolata"/>
                <a:cs typeface="Inconsolata"/>
                <a:sym typeface="Inconsolata"/>
              </a:rPr>
              <a:t>Развитие Искусственного Интеллекта</a:t>
            </a:r>
            <a:endParaRPr b="0" i="0" sz="17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8"/>
          <p:cNvSpPr/>
          <p:nvPr/>
        </p:nvSpPr>
        <p:spPr>
          <a:xfrm>
            <a:off x="6124337" y="3523655"/>
            <a:ext cx="3797379" cy="11663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1400"/>
              <a:buFont typeface="Fira Sans"/>
              <a:buNone/>
            </a:pPr>
            <a:r>
              <a:rPr b="0" i="0" lang="en-US" sz="1400" u="none" cap="none" strike="noStrike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Математика будет играть ключевую роль в развитии искусственного интеллекта, машинного обучения, робототехники и других перспективных технологий.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77" name="Google Shape;17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95084" y="2206943"/>
            <a:ext cx="455652" cy="45565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8"/>
          <p:cNvSpPr/>
          <p:nvPr/>
        </p:nvSpPr>
        <p:spPr>
          <a:xfrm>
            <a:off x="10195084" y="2844760"/>
            <a:ext cx="3797379" cy="569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714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1750"/>
              <a:buFont typeface="Inconsolata"/>
              <a:buNone/>
            </a:pPr>
            <a:r>
              <a:rPr b="1" i="0" lang="en-US" sz="1750" u="none" cap="none" strike="noStrike">
                <a:solidFill>
                  <a:srgbClr val="DAD1E6"/>
                </a:solidFill>
                <a:latin typeface="Inconsolata"/>
                <a:ea typeface="Inconsolata"/>
                <a:cs typeface="Inconsolata"/>
                <a:sym typeface="Inconsolata"/>
              </a:rPr>
              <a:t>Решения Глобальных Проблем</a:t>
            </a:r>
            <a:endParaRPr b="0" i="0" sz="17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8"/>
          <p:cNvSpPr/>
          <p:nvPr/>
        </p:nvSpPr>
        <p:spPr>
          <a:xfrm>
            <a:off x="10195084" y="3523655"/>
            <a:ext cx="3797379" cy="11663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1400"/>
              <a:buFont typeface="Fira Sans"/>
              <a:buNone/>
            </a:pPr>
            <a:r>
              <a:rPr b="0" i="0" lang="en-US" sz="1400" u="none" cap="none" strike="noStrike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Математика поможет найти решения для таких глобальных проблем, как изменение климата, нехватка ресурсов, голод и болезни.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80" name="Google Shape;180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24337" y="5236726"/>
            <a:ext cx="455652" cy="45565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8"/>
          <p:cNvSpPr/>
          <p:nvPr/>
        </p:nvSpPr>
        <p:spPr>
          <a:xfrm>
            <a:off x="6124337" y="5874544"/>
            <a:ext cx="3448288" cy="2847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714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1750"/>
              <a:buFont typeface="Inconsolata"/>
              <a:buNone/>
            </a:pPr>
            <a:r>
              <a:rPr b="1" i="0" lang="en-US" sz="1750" u="none" cap="none" strike="noStrike">
                <a:solidFill>
                  <a:srgbClr val="DAD1E6"/>
                </a:solidFill>
                <a:latin typeface="Inconsolata"/>
                <a:ea typeface="Inconsolata"/>
                <a:cs typeface="Inconsolata"/>
                <a:sym typeface="Inconsolata"/>
              </a:rPr>
              <a:t>Космические Исследования</a:t>
            </a:r>
            <a:endParaRPr b="0" i="0" sz="17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8"/>
          <p:cNvSpPr/>
          <p:nvPr/>
        </p:nvSpPr>
        <p:spPr>
          <a:xfrm>
            <a:off x="6124337" y="6268641"/>
            <a:ext cx="3797379" cy="11663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1400"/>
              <a:buFont typeface="Fira Sans"/>
              <a:buNone/>
            </a:pPr>
            <a:r>
              <a:rPr b="0" i="0" lang="en-US" sz="1400" u="none" cap="none" strike="noStrike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Математика необходима для проектирования космических кораблей, расчета траекторий полетов и изучения космоса.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83" name="Google Shape;183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195084" y="5236726"/>
            <a:ext cx="455652" cy="45565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8"/>
          <p:cNvSpPr/>
          <p:nvPr/>
        </p:nvSpPr>
        <p:spPr>
          <a:xfrm>
            <a:off x="10195084" y="5874544"/>
            <a:ext cx="2394823" cy="2847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714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1750"/>
              <a:buFont typeface="Inconsolata"/>
              <a:buNone/>
            </a:pPr>
            <a:r>
              <a:rPr b="1" i="0" lang="en-US" sz="1750" u="none" cap="none" strike="noStrike">
                <a:solidFill>
                  <a:srgbClr val="DAD1E6"/>
                </a:solidFill>
                <a:latin typeface="Inconsolata"/>
                <a:ea typeface="Inconsolata"/>
                <a:cs typeface="Inconsolata"/>
                <a:sym typeface="Inconsolata"/>
              </a:rPr>
              <a:t>Научные Открытия</a:t>
            </a:r>
            <a:endParaRPr b="0" i="0" sz="17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10195084" y="6268641"/>
            <a:ext cx="3797379" cy="11663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rgbClr val="DAD1E6"/>
              </a:buClr>
              <a:buSzPts val="1400"/>
              <a:buFont typeface="Fira Sans"/>
              <a:buNone/>
            </a:pPr>
            <a:r>
              <a:rPr b="0" i="0" lang="en-US" sz="1400" u="none" cap="none" strike="noStrike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Математика будет продолжать быть двигателем научных открытий и разработок в различных областях науки и техники.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559650" y="7343900"/>
            <a:ext cx="3797400" cy="88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