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10" r:id="rId3"/>
    <p:sldId id="27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1" r:id="rId18"/>
    <p:sldId id="287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77" autoAdjust="0"/>
    <p:restoredTop sz="94660"/>
  </p:normalViewPr>
  <p:slideViewPr>
    <p:cSldViewPr snapToGrid="0">
      <p:cViewPr varScale="1">
        <p:scale>
          <a:sx n="53" d="100"/>
          <a:sy n="53" d="100"/>
        </p:scale>
        <p:origin x="552" y="7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5150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79511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93316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43836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3787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55298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25742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3925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3336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7146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40254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765980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5558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4646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4140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69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45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Рисунок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8" y="1127499"/>
            <a:ext cx="12948961" cy="81514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Какие </a:t>
            </a:r>
            <a:r>
              <a:rPr lang="ru-RU" sz="6600" b="1" dirty="0">
                <a:latin typeface="Corbel" panose="020B0503020204020204" pitchFamily="34" charset="0"/>
              </a:rPr>
              <a:t>медведи ежегодно погибают из-за </a:t>
            </a:r>
            <a:endParaRPr lang="ru-RU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сезонных </a:t>
            </a:r>
            <a:r>
              <a:rPr lang="ru-RU" sz="6600" b="1" dirty="0">
                <a:latin typeface="Corbel" panose="020B0503020204020204" pitchFamily="34" charset="0"/>
              </a:rPr>
              <a:t>пожаров, которые уничтожают и их </a:t>
            </a:r>
            <a:endParaRPr lang="ru-RU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пищу</a:t>
            </a:r>
            <a:r>
              <a:rPr lang="ru-RU" sz="6600" b="1" dirty="0">
                <a:latin typeface="Corbel" panose="020B0503020204020204" pitchFamily="34" charset="0"/>
              </a:rPr>
              <a:t>? </a:t>
            </a:r>
            <a:r>
              <a:rPr lang="ru-RU" sz="6600" dirty="0">
                <a:latin typeface="Corbel" panose="020B0503020204020204" pitchFamily="34" charset="0"/>
              </a:rPr>
              <a:t/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  1. Панда </a:t>
            </a:r>
            <a:r>
              <a:rPr lang="ru-RU" sz="6600" b="1" dirty="0">
                <a:latin typeface="Corbel" panose="020B0503020204020204" pitchFamily="34" charset="0"/>
              </a:rPr>
              <a:t/>
            </a:r>
            <a:br>
              <a:rPr lang="ru-RU" sz="6600" b="1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  2. Коала</a:t>
            </a:r>
            <a:r>
              <a:rPr lang="ru-RU" sz="6600" b="1" dirty="0">
                <a:latin typeface="Corbel" panose="020B0503020204020204" pitchFamily="34" charset="0"/>
              </a:rPr>
              <a:t/>
            </a:r>
            <a:br>
              <a:rPr lang="ru-RU" sz="6600" b="1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  3. Гризли</a:t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  4. Бурый медведь</a:t>
            </a:r>
          </a:p>
        </p:txBody>
      </p:sp>
    </p:spTree>
    <p:extLst>
      <p:ext uri="{BB962C8B-B14F-4D97-AF65-F5344CB8AC3E}">
        <p14:creationId xmlns:p14="http://schemas.microsoft.com/office/powerpoint/2010/main" val="60075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8" y="1127499"/>
            <a:ext cx="12948961" cy="81514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181658"/>
            <a:ext cx="10969696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Площадь </a:t>
            </a:r>
            <a:r>
              <a:rPr lang="ru-RU" sz="4400" dirty="0">
                <a:latin typeface="Corbel" panose="020B0503020204020204" pitchFamily="34" charset="0"/>
              </a:rPr>
              <a:t>каждого квадратика равна одной </a:t>
            </a:r>
            <a:endParaRPr lang="ru-RU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квадратной </a:t>
            </a:r>
            <a:r>
              <a:rPr lang="ru-RU" sz="4400" dirty="0">
                <a:latin typeface="Corbel" panose="020B0503020204020204" pitchFamily="34" charset="0"/>
              </a:rPr>
              <a:t>миле.  </a:t>
            </a:r>
            <a:r>
              <a:rPr lang="ru-RU" sz="4400" dirty="0" smtClean="0">
                <a:latin typeface="Corbel" panose="020B0503020204020204" pitchFamily="34" charset="0"/>
              </a:rPr>
              <a:t>Это </a:t>
            </a:r>
            <a:r>
              <a:rPr lang="ru-RU" sz="4400" dirty="0">
                <a:latin typeface="Corbel" panose="020B0503020204020204" pitchFamily="34" charset="0"/>
              </a:rPr>
              <a:t>– снимок из космоса. </a:t>
            </a:r>
            <a:endParaRPr lang="ru-RU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На </a:t>
            </a:r>
            <a:r>
              <a:rPr lang="ru-RU" sz="4400" dirty="0">
                <a:latin typeface="Corbel" panose="020B0503020204020204" pitchFamily="34" charset="0"/>
              </a:rPr>
              <a:t>нём </a:t>
            </a:r>
            <a:r>
              <a:rPr lang="ru-RU" sz="4400" dirty="0" smtClean="0">
                <a:latin typeface="Corbel" panose="020B0503020204020204" pitchFamily="34" charset="0"/>
              </a:rPr>
              <a:t>запечатлены </a:t>
            </a:r>
            <a:r>
              <a:rPr lang="ru-RU" sz="4400" dirty="0">
                <a:latin typeface="Corbel" panose="020B0503020204020204" pitchFamily="34" charset="0"/>
              </a:rPr>
              <a:t>последствия вырубки </a:t>
            </a:r>
            <a:endParaRPr lang="ru-RU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леса </a:t>
            </a:r>
            <a:r>
              <a:rPr lang="ru-RU" sz="4400" dirty="0">
                <a:latin typeface="Corbel" panose="020B0503020204020204" pitchFamily="34" charset="0"/>
              </a:rPr>
              <a:t>в </a:t>
            </a:r>
            <a:r>
              <a:rPr lang="ru-RU" sz="4400" dirty="0" smtClean="0">
                <a:latin typeface="Corbel" panose="020B0503020204020204" pitchFamily="34" charset="0"/>
              </a:rPr>
              <a:t>XIX </a:t>
            </a:r>
            <a:r>
              <a:rPr lang="ru-RU" sz="4400" dirty="0">
                <a:latin typeface="Corbel" panose="020B0503020204020204" pitchFamily="34" charset="0"/>
              </a:rPr>
              <a:t>веке, совершённой по </a:t>
            </a:r>
            <a:r>
              <a:rPr lang="ru-RU" sz="4400" dirty="0" smtClean="0">
                <a:latin typeface="Corbel" panose="020B0503020204020204" pitchFamily="34" charset="0"/>
              </a:rPr>
              <a:t>договору </a:t>
            </a: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между правительством </a:t>
            </a:r>
            <a:r>
              <a:rPr lang="ru-RU" sz="4400" dirty="0">
                <a:latin typeface="Corbel" panose="020B0503020204020204" pitchFamily="34" charset="0"/>
              </a:rPr>
              <a:t>США и одной </a:t>
            </a:r>
            <a:endParaRPr lang="ru-RU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компанией</a:t>
            </a:r>
            <a:r>
              <a:rPr lang="ru-RU" sz="4400" dirty="0">
                <a:latin typeface="Corbel" panose="020B0503020204020204" pitchFamily="34" charset="0"/>
              </a:rPr>
              <a:t>. </a:t>
            </a:r>
            <a:endParaRPr lang="ru-RU" sz="4400" dirty="0" smtClean="0">
              <a:latin typeface="Corbel" panose="020B0503020204020204" pitchFamily="34" charset="0"/>
            </a:endParaRPr>
          </a:p>
          <a:p>
            <a:pPr fontAlgn="base"/>
            <a:endParaRPr lang="ru-RU" sz="4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b="1" dirty="0" smtClean="0">
                <a:latin typeface="Corbel" panose="020B0503020204020204" pitchFamily="34" charset="0"/>
              </a:rPr>
              <a:t>Для </a:t>
            </a:r>
            <a:r>
              <a:rPr lang="ru-RU" sz="4400" b="1" dirty="0">
                <a:latin typeface="Corbel" panose="020B0503020204020204" pitchFamily="34" charset="0"/>
              </a:rPr>
              <a:t>чего</a:t>
            </a:r>
            <a:r>
              <a:rPr lang="ru-RU" sz="4400" b="1" dirty="0" smtClean="0">
                <a:latin typeface="Corbel" panose="020B0503020204020204" pitchFamily="34" charset="0"/>
              </a:rPr>
              <a:t>?</a:t>
            </a:r>
            <a:r>
              <a:rPr lang="en-US" sz="4400" b="1" dirty="0" smtClean="0">
                <a:latin typeface="Corbel" panose="020B0503020204020204" pitchFamily="34" charset="0"/>
              </a:rPr>
              <a:t/>
            </a:r>
            <a:br>
              <a:rPr lang="en-US" sz="4400" b="1" dirty="0" smtClean="0">
                <a:latin typeface="Corbel" panose="020B0503020204020204" pitchFamily="34" charset="0"/>
              </a:rPr>
            </a:br>
            <a:r>
              <a:rPr lang="ru-RU" sz="4400" dirty="0">
                <a:latin typeface="Corbel" panose="020B0503020204020204" pitchFamily="34" charset="0"/>
              </a:rPr>
              <a:t>1. Изготовления шахмат.</a:t>
            </a:r>
            <a:br>
              <a:rPr lang="ru-RU" sz="4400" dirty="0">
                <a:latin typeface="Corbel" panose="020B0503020204020204" pitchFamily="34" charset="0"/>
              </a:rPr>
            </a:br>
            <a:r>
              <a:rPr lang="ru-RU" sz="4400" dirty="0">
                <a:latin typeface="Corbel" panose="020B0503020204020204" pitchFamily="34" charset="0"/>
              </a:rPr>
              <a:t>2. Сельского хозяйства.</a:t>
            </a:r>
            <a:br>
              <a:rPr lang="ru-RU" sz="4400" dirty="0">
                <a:latin typeface="Corbel" panose="020B0503020204020204" pitchFamily="34" charset="0"/>
              </a:rPr>
            </a:br>
            <a:r>
              <a:rPr lang="ru-RU" sz="4400" dirty="0">
                <a:latin typeface="Corbel" panose="020B0503020204020204" pitchFamily="34" charset="0"/>
              </a:rPr>
              <a:t>3. Строительства железной дороги.</a:t>
            </a:r>
            <a:br>
              <a:rPr lang="ru-RU" sz="4400" dirty="0">
                <a:latin typeface="Corbel" panose="020B0503020204020204" pitchFamily="34" charset="0"/>
              </a:rPr>
            </a:br>
            <a:r>
              <a:rPr lang="ru-RU" sz="4400" dirty="0">
                <a:latin typeface="Corbel" panose="020B0503020204020204" pitchFamily="34" charset="0"/>
              </a:rPr>
              <a:t>4. Отопления жилья</a:t>
            </a:r>
            <a:r>
              <a:rPr lang="ru-RU" sz="4400" dirty="0" smtClean="0">
                <a:latin typeface="Corbel" panose="020B0503020204020204" pitchFamily="34" charset="0"/>
              </a:rPr>
              <a:t>.</a:t>
            </a:r>
            <a:endParaRPr lang="ru-RU" sz="44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pic>
        <p:nvPicPr>
          <p:cNvPr id="1026" name="Picture 2" descr="https://lh3.googleusercontent.com/Ptab-TENuuA5yd3QMSsR6zQF7uEfHb2-051_NziIR1WkmWF2LoH5QP2a3qbQ_alslexnMC93y6R9-QbA8jgjfGZ6irkMZI6H_ZqX_uMdEmHBVo-UPE2ra-XyDRXoz95moWs94p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2506" y="2990610"/>
            <a:ext cx="8561332" cy="565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81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Рисунок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8" y="1127499"/>
            <a:ext cx="12948961" cy="81514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3" name="Picture 2" descr="https://lh3.googleusercontent.com/Ptab-TENuuA5yd3QMSsR6zQF7uEfHb2-051_NziIR1WkmWF2LoH5QP2a3qbQ_alslexnMC93y6R9-QbA8jgjfGZ6irkMZI6H_ZqX_uMdEmHBVo-UPE2ra-XyDRXoz95moWs94p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2506" y="2990610"/>
            <a:ext cx="8561332" cy="565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181658"/>
            <a:ext cx="1086501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Площадь </a:t>
            </a:r>
            <a:r>
              <a:rPr lang="ru-RU" sz="4400" dirty="0">
                <a:latin typeface="Corbel" panose="020B0503020204020204" pitchFamily="34" charset="0"/>
              </a:rPr>
              <a:t>каждого квадратика равна одной </a:t>
            </a:r>
            <a:endParaRPr lang="ru-RU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квадратной </a:t>
            </a:r>
            <a:r>
              <a:rPr lang="ru-RU" sz="4400" dirty="0">
                <a:latin typeface="Corbel" panose="020B0503020204020204" pitchFamily="34" charset="0"/>
              </a:rPr>
              <a:t>миле.  </a:t>
            </a:r>
            <a:r>
              <a:rPr lang="ru-RU" sz="4400" dirty="0" smtClean="0">
                <a:latin typeface="Corbel" panose="020B0503020204020204" pitchFamily="34" charset="0"/>
              </a:rPr>
              <a:t>Это </a:t>
            </a:r>
            <a:r>
              <a:rPr lang="ru-RU" sz="4400" dirty="0">
                <a:latin typeface="Corbel" panose="020B0503020204020204" pitchFamily="34" charset="0"/>
              </a:rPr>
              <a:t>– снимок из космоса. </a:t>
            </a:r>
            <a:endParaRPr lang="ru-RU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На </a:t>
            </a:r>
            <a:r>
              <a:rPr lang="ru-RU" sz="4400" dirty="0">
                <a:latin typeface="Corbel" panose="020B0503020204020204" pitchFamily="34" charset="0"/>
              </a:rPr>
              <a:t>нём запечатлены последствия вырубки </a:t>
            </a:r>
            <a:endParaRPr lang="ru-RU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леса </a:t>
            </a:r>
            <a:r>
              <a:rPr lang="ru-RU" sz="4400" dirty="0">
                <a:latin typeface="Corbel" panose="020B0503020204020204" pitchFamily="34" charset="0"/>
              </a:rPr>
              <a:t>в XIX веке, совершённой по договору </a:t>
            </a:r>
            <a:endParaRPr lang="ru-RU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между </a:t>
            </a:r>
            <a:r>
              <a:rPr lang="ru-RU" sz="4400" dirty="0">
                <a:latin typeface="Corbel" panose="020B0503020204020204" pitchFamily="34" charset="0"/>
              </a:rPr>
              <a:t>правительством США и одной </a:t>
            </a:r>
            <a:endParaRPr lang="ru-RU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компанией</a:t>
            </a:r>
            <a:r>
              <a:rPr lang="ru-RU" sz="4400" dirty="0">
                <a:latin typeface="Corbel" panose="020B0503020204020204" pitchFamily="34" charset="0"/>
              </a:rPr>
              <a:t>. </a:t>
            </a:r>
            <a:endParaRPr lang="ru-RU" sz="4400" dirty="0" smtClean="0">
              <a:latin typeface="Corbel" panose="020B0503020204020204" pitchFamily="34" charset="0"/>
            </a:endParaRPr>
          </a:p>
          <a:p>
            <a:pPr fontAlgn="base"/>
            <a:endParaRPr lang="ru-RU" sz="4400" b="1" dirty="0">
              <a:latin typeface="Corbel" panose="020B0503020204020204" pitchFamily="34" charset="0"/>
            </a:endParaRPr>
          </a:p>
          <a:p>
            <a:pPr fontAlgn="base"/>
            <a:r>
              <a:rPr lang="ru-RU" sz="4400" b="1" dirty="0" smtClean="0">
                <a:latin typeface="Corbel" panose="020B0503020204020204" pitchFamily="34" charset="0"/>
              </a:rPr>
              <a:t>Для </a:t>
            </a:r>
            <a:r>
              <a:rPr lang="ru-RU" sz="4400" b="1" dirty="0">
                <a:latin typeface="Corbel" panose="020B0503020204020204" pitchFamily="34" charset="0"/>
              </a:rPr>
              <a:t>чего</a:t>
            </a:r>
            <a:r>
              <a:rPr lang="ru-RU" sz="4400" b="1" dirty="0" smtClean="0">
                <a:latin typeface="Corbel" panose="020B0503020204020204" pitchFamily="34" charset="0"/>
              </a:rPr>
              <a:t>?</a:t>
            </a:r>
            <a:r>
              <a:rPr lang="en-US" sz="4400" b="1" dirty="0" smtClean="0">
                <a:latin typeface="Corbel" panose="020B0503020204020204" pitchFamily="34" charset="0"/>
              </a:rPr>
              <a:t/>
            </a:r>
            <a:br>
              <a:rPr lang="en-US" sz="4400" b="1" dirty="0" smtClean="0">
                <a:latin typeface="Corbel" panose="020B0503020204020204" pitchFamily="34" charset="0"/>
              </a:rPr>
            </a:br>
            <a:r>
              <a:rPr lang="ru-RU" sz="4400" dirty="0">
                <a:latin typeface="Corbel" panose="020B0503020204020204" pitchFamily="34" charset="0"/>
              </a:rPr>
              <a:t>1. Изготовления шахмат.</a:t>
            </a:r>
            <a:br>
              <a:rPr lang="ru-RU" sz="4400" dirty="0">
                <a:latin typeface="Corbel" panose="020B0503020204020204" pitchFamily="34" charset="0"/>
              </a:rPr>
            </a:br>
            <a:r>
              <a:rPr lang="ru-RU" sz="4400" dirty="0">
                <a:latin typeface="Corbel" panose="020B0503020204020204" pitchFamily="34" charset="0"/>
              </a:rPr>
              <a:t>2. Сельского хозяйства.</a:t>
            </a:r>
            <a:br>
              <a:rPr lang="ru-RU" sz="4400" dirty="0">
                <a:latin typeface="Corbel" panose="020B0503020204020204" pitchFamily="34" charset="0"/>
              </a:rPr>
            </a:br>
            <a:r>
              <a:rPr lang="ru-RU" sz="4400" dirty="0">
                <a:latin typeface="Corbel" panose="020B0503020204020204" pitchFamily="34" charset="0"/>
              </a:rPr>
              <a:t>3. Строительства железной дороги.</a:t>
            </a:r>
            <a:br>
              <a:rPr lang="ru-RU" sz="4400" dirty="0">
                <a:latin typeface="Corbel" panose="020B0503020204020204" pitchFamily="34" charset="0"/>
              </a:rPr>
            </a:br>
            <a:r>
              <a:rPr lang="ru-RU" sz="4400" dirty="0">
                <a:latin typeface="Corbel" panose="020B0503020204020204" pitchFamily="34" charset="0"/>
              </a:rPr>
              <a:t>4. Отопления жилья</a:t>
            </a:r>
            <a:r>
              <a:rPr lang="ru-RU" sz="4400" dirty="0" smtClean="0">
                <a:latin typeface="Corbel" panose="020B0503020204020204" pitchFamily="34" charset="0"/>
              </a:rPr>
              <a:t>.</a:t>
            </a:r>
            <a:endParaRPr lang="ru-RU" sz="44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5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8" y="1127499"/>
            <a:ext cx="12948961" cy="81514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В </a:t>
            </a:r>
            <a:r>
              <a:rPr lang="ru-RU" sz="6000" dirty="0">
                <a:latin typeface="Corbel" panose="020B0503020204020204" pitchFamily="34" charset="0"/>
              </a:rPr>
              <a:t>2005 году на экологическом фестивале установили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памятник </a:t>
            </a:r>
            <a:r>
              <a:rPr lang="ru-RU" sz="6000" dirty="0">
                <a:latin typeface="Corbel" panose="020B0503020204020204" pitchFamily="34" charset="0"/>
              </a:rPr>
              <a:t>с шестиугольным постаментом. </a:t>
            </a:r>
            <a:endParaRPr lang="ru-RU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Этот </a:t>
            </a:r>
            <a:r>
              <a:rPr lang="ru-RU" sz="6000" b="1" dirty="0">
                <a:latin typeface="Corbel" panose="020B0503020204020204" pitchFamily="34" charset="0"/>
              </a:rPr>
              <a:t>памятник называют «Гимн труду», и он </a:t>
            </a:r>
            <a:endParaRPr lang="ru-RU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посвящён</a:t>
            </a:r>
            <a:r>
              <a:rPr lang="ru-RU" sz="6000" b="1" dirty="0">
                <a:latin typeface="Corbel" panose="020B0503020204020204" pitchFamily="34" charset="0"/>
              </a:rPr>
              <a:t>...   </a:t>
            </a:r>
            <a:br>
              <a:rPr lang="ru-RU" sz="6000" b="1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1. Муравьям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2. Кротам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3. Строителям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4. Пчёлам</a:t>
            </a:r>
          </a:p>
        </p:txBody>
      </p:sp>
    </p:spTree>
    <p:extLst>
      <p:ext uri="{BB962C8B-B14F-4D97-AF65-F5344CB8AC3E}">
        <p14:creationId xmlns:p14="http://schemas.microsoft.com/office/powerpoint/2010/main" val="49928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Рисунок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8" y="1127499"/>
            <a:ext cx="12948961" cy="81514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В </a:t>
            </a:r>
            <a:r>
              <a:rPr lang="ru-RU" sz="6000" dirty="0">
                <a:latin typeface="Corbel" panose="020B0503020204020204" pitchFamily="34" charset="0"/>
              </a:rPr>
              <a:t>2005 году на экологическом фестивале установили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памятник </a:t>
            </a:r>
            <a:r>
              <a:rPr lang="ru-RU" sz="6000" dirty="0">
                <a:latin typeface="Corbel" panose="020B0503020204020204" pitchFamily="34" charset="0"/>
              </a:rPr>
              <a:t>с шестиугольным постаментом.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Этот </a:t>
            </a:r>
            <a:r>
              <a:rPr lang="ru-RU" sz="6000" b="1" dirty="0">
                <a:latin typeface="Corbel" panose="020B0503020204020204" pitchFamily="34" charset="0"/>
              </a:rPr>
              <a:t>памятник называют «Гимн труду», и он </a:t>
            </a:r>
            <a:endParaRPr lang="ru-RU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посвящён</a:t>
            </a:r>
            <a:r>
              <a:rPr lang="ru-RU" sz="6000" b="1" dirty="0">
                <a:latin typeface="Corbel" panose="020B0503020204020204" pitchFamily="34" charset="0"/>
              </a:rPr>
              <a:t>...   </a:t>
            </a:r>
            <a:br>
              <a:rPr lang="ru-RU" sz="6000" b="1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1. Муравьям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2. Кротам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3. Строителям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4. Пчёлам</a:t>
            </a:r>
          </a:p>
        </p:txBody>
      </p:sp>
    </p:spTree>
    <p:extLst>
      <p:ext uri="{BB962C8B-B14F-4D97-AF65-F5344CB8AC3E}">
        <p14:creationId xmlns:p14="http://schemas.microsoft.com/office/powerpoint/2010/main" val="427946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8" y="1127499"/>
            <a:ext cx="12948961" cy="81514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В </a:t>
            </a:r>
            <a:r>
              <a:rPr lang="ru-RU" sz="5400" dirty="0">
                <a:latin typeface="Corbel" panose="020B0503020204020204" pitchFamily="34" charset="0"/>
              </a:rPr>
              <a:t>2010 году Программа ООН по окружающей среде </a:t>
            </a:r>
            <a:r>
              <a:rPr lang="ru-RU" sz="5400" dirty="0" smtClean="0">
                <a:latin typeface="Corbel" panose="020B0503020204020204" pitchFamily="34" charset="0"/>
              </a:rPr>
              <a:t>(</a:t>
            </a:r>
            <a:r>
              <a:rPr lang="ru-RU" sz="5400" dirty="0">
                <a:latin typeface="Corbel" panose="020B0503020204020204" pitchFamily="34" charset="0"/>
              </a:rPr>
              <a:t>ЮНЕП) </a:t>
            </a:r>
            <a:endParaRPr lang="ru-RU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восстановила </a:t>
            </a:r>
            <a:r>
              <a:rPr lang="ru-RU" sz="5400" dirty="0">
                <a:latin typeface="Corbel" panose="020B0503020204020204" pitchFamily="34" charset="0"/>
              </a:rPr>
              <a:t>16 водно-болотных угодий для </a:t>
            </a:r>
            <a:r>
              <a:rPr lang="ru-RU" sz="5400" dirty="0" smtClean="0">
                <a:latin typeface="Corbel" panose="020B0503020204020204" pitchFamily="34" charset="0"/>
              </a:rPr>
              <a:t>птиц</a:t>
            </a:r>
            <a:r>
              <a:rPr lang="ru-RU" sz="5400" dirty="0">
                <a:latin typeface="Corbel" panose="020B0503020204020204" pitchFamily="34" charset="0"/>
              </a:rPr>
              <a:t>, которых </a:t>
            </a:r>
            <a:endParaRPr lang="ru-RU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делала </a:t>
            </a:r>
            <a:r>
              <a:rPr lang="ru-RU" sz="5400" dirty="0">
                <a:latin typeface="Corbel" panose="020B0503020204020204" pitchFamily="34" charset="0"/>
              </a:rPr>
              <a:t>из бумаги японская девочка </a:t>
            </a:r>
            <a:r>
              <a:rPr lang="ru-RU" sz="5400" dirty="0" err="1" smtClean="0">
                <a:latin typeface="Corbel" panose="020B0503020204020204" pitchFamily="34" charset="0"/>
              </a:rPr>
              <a:t>Садако</a:t>
            </a:r>
            <a:r>
              <a:rPr lang="ru-RU" sz="5400" dirty="0" smtClean="0">
                <a:latin typeface="Corbel" panose="020B0503020204020204" pitchFamily="34" charset="0"/>
              </a:rPr>
              <a:t> </a:t>
            </a:r>
            <a:r>
              <a:rPr lang="ru-RU" sz="5400" dirty="0" err="1">
                <a:latin typeface="Corbel" panose="020B0503020204020204" pitchFamily="34" charset="0"/>
              </a:rPr>
              <a:t>Сасаки</a:t>
            </a:r>
            <a:r>
              <a:rPr lang="ru-RU" sz="5400" dirty="0">
                <a:latin typeface="Corbel" panose="020B0503020204020204" pitchFamily="34" charset="0"/>
              </a:rPr>
              <a:t>. </a:t>
            </a:r>
            <a:endParaRPr lang="ru-RU" sz="5400" dirty="0" smtClean="0">
              <a:latin typeface="Corbel" panose="020B0503020204020204" pitchFamily="34" charset="0"/>
            </a:endParaRPr>
          </a:p>
          <a:p>
            <a:pPr fontAlgn="base"/>
            <a:endParaRPr lang="ru-RU" sz="5400" b="1" dirty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О </a:t>
            </a:r>
            <a:r>
              <a:rPr lang="ru-RU" sz="5400" b="1" dirty="0">
                <a:latin typeface="Corbel" panose="020B0503020204020204" pitchFamily="34" charset="0"/>
              </a:rPr>
              <a:t>каких птицах речь? </a:t>
            </a:r>
            <a:r>
              <a:rPr lang="ru-RU" sz="5400" dirty="0">
                <a:latin typeface="Corbel" panose="020B0503020204020204" pitchFamily="34" charset="0"/>
              </a:rPr>
              <a:t/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1. Журавли.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2. Аисты.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3. Цапли.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4. Утки.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6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Рисунок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8" y="1127499"/>
            <a:ext cx="12948961" cy="81514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В </a:t>
            </a:r>
            <a:r>
              <a:rPr lang="ru-RU" sz="5400" dirty="0">
                <a:latin typeface="Corbel" panose="020B0503020204020204" pitchFamily="34" charset="0"/>
              </a:rPr>
              <a:t>2010 году Программа ООН по окружающей среде (ЮНЕП) </a:t>
            </a:r>
            <a:endParaRPr lang="ru-RU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восстановила </a:t>
            </a:r>
            <a:r>
              <a:rPr lang="ru-RU" sz="5400" dirty="0">
                <a:latin typeface="Corbel" panose="020B0503020204020204" pitchFamily="34" charset="0"/>
              </a:rPr>
              <a:t>16 водно-болотных угодий для птиц, которых </a:t>
            </a:r>
            <a:endParaRPr lang="ru-RU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делала </a:t>
            </a:r>
            <a:r>
              <a:rPr lang="ru-RU" sz="5400" dirty="0">
                <a:latin typeface="Corbel" panose="020B0503020204020204" pitchFamily="34" charset="0"/>
              </a:rPr>
              <a:t>из бумаги японская девочка </a:t>
            </a:r>
            <a:r>
              <a:rPr lang="ru-RU" sz="5400" dirty="0" err="1">
                <a:latin typeface="Corbel" panose="020B0503020204020204" pitchFamily="34" charset="0"/>
              </a:rPr>
              <a:t>Садако</a:t>
            </a:r>
            <a:r>
              <a:rPr lang="ru-RU" sz="5400" dirty="0">
                <a:latin typeface="Corbel" panose="020B0503020204020204" pitchFamily="34" charset="0"/>
              </a:rPr>
              <a:t> </a:t>
            </a:r>
            <a:r>
              <a:rPr lang="ru-RU" sz="5400" dirty="0" err="1">
                <a:latin typeface="Corbel" panose="020B0503020204020204" pitchFamily="34" charset="0"/>
              </a:rPr>
              <a:t>Сасаки</a:t>
            </a:r>
            <a:r>
              <a:rPr lang="ru-RU" sz="5400" dirty="0">
                <a:latin typeface="Corbel" panose="020B0503020204020204" pitchFamily="34" charset="0"/>
              </a:rPr>
              <a:t>. </a:t>
            </a:r>
            <a:endParaRPr lang="ru-RU" sz="5400" dirty="0" smtClean="0">
              <a:latin typeface="Corbel" panose="020B0503020204020204" pitchFamily="34" charset="0"/>
            </a:endParaRPr>
          </a:p>
          <a:p>
            <a:pPr fontAlgn="base"/>
            <a:endParaRPr lang="ru-RU" sz="5400" b="1" dirty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О </a:t>
            </a:r>
            <a:r>
              <a:rPr lang="ru-RU" sz="5400" b="1" dirty="0">
                <a:latin typeface="Corbel" panose="020B0503020204020204" pitchFamily="34" charset="0"/>
              </a:rPr>
              <a:t>каких птицах речь? </a:t>
            </a:r>
            <a:r>
              <a:rPr lang="ru-RU" sz="5400" dirty="0">
                <a:latin typeface="Corbel" panose="020B0503020204020204" pitchFamily="34" charset="0"/>
              </a:rPr>
              <a:t/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1. Журавли.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2. Аисты.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3. Цапли.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4. Утки.</a:t>
            </a:r>
          </a:p>
        </p:txBody>
      </p:sp>
    </p:spTree>
    <p:extLst>
      <p:ext uri="{BB962C8B-B14F-4D97-AF65-F5344CB8AC3E}">
        <p14:creationId xmlns:p14="http://schemas.microsoft.com/office/powerpoint/2010/main" val="243268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Рисунок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8" y="1127499"/>
            <a:ext cx="12948961" cy="81514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В </a:t>
            </a:r>
            <a:r>
              <a:rPr lang="ru-RU" sz="5400" dirty="0">
                <a:latin typeface="Corbel" panose="020B0503020204020204" pitchFamily="34" charset="0"/>
              </a:rPr>
              <a:t>2010 году Программа ООН по окружающей среде (ЮНЕП) </a:t>
            </a:r>
            <a:endParaRPr lang="ru-RU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восстановила </a:t>
            </a:r>
            <a:r>
              <a:rPr lang="ru-RU" sz="5400" dirty="0">
                <a:latin typeface="Corbel" panose="020B0503020204020204" pitchFamily="34" charset="0"/>
              </a:rPr>
              <a:t>16 водно-болотных угодий для птиц, которых </a:t>
            </a:r>
            <a:endParaRPr lang="ru-RU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делала </a:t>
            </a:r>
            <a:r>
              <a:rPr lang="ru-RU" sz="5400" dirty="0">
                <a:latin typeface="Corbel" panose="020B0503020204020204" pitchFamily="34" charset="0"/>
              </a:rPr>
              <a:t>из бумаги японская девочка </a:t>
            </a:r>
            <a:r>
              <a:rPr lang="ru-RU" sz="5400" dirty="0" err="1">
                <a:latin typeface="Corbel" panose="020B0503020204020204" pitchFamily="34" charset="0"/>
              </a:rPr>
              <a:t>Садако</a:t>
            </a:r>
            <a:r>
              <a:rPr lang="ru-RU" sz="5400" dirty="0">
                <a:latin typeface="Corbel" panose="020B0503020204020204" pitchFamily="34" charset="0"/>
              </a:rPr>
              <a:t> </a:t>
            </a:r>
            <a:r>
              <a:rPr lang="ru-RU" sz="5400" dirty="0" err="1">
                <a:latin typeface="Corbel" panose="020B0503020204020204" pitchFamily="34" charset="0"/>
              </a:rPr>
              <a:t>Сасаки</a:t>
            </a:r>
            <a:r>
              <a:rPr lang="ru-RU" sz="5400" dirty="0">
                <a:latin typeface="Corbel" panose="020B0503020204020204" pitchFamily="34" charset="0"/>
              </a:rPr>
              <a:t>. </a:t>
            </a:r>
            <a:endParaRPr lang="ru-RU" sz="5400" dirty="0" smtClean="0">
              <a:latin typeface="Corbel" panose="020B0503020204020204" pitchFamily="34" charset="0"/>
            </a:endParaRPr>
          </a:p>
          <a:p>
            <a:pPr fontAlgn="base"/>
            <a:endParaRPr lang="ru-RU" sz="5400" b="1" dirty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О </a:t>
            </a:r>
            <a:r>
              <a:rPr lang="ru-RU" sz="5400" b="1" dirty="0">
                <a:latin typeface="Corbel" panose="020B0503020204020204" pitchFamily="34" charset="0"/>
              </a:rPr>
              <a:t>каких птицах речь? </a:t>
            </a:r>
            <a:r>
              <a:rPr lang="ru-RU" sz="5400" dirty="0">
                <a:latin typeface="Corbel" panose="020B0503020204020204" pitchFamily="34" charset="0"/>
              </a:rPr>
              <a:t/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1. Журавли.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2. Аисты.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3. Цапли.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4. Утки.</a:t>
            </a:r>
          </a:p>
        </p:txBody>
      </p:sp>
      <p:pic>
        <p:nvPicPr>
          <p:cNvPr id="13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83205" y="417846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52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Рисунок 6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62" y="3918063"/>
            <a:ext cx="20104100" cy="3538313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936258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235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5256053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4930965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4510052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Эрудит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02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8" y="1127499"/>
            <a:ext cx="12948961" cy="81514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«</a:t>
            </a:r>
            <a:r>
              <a:rPr lang="ru-RU" sz="6000" dirty="0">
                <a:latin typeface="Corbel" panose="020B0503020204020204" pitchFamily="34" charset="0"/>
              </a:rPr>
              <a:t>Не будите во мне зверя, пожалуйста!» – слоган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мультфильма</a:t>
            </a:r>
            <a:r>
              <a:rPr lang="ru-RU" sz="6000" dirty="0">
                <a:latin typeface="Corbel" panose="020B0503020204020204" pitchFamily="34" charset="0"/>
              </a:rPr>
              <a:t>, главный герой которого – животное.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endParaRPr lang="ro-MD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На </a:t>
            </a:r>
            <a:r>
              <a:rPr lang="ru-RU" sz="6000" b="1" dirty="0">
                <a:latin typeface="Corbel" panose="020B0503020204020204" pitchFamily="34" charset="0"/>
              </a:rPr>
              <a:t>чьём логотипе можно его увидеть? </a:t>
            </a:r>
            <a:r>
              <a:rPr lang="ru-RU" sz="6000" dirty="0">
                <a:latin typeface="Corbel" panose="020B0503020204020204" pitchFamily="34" charset="0"/>
              </a:rPr>
              <a:t/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1. Всемирного фонда дикой природы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2. </a:t>
            </a:r>
            <a:r>
              <a:rPr lang="ru-RU" sz="6000" dirty="0" err="1">
                <a:latin typeface="Corbel" panose="020B0503020204020204" pitchFamily="34" charset="0"/>
              </a:rPr>
              <a:t>Greenpeace</a:t>
            </a:r>
            <a:endParaRPr lang="ru-RU" sz="6000" dirty="0">
              <a:latin typeface="Corbel" panose="020B0503020204020204" pitchFamily="34" charset="0"/>
            </a:endParaRPr>
          </a:p>
          <a:p>
            <a:r>
              <a:rPr lang="ru-RU" sz="6000" dirty="0" smtClean="0">
                <a:latin typeface="Corbel" panose="020B0503020204020204" pitchFamily="34" charset="0"/>
              </a:rPr>
              <a:t> 3</a:t>
            </a:r>
            <a:r>
              <a:rPr lang="ru-RU" sz="6000" dirty="0">
                <a:latin typeface="Corbel" panose="020B0503020204020204" pitchFamily="34" charset="0"/>
              </a:rPr>
              <a:t>. ЮНЕСКО</a:t>
            </a:r>
            <a:endParaRPr lang="ru-RU" sz="4000" dirty="0">
              <a:latin typeface="Corbel" panose="020B0503020204020204" pitchFamily="34" charset="0"/>
            </a:endParaRPr>
          </a:p>
          <a:p>
            <a:r>
              <a:rPr lang="ru-RU" sz="6000" dirty="0" smtClean="0">
                <a:latin typeface="Corbel" panose="020B0503020204020204" pitchFamily="34" charset="0"/>
              </a:rPr>
              <a:t> 4</a:t>
            </a:r>
            <a:r>
              <a:rPr lang="ru-RU" sz="6000" dirty="0">
                <a:latin typeface="Corbel" panose="020B0503020204020204" pitchFamily="34" charset="0"/>
              </a:rPr>
              <a:t>. </a:t>
            </a:r>
            <a:r>
              <a:rPr lang="ru-RU" sz="6000" dirty="0" err="1">
                <a:latin typeface="Corbel" panose="020B0503020204020204" pitchFamily="34" charset="0"/>
              </a:rPr>
              <a:t>Robin</a:t>
            </a:r>
            <a:r>
              <a:rPr lang="ru-RU" sz="6000" dirty="0">
                <a:latin typeface="Corbel" panose="020B0503020204020204" pitchFamily="34" charset="0"/>
              </a:rPr>
              <a:t> </a:t>
            </a:r>
            <a:r>
              <a:rPr lang="ru-RU" sz="6000" dirty="0" err="1">
                <a:latin typeface="Corbel" panose="020B0503020204020204" pitchFamily="34" charset="0"/>
              </a:rPr>
              <a:t>Wood</a:t>
            </a:r>
            <a:endParaRPr lang="ru-RU" sz="4000" dirty="0">
              <a:latin typeface="Corbel" panose="020B0503020204020204" pitchFamily="34" charset="0"/>
            </a:endParaRPr>
          </a:p>
          <a:p>
            <a:r>
              <a:rPr lang="ru-RU" sz="4000" dirty="0">
                <a:latin typeface="Corbel" panose="020B0503020204020204" pitchFamily="34" charset="0"/>
              </a:rPr>
              <a:t/>
            </a:r>
            <a:br>
              <a:rPr lang="ru-RU" sz="4000" dirty="0">
                <a:latin typeface="Corbel" panose="020B0503020204020204" pitchFamily="34" charset="0"/>
              </a:rPr>
            </a:br>
            <a:endParaRPr lang="ru-RU" sz="3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Рисунок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8" y="1127499"/>
            <a:ext cx="12948961" cy="81514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«</a:t>
            </a:r>
            <a:r>
              <a:rPr lang="ru-RU" sz="6000" dirty="0">
                <a:latin typeface="Corbel" panose="020B0503020204020204" pitchFamily="34" charset="0"/>
              </a:rPr>
              <a:t>Не будите во мне зверя, пожалуйста!» – слоган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мультфильма</a:t>
            </a:r>
            <a:r>
              <a:rPr lang="ru-RU" sz="6000" dirty="0">
                <a:latin typeface="Corbel" panose="020B0503020204020204" pitchFamily="34" charset="0"/>
              </a:rPr>
              <a:t>, главный герой которого – животное.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endParaRPr lang="ro-MD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На </a:t>
            </a:r>
            <a:r>
              <a:rPr lang="ru-RU" sz="6000" b="1" dirty="0">
                <a:latin typeface="Corbel" panose="020B0503020204020204" pitchFamily="34" charset="0"/>
              </a:rPr>
              <a:t>чьём логотипе можно его увидеть? </a:t>
            </a:r>
            <a:r>
              <a:rPr lang="ru-RU" sz="6000" dirty="0">
                <a:latin typeface="Corbel" panose="020B0503020204020204" pitchFamily="34" charset="0"/>
              </a:rPr>
              <a:t/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1. Всемирного фонда дикой природы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>
                <a:latin typeface="Corbel" panose="020B0503020204020204" pitchFamily="34" charset="0"/>
              </a:rPr>
              <a:t>2. </a:t>
            </a:r>
            <a:r>
              <a:rPr lang="ru-RU" sz="6000" dirty="0" err="1">
                <a:latin typeface="Corbel" panose="020B0503020204020204" pitchFamily="34" charset="0"/>
              </a:rPr>
              <a:t>Greenpeace</a:t>
            </a:r>
            <a:endParaRPr lang="ru-RU" sz="6000" dirty="0">
              <a:latin typeface="Corbel" panose="020B0503020204020204" pitchFamily="34" charset="0"/>
            </a:endParaRPr>
          </a:p>
          <a:p>
            <a:r>
              <a:rPr lang="ru-RU" sz="6000" dirty="0" smtClean="0">
                <a:latin typeface="Corbel" panose="020B0503020204020204" pitchFamily="34" charset="0"/>
              </a:rPr>
              <a:t> 3</a:t>
            </a:r>
            <a:r>
              <a:rPr lang="ru-RU" sz="6000" dirty="0">
                <a:latin typeface="Corbel" panose="020B0503020204020204" pitchFamily="34" charset="0"/>
              </a:rPr>
              <a:t>. ЮНЕСКО</a:t>
            </a:r>
            <a:endParaRPr lang="ru-RU" sz="4000" dirty="0">
              <a:latin typeface="Corbel" panose="020B0503020204020204" pitchFamily="34" charset="0"/>
            </a:endParaRPr>
          </a:p>
          <a:p>
            <a:r>
              <a:rPr lang="ru-RU" sz="6000" dirty="0" smtClean="0">
                <a:latin typeface="Corbel" panose="020B0503020204020204" pitchFamily="34" charset="0"/>
              </a:rPr>
              <a:t> 4</a:t>
            </a:r>
            <a:r>
              <a:rPr lang="ru-RU" sz="6000" dirty="0">
                <a:latin typeface="Corbel" panose="020B0503020204020204" pitchFamily="34" charset="0"/>
              </a:rPr>
              <a:t>. </a:t>
            </a:r>
            <a:r>
              <a:rPr lang="ru-RU" sz="6000" dirty="0" err="1">
                <a:latin typeface="Corbel" panose="020B0503020204020204" pitchFamily="34" charset="0"/>
              </a:rPr>
              <a:t>Robin</a:t>
            </a:r>
            <a:r>
              <a:rPr lang="ru-RU" sz="6000" dirty="0">
                <a:latin typeface="Corbel" panose="020B0503020204020204" pitchFamily="34" charset="0"/>
              </a:rPr>
              <a:t> </a:t>
            </a:r>
            <a:r>
              <a:rPr lang="ru-RU" sz="6000" dirty="0" err="1">
                <a:latin typeface="Corbel" panose="020B0503020204020204" pitchFamily="34" charset="0"/>
              </a:rPr>
              <a:t>Wood</a:t>
            </a:r>
            <a:endParaRPr lang="ru-RU" sz="4000" dirty="0">
              <a:latin typeface="Corbel" panose="020B0503020204020204" pitchFamily="34" charset="0"/>
            </a:endParaRPr>
          </a:p>
          <a:p>
            <a:r>
              <a:rPr lang="ru-RU" sz="4000" dirty="0">
                <a:latin typeface="Corbel" panose="020B0503020204020204" pitchFamily="34" charset="0"/>
              </a:rPr>
              <a:t/>
            </a:r>
            <a:br>
              <a:rPr lang="ru-RU" sz="4000" dirty="0">
                <a:latin typeface="Corbel" panose="020B0503020204020204" pitchFamily="34" charset="0"/>
              </a:rPr>
            </a:br>
            <a:endParaRPr lang="ru-RU" sz="3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6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8" y="1127499"/>
            <a:ext cx="12948961" cy="81514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200" i="1" dirty="0" smtClean="0">
                <a:latin typeface="Corbel" panose="020B0503020204020204" pitchFamily="34" charset="0"/>
              </a:rPr>
              <a:t>Внимание</a:t>
            </a:r>
            <a:r>
              <a:rPr lang="ru-RU" sz="4200" i="1" dirty="0">
                <a:latin typeface="Corbel" panose="020B0503020204020204" pitchFamily="34" charset="0"/>
              </a:rPr>
              <a:t>! В этом вопросе может быть больше правильных вариантов </a:t>
            </a:r>
            <a:endParaRPr lang="ro-MD" sz="42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200" i="1" dirty="0" smtClean="0">
                <a:latin typeface="Corbel" panose="020B0503020204020204" pitchFamily="34" charset="0"/>
              </a:rPr>
              <a:t>ответа</a:t>
            </a:r>
            <a:r>
              <a:rPr lang="ru-RU" sz="4200" i="1" dirty="0">
                <a:latin typeface="Corbel" panose="020B0503020204020204" pitchFamily="34" charset="0"/>
              </a:rPr>
              <a:t>, или не быть их вовсе. Если вариантов больше одного, выберите все </a:t>
            </a:r>
            <a:endParaRPr lang="ro-MD" sz="42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200" i="1" dirty="0" smtClean="0">
                <a:latin typeface="Corbel" panose="020B0503020204020204" pitchFamily="34" charset="0"/>
              </a:rPr>
              <a:t>правильные</a:t>
            </a:r>
            <a:r>
              <a:rPr lang="ru-RU" sz="4200" i="1" dirty="0">
                <a:latin typeface="Corbel" panose="020B0503020204020204" pitchFamily="34" charset="0"/>
              </a:rPr>
              <a:t>.</a:t>
            </a:r>
            <a:r>
              <a:rPr lang="ru-RU" sz="4200" dirty="0">
                <a:latin typeface="Corbel" panose="020B0503020204020204" pitchFamily="34" charset="0"/>
              </a:rPr>
              <a:t/>
            </a:r>
            <a:br>
              <a:rPr lang="ru-RU" sz="4200" dirty="0">
                <a:latin typeface="Corbel" panose="020B0503020204020204" pitchFamily="34" charset="0"/>
              </a:rPr>
            </a:br>
            <a:endParaRPr lang="ro-MD" sz="4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200" dirty="0" err="1" smtClean="0">
                <a:latin typeface="Corbel" panose="020B0503020204020204" pitchFamily="34" charset="0"/>
              </a:rPr>
              <a:t>Галапагосские</a:t>
            </a:r>
            <a:r>
              <a:rPr lang="ru-RU" sz="4200" dirty="0" smtClean="0">
                <a:latin typeface="Corbel" panose="020B0503020204020204" pitchFamily="34" charset="0"/>
              </a:rPr>
              <a:t> </a:t>
            </a:r>
            <a:r>
              <a:rPr lang="ru-RU" sz="4200" dirty="0">
                <a:latin typeface="Corbel" panose="020B0503020204020204" pitchFamily="34" charset="0"/>
              </a:rPr>
              <a:t>острова знамениты уникальной флорой и фауной. </a:t>
            </a:r>
            <a:endParaRPr lang="ro-MD" sz="4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200" b="1" dirty="0" smtClean="0">
                <a:latin typeface="Corbel" panose="020B0503020204020204" pitchFamily="34" charset="0"/>
              </a:rPr>
              <a:t>По </a:t>
            </a:r>
            <a:r>
              <a:rPr lang="ru-RU" sz="4200" b="1" dirty="0">
                <a:latin typeface="Corbel" panose="020B0503020204020204" pitchFamily="34" charset="0"/>
              </a:rPr>
              <a:t>какой причине в 2007 году ЮНЕСКО внёс </a:t>
            </a:r>
            <a:r>
              <a:rPr lang="ru-RU" sz="4200" b="1" dirty="0" err="1">
                <a:latin typeface="Corbel" panose="020B0503020204020204" pitchFamily="34" charset="0"/>
              </a:rPr>
              <a:t>Галапагосы</a:t>
            </a:r>
            <a:r>
              <a:rPr lang="ru-RU" sz="4200" b="1" dirty="0">
                <a:latin typeface="Corbel" panose="020B0503020204020204" pitchFamily="34" charset="0"/>
              </a:rPr>
              <a:t> в список всемирного </a:t>
            </a:r>
            <a:endParaRPr lang="ro-MD" sz="4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200" b="1" dirty="0" smtClean="0">
                <a:latin typeface="Corbel" panose="020B0503020204020204" pitchFamily="34" charset="0"/>
              </a:rPr>
              <a:t>наследия</a:t>
            </a:r>
            <a:r>
              <a:rPr lang="ru-RU" sz="4200" b="1" dirty="0">
                <a:latin typeface="Corbel" panose="020B0503020204020204" pitchFamily="34" charset="0"/>
              </a:rPr>
              <a:t>, находящегося под угрозой? </a:t>
            </a:r>
            <a:r>
              <a:rPr lang="ru-RU" sz="4200" dirty="0">
                <a:latin typeface="Corbel" panose="020B0503020204020204" pitchFamily="34" charset="0"/>
              </a:rPr>
              <a:t/>
            </a:r>
            <a:br>
              <a:rPr lang="ru-RU" sz="4200" dirty="0">
                <a:latin typeface="Corbel" panose="020B0503020204020204" pitchFamily="34" charset="0"/>
              </a:rPr>
            </a:br>
            <a:r>
              <a:rPr lang="ru-RU" sz="4200" dirty="0">
                <a:latin typeface="Corbel" panose="020B0503020204020204" pitchFamily="34" charset="0"/>
              </a:rPr>
              <a:t>1. Безответственные туристы.</a:t>
            </a:r>
            <a:br>
              <a:rPr lang="ru-RU" sz="4200" dirty="0">
                <a:latin typeface="Corbel" panose="020B0503020204020204" pitchFamily="34" charset="0"/>
              </a:rPr>
            </a:br>
            <a:r>
              <a:rPr lang="ru-RU" sz="4200" dirty="0">
                <a:latin typeface="Corbel" panose="020B0503020204020204" pitchFamily="34" charset="0"/>
              </a:rPr>
              <a:t>2. Смена официального языка.</a:t>
            </a:r>
            <a:br>
              <a:rPr lang="ru-RU" sz="4200" dirty="0">
                <a:latin typeface="Corbel" panose="020B0503020204020204" pitchFamily="34" charset="0"/>
              </a:rPr>
            </a:br>
            <a:r>
              <a:rPr lang="ru-RU" sz="4200" dirty="0">
                <a:latin typeface="Corbel" panose="020B0503020204020204" pitchFamily="34" charset="0"/>
              </a:rPr>
              <a:t>3. Иммиграция и акклиматизация чуждых для островов видов животных. </a:t>
            </a:r>
            <a:br>
              <a:rPr lang="ru-RU" sz="4200" dirty="0">
                <a:latin typeface="Corbel" panose="020B0503020204020204" pitchFamily="34" charset="0"/>
              </a:rPr>
            </a:br>
            <a:r>
              <a:rPr lang="ru-RU" sz="4200" dirty="0">
                <a:latin typeface="Corbel" panose="020B0503020204020204" pitchFamily="34" charset="0"/>
              </a:rPr>
              <a:t>4. Чрезмерное использование местным населением мобильных телефонов и компьютеров.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1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Рисунок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8" y="1127499"/>
            <a:ext cx="12948961" cy="81514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200" i="1" dirty="0" smtClean="0">
                <a:latin typeface="Corbel" panose="020B0503020204020204" pitchFamily="34" charset="0"/>
              </a:rPr>
              <a:t>Внимание</a:t>
            </a:r>
            <a:r>
              <a:rPr lang="ru-RU" sz="4200" i="1" dirty="0">
                <a:latin typeface="Corbel" panose="020B0503020204020204" pitchFamily="34" charset="0"/>
              </a:rPr>
              <a:t>! В этом вопросе может быть больше правильных вариантов </a:t>
            </a:r>
            <a:endParaRPr lang="ru-RU" sz="42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200" i="1" dirty="0" smtClean="0">
                <a:latin typeface="Corbel" panose="020B0503020204020204" pitchFamily="34" charset="0"/>
              </a:rPr>
              <a:t>ответа</a:t>
            </a:r>
            <a:r>
              <a:rPr lang="ru-RU" sz="4200" i="1" dirty="0">
                <a:latin typeface="Corbel" panose="020B0503020204020204" pitchFamily="34" charset="0"/>
              </a:rPr>
              <a:t>, или не быть их вовсе. Если вариантов больше одного, выберите все </a:t>
            </a:r>
            <a:endParaRPr lang="ru-RU" sz="42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200" i="1" dirty="0" smtClean="0">
                <a:latin typeface="Corbel" panose="020B0503020204020204" pitchFamily="34" charset="0"/>
              </a:rPr>
              <a:t>правильные</a:t>
            </a:r>
            <a:r>
              <a:rPr lang="ru-RU" sz="4200" i="1" dirty="0">
                <a:latin typeface="Corbel" panose="020B0503020204020204" pitchFamily="34" charset="0"/>
              </a:rPr>
              <a:t>.</a:t>
            </a:r>
            <a:r>
              <a:rPr lang="ru-RU" sz="4200" dirty="0">
                <a:latin typeface="Corbel" panose="020B0503020204020204" pitchFamily="34" charset="0"/>
              </a:rPr>
              <a:t/>
            </a:r>
            <a:br>
              <a:rPr lang="ru-RU" sz="4200" dirty="0">
                <a:latin typeface="Corbel" panose="020B0503020204020204" pitchFamily="34" charset="0"/>
              </a:rPr>
            </a:br>
            <a:endParaRPr lang="ru-RU" sz="4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200" dirty="0" err="1" smtClean="0">
                <a:latin typeface="Corbel" panose="020B0503020204020204" pitchFamily="34" charset="0"/>
              </a:rPr>
              <a:t>Галапагосские</a:t>
            </a:r>
            <a:r>
              <a:rPr lang="ru-RU" sz="4200" dirty="0" smtClean="0">
                <a:latin typeface="Corbel" panose="020B0503020204020204" pitchFamily="34" charset="0"/>
              </a:rPr>
              <a:t> </a:t>
            </a:r>
            <a:r>
              <a:rPr lang="ru-RU" sz="4200" dirty="0">
                <a:latin typeface="Corbel" panose="020B0503020204020204" pitchFamily="34" charset="0"/>
              </a:rPr>
              <a:t>острова знамениты уникальной флорой и фауной. </a:t>
            </a:r>
            <a:endParaRPr lang="ru-RU" sz="4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200" b="1" dirty="0" smtClean="0">
                <a:latin typeface="Corbel" panose="020B0503020204020204" pitchFamily="34" charset="0"/>
              </a:rPr>
              <a:t>По </a:t>
            </a:r>
            <a:r>
              <a:rPr lang="ru-RU" sz="4200" b="1" dirty="0">
                <a:latin typeface="Corbel" panose="020B0503020204020204" pitchFamily="34" charset="0"/>
              </a:rPr>
              <a:t>какой причине в 2007 году ЮНЕСКО внёс </a:t>
            </a:r>
            <a:r>
              <a:rPr lang="ru-RU" sz="4200" b="1" dirty="0" err="1">
                <a:latin typeface="Corbel" panose="020B0503020204020204" pitchFamily="34" charset="0"/>
              </a:rPr>
              <a:t>Галапагосы</a:t>
            </a:r>
            <a:r>
              <a:rPr lang="ru-RU" sz="4200" b="1" dirty="0">
                <a:latin typeface="Corbel" panose="020B0503020204020204" pitchFamily="34" charset="0"/>
              </a:rPr>
              <a:t> в список всемирного </a:t>
            </a:r>
            <a:endParaRPr lang="ru-RU" sz="4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200" b="1" dirty="0" smtClean="0">
                <a:latin typeface="Corbel" panose="020B0503020204020204" pitchFamily="34" charset="0"/>
              </a:rPr>
              <a:t>наследия</a:t>
            </a:r>
            <a:r>
              <a:rPr lang="ru-RU" sz="4200" b="1" dirty="0">
                <a:latin typeface="Corbel" panose="020B0503020204020204" pitchFamily="34" charset="0"/>
              </a:rPr>
              <a:t>, находящегося под угрозой? </a:t>
            </a:r>
            <a:r>
              <a:rPr lang="ru-RU" sz="4200" dirty="0">
                <a:latin typeface="Corbel" panose="020B0503020204020204" pitchFamily="34" charset="0"/>
              </a:rPr>
              <a:t/>
            </a:r>
            <a:br>
              <a:rPr lang="ru-RU" sz="4200" dirty="0">
                <a:latin typeface="Corbel" panose="020B0503020204020204" pitchFamily="34" charset="0"/>
              </a:rPr>
            </a:br>
            <a:r>
              <a:rPr lang="ru-RU" sz="4200" dirty="0">
                <a:latin typeface="Corbel" panose="020B0503020204020204" pitchFamily="34" charset="0"/>
              </a:rPr>
              <a:t>1. Безответственные туристы.</a:t>
            </a:r>
            <a:br>
              <a:rPr lang="ru-RU" sz="4200" dirty="0">
                <a:latin typeface="Corbel" panose="020B0503020204020204" pitchFamily="34" charset="0"/>
              </a:rPr>
            </a:br>
            <a:r>
              <a:rPr lang="ru-RU" sz="4200" dirty="0">
                <a:latin typeface="Corbel" panose="020B0503020204020204" pitchFamily="34" charset="0"/>
              </a:rPr>
              <a:t>2. Смена официального языка.</a:t>
            </a:r>
            <a:br>
              <a:rPr lang="ru-RU" sz="4200" dirty="0">
                <a:latin typeface="Corbel" panose="020B0503020204020204" pitchFamily="34" charset="0"/>
              </a:rPr>
            </a:br>
            <a:r>
              <a:rPr lang="ru-RU" sz="4200" dirty="0">
                <a:latin typeface="Corbel" panose="020B0503020204020204" pitchFamily="34" charset="0"/>
              </a:rPr>
              <a:t>3. Иммиграция и акклиматизация чуждых для островов видов животных. </a:t>
            </a:r>
            <a:br>
              <a:rPr lang="ru-RU" sz="4200" dirty="0">
                <a:latin typeface="Corbel" panose="020B0503020204020204" pitchFamily="34" charset="0"/>
              </a:rPr>
            </a:br>
            <a:r>
              <a:rPr lang="ru-RU" sz="4200" dirty="0">
                <a:latin typeface="Corbel" panose="020B0503020204020204" pitchFamily="34" charset="0"/>
              </a:rPr>
              <a:t>4. Чрезмерное использование местным населением мобильных телефонов и компьютеров. </a:t>
            </a:r>
          </a:p>
        </p:txBody>
      </p:sp>
    </p:spTree>
    <p:extLst>
      <p:ext uri="{BB962C8B-B14F-4D97-AF65-F5344CB8AC3E}">
        <p14:creationId xmlns:p14="http://schemas.microsoft.com/office/powerpoint/2010/main" val="239101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8" y="1127499"/>
            <a:ext cx="12948961" cy="81514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i="1" dirty="0" smtClean="0">
                <a:latin typeface="Corbel" panose="020B0503020204020204" pitchFamily="34" charset="0"/>
              </a:rPr>
              <a:t>Внимание</a:t>
            </a:r>
            <a:r>
              <a:rPr lang="ru-RU" i="1" dirty="0">
                <a:latin typeface="Corbel" panose="020B0503020204020204" pitchFamily="34" charset="0"/>
              </a:rPr>
              <a:t>! В этом вопросе может быть больше правильных </a:t>
            </a:r>
            <a:endParaRPr lang="ru-RU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i="1" dirty="0" smtClean="0">
                <a:latin typeface="Corbel" panose="020B0503020204020204" pitchFamily="34" charset="0"/>
              </a:rPr>
              <a:t>вариантов </a:t>
            </a:r>
            <a:r>
              <a:rPr lang="ru-RU" i="1" dirty="0">
                <a:latin typeface="Corbel" panose="020B0503020204020204" pitchFamily="34" charset="0"/>
              </a:rPr>
              <a:t>ответа, или не быть их вовсе. Если вариантов больше </a:t>
            </a:r>
            <a:endParaRPr lang="ru-RU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i="1" dirty="0" smtClean="0">
                <a:latin typeface="Corbel" panose="020B0503020204020204" pitchFamily="34" charset="0"/>
              </a:rPr>
              <a:t>одного</a:t>
            </a:r>
            <a:r>
              <a:rPr lang="ru-RU" i="1" dirty="0">
                <a:latin typeface="Corbel" panose="020B0503020204020204" pitchFamily="34" charset="0"/>
              </a:rPr>
              <a:t>, выберите все правильные.</a:t>
            </a:r>
            <a:br>
              <a:rPr lang="ru-RU" i="1" dirty="0">
                <a:latin typeface="Corbel" panose="020B0503020204020204" pitchFamily="34" charset="0"/>
              </a:rPr>
            </a:br>
            <a:endParaRPr lang="ru-RU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b="1" dirty="0" smtClean="0">
                <a:latin typeface="Corbel" panose="020B0503020204020204" pitchFamily="34" charset="0"/>
              </a:rPr>
              <a:t>Чем </a:t>
            </a:r>
            <a:r>
              <a:rPr lang="ru-RU" b="1" dirty="0">
                <a:latin typeface="Corbel" panose="020B0503020204020204" pitchFamily="34" charset="0"/>
              </a:rPr>
              <a:t>по закону награждают египетских школьников за посадку </a:t>
            </a:r>
            <a:endParaRPr lang="ru-RU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b="1" dirty="0" smtClean="0">
                <a:latin typeface="Corbel" panose="020B0503020204020204" pitchFamily="34" charset="0"/>
              </a:rPr>
              <a:t>дерева</a:t>
            </a:r>
            <a:r>
              <a:rPr lang="ru-RU" b="1" dirty="0">
                <a:latin typeface="Corbel" panose="020B0503020204020204" pitchFamily="34" charset="0"/>
              </a:rPr>
              <a:t>?</a:t>
            </a:r>
            <a:br>
              <a:rPr lang="ru-RU" b="1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1. Освобождением от экзамена.</a:t>
            </a:r>
            <a:br>
              <a:rPr lang="ru-RU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2. 10 евро.</a:t>
            </a:r>
            <a:br>
              <a:rPr lang="ru-RU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3. Новым саженцем.</a:t>
            </a:r>
            <a:br>
              <a:rPr lang="ru-RU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4. Освобождением на месяц от домашнего задания.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2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7229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Рисунок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8" y="1127499"/>
            <a:ext cx="12948961" cy="81514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i="1" dirty="0" smtClean="0">
                <a:latin typeface="Corbel" panose="020B0503020204020204" pitchFamily="34" charset="0"/>
              </a:rPr>
              <a:t>Внимание</a:t>
            </a:r>
            <a:r>
              <a:rPr lang="ru-RU" i="1" dirty="0">
                <a:latin typeface="Corbel" panose="020B0503020204020204" pitchFamily="34" charset="0"/>
              </a:rPr>
              <a:t>! В этом вопросе может быть больше правильных </a:t>
            </a:r>
            <a:endParaRPr lang="ru-RU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i="1" dirty="0" smtClean="0">
                <a:latin typeface="Corbel" panose="020B0503020204020204" pitchFamily="34" charset="0"/>
              </a:rPr>
              <a:t>вариантов </a:t>
            </a:r>
            <a:r>
              <a:rPr lang="ru-RU" i="1" dirty="0">
                <a:latin typeface="Corbel" panose="020B0503020204020204" pitchFamily="34" charset="0"/>
              </a:rPr>
              <a:t>ответа, или не быть их вовсе. Если вариантов больше </a:t>
            </a:r>
            <a:endParaRPr lang="ru-RU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i="1" dirty="0" smtClean="0">
                <a:latin typeface="Corbel" panose="020B0503020204020204" pitchFamily="34" charset="0"/>
              </a:rPr>
              <a:t>одного</a:t>
            </a:r>
            <a:r>
              <a:rPr lang="ru-RU" i="1" dirty="0">
                <a:latin typeface="Corbel" panose="020B0503020204020204" pitchFamily="34" charset="0"/>
              </a:rPr>
              <a:t>, выберите все правильные.</a:t>
            </a:r>
            <a:br>
              <a:rPr lang="ru-RU" i="1" dirty="0">
                <a:latin typeface="Corbel" panose="020B0503020204020204" pitchFamily="34" charset="0"/>
              </a:rPr>
            </a:br>
            <a:endParaRPr lang="ru-RU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b="1" dirty="0" smtClean="0">
                <a:latin typeface="Corbel" panose="020B0503020204020204" pitchFamily="34" charset="0"/>
              </a:rPr>
              <a:t>Чем </a:t>
            </a:r>
            <a:r>
              <a:rPr lang="ru-RU" b="1" dirty="0">
                <a:latin typeface="Corbel" panose="020B0503020204020204" pitchFamily="34" charset="0"/>
              </a:rPr>
              <a:t>по закону награждают египетских школьников за посадку </a:t>
            </a:r>
            <a:endParaRPr lang="ru-RU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b="1" dirty="0" smtClean="0">
                <a:latin typeface="Corbel" panose="020B0503020204020204" pitchFamily="34" charset="0"/>
              </a:rPr>
              <a:t>дерева</a:t>
            </a:r>
            <a:r>
              <a:rPr lang="ru-RU" b="1" dirty="0">
                <a:latin typeface="Corbel" panose="020B0503020204020204" pitchFamily="34" charset="0"/>
              </a:rPr>
              <a:t>?</a:t>
            </a:r>
            <a:br>
              <a:rPr lang="ru-RU" b="1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1. Освобождением от экзамена.</a:t>
            </a:r>
            <a:br>
              <a:rPr lang="ru-RU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2. 10 евро.</a:t>
            </a:r>
            <a:br>
              <a:rPr lang="ru-RU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3. Новым саженцем.</a:t>
            </a:r>
            <a:br>
              <a:rPr lang="ru-RU" dirty="0">
                <a:latin typeface="Corbel" panose="020B0503020204020204" pitchFamily="34" charset="0"/>
              </a:rPr>
            </a:br>
            <a:r>
              <a:rPr lang="ru-RU" dirty="0">
                <a:latin typeface="Corbel" panose="020B0503020204020204" pitchFamily="34" charset="0"/>
              </a:rPr>
              <a:t>4. Освобождением на месяц от домашнего задания.</a:t>
            </a:r>
          </a:p>
        </p:txBody>
      </p:sp>
      <p:sp>
        <p:nvSpPr>
          <p:cNvPr id="13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17443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8" y="1127499"/>
            <a:ext cx="12948961" cy="81514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БАЛЛ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Какие </a:t>
            </a:r>
            <a:r>
              <a:rPr lang="ru-RU" sz="6600" b="1" dirty="0">
                <a:latin typeface="Corbel" panose="020B0503020204020204" pitchFamily="34" charset="0"/>
              </a:rPr>
              <a:t>медведи ежегодно погибают из-за </a:t>
            </a:r>
            <a:endParaRPr lang="ru-RU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сезонных </a:t>
            </a:r>
            <a:r>
              <a:rPr lang="ru-RU" sz="6600" b="1" dirty="0">
                <a:latin typeface="Corbel" panose="020B0503020204020204" pitchFamily="34" charset="0"/>
              </a:rPr>
              <a:t>пожаров, которые уничтожают и их </a:t>
            </a:r>
            <a:endParaRPr lang="ru-RU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пищу</a:t>
            </a:r>
            <a:r>
              <a:rPr lang="ru-RU" sz="6600" b="1" dirty="0">
                <a:latin typeface="Corbel" panose="020B0503020204020204" pitchFamily="34" charset="0"/>
              </a:rPr>
              <a:t>? </a:t>
            </a:r>
            <a:r>
              <a:rPr lang="ru-RU" sz="6600" dirty="0">
                <a:latin typeface="Corbel" panose="020B0503020204020204" pitchFamily="34" charset="0"/>
              </a:rPr>
              <a:t/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  1. Панда </a:t>
            </a:r>
            <a:r>
              <a:rPr lang="ru-RU" sz="6600" b="1" dirty="0">
                <a:latin typeface="Corbel" panose="020B0503020204020204" pitchFamily="34" charset="0"/>
              </a:rPr>
              <a:t/>
            </a:r>
            <a:br>
              <a:rPr lang="ru-RU" sz="6600" b="1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  2. Коала</a:t>
            </a:r>
            <a:r>
              <a:rPr lang="ru-RU" sz="6600" b="1" dirty="0">
                <a:latin typeface="Corbel" panose="020B0503020204020204" pitchFamily="34" charset="0"/>
              </a:rPr>
              <a:t/>
            </a:r>
            <a:br>
              <a:rPr lang="ru-RU" sz="6600" b="1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  3. Гризли</a:t>
            </a:r>
            <a:br>
              <a:rPr lang="ru-RU" sz="6600" dirty="0">
                <a:latin typeface="Corbel" panose="020B0503020204020204" pitchFamily="34" charset="0"/>
              </a:rPr>
            </a:br>
            <a:r>
              <a:rPr lang="ru-RU" sz="6600" dirty="0">
                <a:latin typeface="Corbel" panose="020B0503020204020204" pitchFamily="34" charset="0"/>
              </a:rPr>
              <a:t>  4. Бурый медведь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63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2983</TotalTime>
  <Words>395</Words>
  <Application>Microsoft Office PowerPoint</Application>
  <PresentationFormat>Произвольный</PresentationFormat>
  <Paragraphs>113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1   ВОПРОС</vt:lpstr>
      <vt:lpstr>1   ВОПРОС</vt:lpstr>
      <vt:lpstr>2   ВОПРОС</vt:lpstr>
      <vt:lpstr>2   ВОПРОС</vt:lpstr>
      <vt:lpstr>3   ВОПРОС</vt:lpstr>
      <vt:lpstr>3   ВОПРОС</vt:lpstr>
      <vt:lpstr>4   ВОПРОС</vt:lpstr>
      <vt:lpstr>4   ВОПРОС</vt:lpstr>
      <vt:lpstr>5   ВОПРОС</vt:lpstr>
      <vt:lpstr>5   ВОПРОС</vt:lpstr>
      <vt:lpstr>6   ВОПРОС</vt:lpstr>
      <vt:lpstr>6   ВОПРОС</vt:lpstr>
      <vt:lpstr>7   ВОПРОС</vt:lpstr>
      <vt:lpstr>7   ВОПРОС</vt:lpstr>
      <vt:lpstr>7   ВОПРОС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CQ</cp:lastModifiedBy>
  <cp:revision>388</cp:revision>
  <dcterms:modified xsi:type="dcterms:W3CDTF">2021-01-05T15:19:55Z</dcterms:modified>
</cp:coreProperties>
</file>