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57" r:id="rId6"/>
    <p:sldId id="258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Buckner" initials="JB" lastIdx="1" clrIdx="0">
    <p:extLst>
      <p:ext uri="{19B8F6BF-5375-455C-9EA6-DF929625EA0E}">
        <p15:presenceInfo xmlns:p15="http://schemas.microsoft.com/office/powerpoint/2012/main" userId="2e5d2d183aa6695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E819C6-6EE4-7FFA-5CC7-470CDCC0F7DF}" v="2" dt="2024-11-06T12:59:07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tlana Morozova" userId="S::svetlana@verdantand.co::3ed38601-fa7a-4ce8-b872-d9fac4d632d3" providerId="AD" clId="Web-{CBE819C6-6EE4-7FFA-5CC7-470CDCC0F7DF}"/>
    <pc:docChg chg="modSld">
      <pc:chgData name="Svetlana Morozova" userId="S::svetlana@verdantand.co::3ed38601-fa7a-4ce8-b872-d9fac4d632d3" providerId="AD" clId="Web-{CBE819C6-6EE4-7FFA-5CC7-470CDCC0F7DF}" dt="2024-11-06T12:59:07.107" v="1" actId="1076"/>
      <pc:docMkLst>
        <pc:docMk/>
      </pc:docMkLst>
      <pc:sldChg chg="modSp">
        <pc:chgData name="Svetlana Morozova" userId="S::svetlana@verdantand.co::3ed38601-fa7a-4ce8-b872-d9fac4d632d3" providerId="AD" clId="Web-{CBE819C6-6EE4-7FFA-5CC7-470CDCC0F7DF}" dt="2024-11-06T12:57:34.168" v="0" actId="1076"/>
        <pc:sldMkLst>
          <pc:docMk/>
          <pc:sldMk cId="428861310" sldId="257"/>
        </pc:sldMkLst>
        <pc:picChg chg="mod">
          <ac:chgData name="Svetlana Morozova" userId="S::svetlana@verdantand.co::3ed38601-fa7a-4ce8-b872-d9fac4d632d3" providerId="AD" clId="Web-{CBE819C6-6EE4-7FFA-5CC7-470CDCC0F7DF}" dt="2024-11-06T12:57:34.168" v="0" actId="1076"/>
          <ac:picMkLst>
            <pc:docMk/>
            <pc:sldMk cId="428861310" sldId="257"/>
            <ac:picMk id="2052" creationId="{00000000-0000-0000-0000-000000000000}"/>
          </ac:picMkLst>
        </pc:picChg>
      </pc:sldChg>
      <pc:sldChg chg="modSp">
        <pc:chgData name="Svetlana Morozova" userId="S::svetlana@verdantand.co::3ed38601-fa7a-4ce8-b872-d9fac4d632d3" providerId="AD" clId="Web-{CBE819C6-6EE4-7FFA-5CC7-470CDCC0F7DF}" dt="2024-11-06T12:59:07.107" v="1" actId="1076"/>
        <pc:sldMkLst>
          <pc:docMk/>
          <pc:sldMk cId="4283856191" sldId="260"/>
        </pc:sldMkLst>
        <pc:picChg chg="mod">
          <ac:chgData name="Svetlana Morozova" userId="S::svetlana@verdantand.co::3ed38601-fa7a-4ce8-b872-d9fac4d632d3" providerId="AD" clId="Web-{CBE819C6-6EE4-7FFA-5CC7-470CDCC0F7DF}" dt="2024-11-06T12:59:07.107" v="1" actId="1076"/>
          <ac:picMkLst>
            <pc:docMk/>
            <pc:sldMk cId="4283856191" sldId="260"/>
            <ac:picMk id="10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4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3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98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3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9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6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8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3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A0412-2F41-4030-A94E-E7C45AA00BDF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91340-F4C7-452E-8A5C-809927A4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7ED68B-840C-EBB3-C266-F5E40A83F052}"/>
              </a:ext>
            </a:extLst>
          </p:cNvPr>
          <p:cNvSpPr txBox="1"/>
          <p:nvPr/>
        </p:nvSpPr>
        <p:spPr>
          <a:xfrm>
            <a:off x="166859" y="45881"/>
            <a:ext cx="5412372" cy="23876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Настройка «Теории действия»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endParaRPr lang="en-US" sz="1600" dirty="0">
              <a:ea typeface="+mj-ea"/>
              <a:cs typeface="+mj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B28F061-616F-9D6B-A037-A5D3B4689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492" y="583089"/>
            <a:ext cx="5528603" cy="55590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57D351-4DCE-9782-3937-10114329A309}"/>
              </a:ext>
            </a:extLst>
          </p:cNvPr>
          <p:cNvSpPr txBox="1"/>
          <p:nvPr/>
        </p:nvSpPr>
        <p:spPr>
          <a:xfrm>
            <a:off x="788519" y="1540559"/>
            <a:ext cx="4762868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360363"/>
            <a:r>
              <a:rPr lang="ru-RU" sz="2000" dirty="0">
                <a:ea typeface="Calibri"/>
                <a:cs typeface="Calibri"/>
              </a:rPr>
              <a:t>Используйте этот инструмент настройки, чтобы поразмыслить над вашей текущей «Теорией действия» и над следующими шагами, которые вы предпримете при реализации проекта. </a:t>
            </a:r>
          </a:p>
          <a:p>
            <a:pPr indent="360363"/>
            <a:r>
              <a:rPr lang="ru-RU" sz="2000" dirty="0">
                <a:ea typeface="Calibri"/>
                <a:cs typeface="Calibri"/>
              </a:rPr>
              <a:t>Просто прочтите утверждения и переместите фигуру человека по шкале, чтобы показать, как вы относитесь к этому утверждению. На утверждения, в которых человек окажется ближе всего к красной зоне, нужно обратить особое внимание и принять меры, чтобы исправить ситуацию. </a:t>
            </a:r>
          </a:p>
          <a:p>
            <a:pPr indent="360363"/>
            <a:r>
              <a:rPr lang="ru-RU" sz="2000" dirty="0">
                <a:ea typeface="Calibri"/>
                <a:cs typeface="Calibri"/>
              </a:rPr>
              <a:t>Сохраните изменения и загрузите свой документ на платформу SIC к Сессии по инновациям №10.</a:t>
            </a:r>
            <a:r>
              <a:rPr lang="en-US" sz="2000" dirty="0">
                <a:ea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3311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226" y="290657"/>
            <a:ext cx="5171607" cy="17388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227" y="2563129"/>
            <a:ext cx="5171607" cy="17388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913" y="4734277"/>
            <a:ext cx="5171607" cy="1738859"/>
          </a:xfrm>
          <a:prstGeom prst="rect">
            <a:avLst/>
          </a:prstGeom>
        </p:spPr>
      </p:pic>
      <p:pic>
        <p:nvPicPr>
          <p:cNvPr id="2052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303" y="828033"/>
            <a:ext cx="1164462" cy="116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422" y="2796411"/>
            <a:ext cx="1164462" cy="127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553" y="4793254"/>
            <a:ext cx="1164462" cy="116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AB69A2-72E6-AD2A-FBC5-279FE1EF3E8C}"/>
              </a:ext>
            </a:extLst>
          </p:cNvPr>
          <p:cNvSpPr txBox="1"/>
          <p:nvPr/>
        </p:nvSpPr>
        <p:spPr>
          <a:xfrm>
            <a:off x="364323" y="829187"/>
            <a:ext cx="534723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i="0" u="none" strike="noStrike" dirty="0">
                <a:solidFill>
                  <a:srgbClr val="000000"/>
                </a:solidFill>
                <a:effectLst/>
              </a:rPr>
              <a:t>Вопрос исследования сформулирован согласно принципу «Целевая аудитория, инновация, результат»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</a:rPr>
              <a:t>​</a:t>
            </a:r>
            <a:endParaRPr lang="en-US" sz="2400" dirty="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136567-D2A7-20A5-27AF-AB019FBF4BA2}"/>
              </a:ext>
            </a:extLst>
          </p:cNvPr>
          <p:cNvSpPr txBox="1"/>
          <p:nvPr/>
        </p:nvSpPr>
        <p:spPr>
          <a:xfrm>
            <a:off x="323410" y="2825715"/>
            <a:ext cx="522643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Наша долгосрочная цель кажется нам очень привлекательной, и мы с нетерпением хотим её достичь.</a:t>
            </a:r>
            <a:r>
              <a:rPr lang="en-US" b="1" dirty="0">
                <a:solidFill>
                  <a:srgbClr val="000000"/>
                </a:solidFill>
              </a:rPr>
              <a:t>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​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79609A-9AA7-7A16-4689-8AEDE76F61F6}"/>
              </a:ext>
            </a:extLst>
          </p:cNvPr>
          <p:cNvSpPr txBox="1"/>
          <p:nvPr/>
        </p:nvSpPr>
        <p:spPr>
          <a:xfrm>
            <a:off x="323410" y="4734277"/>
            <a:ext cx="5353552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Наши краткосрочные цели понятны и реализуемы, мы установили конкретные временные рамки для их достижения.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996" y="201768"/>
            <a:ext cx="5171607" cy="17388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227" y="2512658"/>
            <a:ext cx="5171607" cy="17388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227" y="4784747"/>
            <a:ext cx="5171607" cy="1738859"/>
          </a:xfrm>
          <a:prstGeom prst="rect">
            <a:avLst/>
          </a:prstGeom>
        </p:spPr>
      </p:pic>
      <p:pic>
        <p:nvPicPr>
          <p:cNvPr id="2052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865" y="686714"/>
            <a:ext cx="1164462" cy="116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765" y="2935947"/>
            <a:ext cx="1164462" cy="127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765" y="4962877"/>
            <a:ext cx="1164462" cy="116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5E301FD-120D-1EEB-AD0A-DCC295D32446}"/>
              </a:ext>
            </a:extLst>
          </p:cNvPr>
          <p:cNvSpPr txBox="1"/>
          <p:nvPr/>
        </p:nvSpPr>
        <p:spPr>
          <a:xfrm>
            <a:off x="204318" y="779774"/>
            <a:ext cx="5612822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Действия, которые мы запланировали, желательны, нацелены на долгий срок и их реально осуществить.</a:t>
            </a:r>
            <a:endParaRPr lang="en-US" sz="2400" dirty="0"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E2030C-11B2-8E42-3CA1-905A670EFEE7}"/>
              </a:ext>
            </a:extLst>
          </p:cNvPr>
          <p:cNvSpPr txBox="1"/>
          <p:nvPr/>
        </p:nvSpPr>
        <p:spPr>
          <a:xfrm>
            <a:off x="204320" y="3245383"/>
            <a:ext cx="522643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Мы начали реализовывать шаги «Теории действия» на практике. </a:t>
            </a:r>
            <a:r>
              <a:rPr lang="en-US" b="1" dirty="0">
                <a:solidFill>
                  <a:srgbClr val="000000"/>
                </a:solidFill>
              </a:rPr>
              <a:t>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​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52E50-CE6F-ABA8-97DF-BF8493886551}"/>
              </a:ext>
            </a:extLst>
          </p:cNvPr>
          <p:cNvSpPr txBox="1"/>
          <p:nvPr/>
        </p:nvSpPr>
        <p:spPr>
          <a:xfrm>
            <a:off x="204318" y="5046474"/>
            <a:ext cx="522643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Каждый из нас понимает свою роль в процессе осуществления плана действий. </a:t>
            </a: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4706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226" y="781561"/>
            <a:ext cx="5171607" cy="17388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900" y="2797591"/>
            <a:ext cx="5171607" cy="17388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7259" y="5020027"/>
            <a:ext cx="5171607" cy="1738859"/>
          </a:xfrm>
          <a:prstGeom prst="rect">
            <a:avLst/>
          </a:prstGeom>
        </p:spPr>
      </p:pic>
      <p:pic>
        <p:nvPicPr>
          <p:cNvPr id="2052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492" y="697144"/>
            <a:ext cx="1164462" cy="116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171" y="2605911"/>
            <a:ext cx="1164462" cy="127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Person Icon, Transparent Person.PNG Images &amp; Vector - FreeIcons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889" y="4917811"/>
            <a:ext cx="1164462" cy="116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607522-ECE1-80BC-E46D-8EFFD4031006}"/>
              </a:ext>
            </a:extLst>
          </p:cNvPr>
          <p:cNvSpPr txBox="1"/>
          <p:nvPr/>
        </p:nvSpPr>
        <p:spPr>
          <a:xfrm>
            <a:off x="2006110" y="39390"/>
            <a:ext cx="881428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a typeface="Calibri"/>
                <a:cs typeface="Calibri"/>
              </a:rPr>
              <a:t>Пример настройки «Теории действия»</a:t>
            </a:r>
            <a:r>
              <a:rPr lang="en-US" sz="3600" b="1" dirty="0">
                <a:solidFill>
                  <a:srgbClr val="FF0000"/>
                </a:solidFill>
                <a:ea typeface="Calibri"/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AB69A2-72E6-AD2A-FBC5-279FE1EF3E8C}"/>
              </a:ext>
            </a:extLst>
          </p:cNvPr>
          <p:cNvSpPr txBox="1"/>
          <p:nvPr/>
        </p:nvSpPr>
        <p:spPr>
          <a:xfrm>
            <a:off x="265130" y="1050825"/>
            <a:ext cx="534723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i="0" u="none" strike="noStrike" dirty="0">
                <a:solidFill>
                  <a:srgbClr val="000000"/>
                </a:solidFill>
                <a:effectLst/>
              </a:rPr>
              <a:t>Вопрос исследования сформулирован согласно принципу «Целевая аудитория, инновация, результат»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</a:rPr>
              <a:t>​</a:t>
            </a:r>
            <a:endParaRPr lang="en-US" sz="2400" dirty="0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136567-D2A7-20A5-27AF-AB019FBF4BA2}"/>
              </a:ext>
            </a:extLst>
          </p:cNvPr>
          <p:cNvSpPr txBox="1"/>
          <p:nvPr/>
        </p:nvSpPr>
        <p:spPr>
          <a:xfrm>
            <a:off x="261969" y="3066855"/>
            <a:ext cx="522643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Наша долгосрочная цель кажется нам очень привлекательной и мы с нетерпение хотим её достичь.</a:t>
            </a:r>
            <a:r>
              <a:rPr lang="en-US" b="1" dirty="0">
                <a:solidFill>
                  <a:srgbClr val="000000"/>
                </a:solidFill>
              </a:rPr>
              <a:t>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​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79609A-9AA7-7A16-4689-8AEDE76F61F6}"/>
              </a:ext>
            </a:extLst>
          </p:cNvPr>
          <p:cNvSpPr txBox="1"/>
          <p:nvPr/>
        </p:nvSpPr>
        <p:spPr>
          <a:xfrm>
            <a:off x="261969" y="5020027"/>
            <a:ext cx="5353552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Наши краткосрочные цели понятны и реализуемы, мы установили конкретные временные рамки для их достижения.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561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9755EC784558409BFCD1713A537C08" ma:contentTypeVersion="14" ma:contentTypeDescription="Create a new document." ma:contentTypeScope="" ma:versionID="ca693706d54baf664c7dd85710b616cb">
  <xsd:schema xmlns:xsd="http://www.w3.org/2001/XMLSchema" xmlns:xs="http://www.w3.org/2001/XMLSchema" xmlns:p="http://schemas.microsoft.com/office/2006/metadata/properties" xmlns:ns2="7f038cc9-bd13-4027-90bd-68e8d7fc5288" xmlns:ns3="6f1d864d-97ef-43f1-9d7c-ab07f8611664" targetNamespace="http://schemas.microsoft.com/office/2006/metadata/properties" ma:root="true" ma:fieldsID="c12ffa426e913ba8004134d47e538a16" ns2:_="" ns3:_="">
    <xsd:import namespace="7f038cc9-bd13-4027-90bd-68e8d7fc5288"/>
    <xsd:import namespace="6f1d864d-97ef-43f1-9d7c-ab07f86116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38cc9-bd13-4027-90bd-68e8d7fc5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834df96-550f-4095-b8c7-7bef3b49d3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1d864d-97ef-43f1-9d7c-ab07f861166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04314b6-fc7b-4946-b386-53d9230550e4}" ma:internalName="TaxCatchAll" ma:showField="CatchAllData" ma:web="6f1d864d-97ef-43f1-9d7c-ab07f86116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038cc9-bd13-4027-90bd-68e8d7fc5288">
      <Terms xmlns="http://schemas.microsoft.com/office/infopath/2007/PartnerControls"/>
    </lcf76f155ced4ddcb4097134ff3c332f>
    <TaxCatchAll xmlns="6f1d864d-97ef-43f1-9d7c-ab07f8611664" xsi:nil="true"/>
  </documentManagement>
</p:properties>
</file>

<file path=customXml/itemProps1.xml><?xml version="1.0" encoding="utf-8"?>
<ds:datastoreItem xmlns:ds="http://schemas.openxmlformats.org/officeDocument/2006/customXml" ds:itemID="{DA5E4B5B-08E4-4FD7-93F7-A146C87424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38cc9-bd13-4027-90bd-68e8d7fc5288"/>
    <ds:schemaRef ds:uri="6f1d864d-97ef-43f1-9d7c-ab07f86116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8815FB-7A69-4E74-AE18-925D224223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FFF020-8F17-4E9D-8E9D-5C89B4D32589}">
  <ds:schemaRefs>
    <ds:schemaRef ds:uri="10f245b2-c80d-4313-a522-98a43fe38a16"/>
    <ds:schemaRef ds:uri="2bf18665-2898-48a7-b669-9d229165e314"/>
    <ds:schemaRef ds:uri="http://schemas.microsoft.com/office/2006/metadata/properties"/>
    <ds:schemaRef ds:uri="http://schemas.microsoft.com/office/infopath/2007/PartnerControls"/>
    <ds:schemaRef ds:uri="7f038cc9-bd13-4027-90bd-68e8d7fc5288"/>
    <ds:schemaRef ds:uri="6f1d864d-97ef-43f1-9d7c-ab07f861166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229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Морозова</dc:creator>
  <cp:lastModifiedBy>Светлана Морозова</cp:lastModifiedBy>
  <cp:revision>54</cp:revision>
  <dcterms:created xsi:type="dcterms:W3CDTF">2023-05-30T09:24:16Z</dcterms:created>
  <dcterms:modified xsi:type="dcterms:W3CDTF">2024-11-06T12:59:07Z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0x010100ED9755EC784558409BFCD1713A537C08</vt:lpwstr>
  </property>
  <property fmtid="{D5CDD505-2E9C-101B-9397-08002B2CF9AE}" pid="3" name="MediaServiceImageTags">
    <vt:lpwstr/>
  </property>
</Properties>
</file>