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319" r:id="rId4"/>
    <p:sldId id="298" r:id="rId5"/>
    <p:sldId id="320" r:id="rId6"/>
    <p:sldId id="300" r:id="rId7"/>
    <p:sldId id="321" r:id="rId8"/>
    <p:sldId id="302" r:id="rId9"/>
    <p:sldId id="322" r:id="rId10"/>
    <p:sldId id="304" r:id="rId11"/>
    <p:sldId id="323" r:id="rId12"/>
    <p:sldId id="306" r:id="rId13"/>
    <p:sldId id="324" r:id="rId14"/>
    <p:sldId id="308" r:id="rId15"/>
    <p:sldId id="325" r:id="rId16"/>
    <p:sldId id="326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53" d="100"/>
          <a:sy n="53" d="100"/>
        </p:scale>
        <p:origin x="528" y="12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1559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277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2549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8564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3617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892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60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3183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13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723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1131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53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9557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879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../media/audio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6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../media/audio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8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../media/audio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9.jp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6.png"/><Relationship Id="rId10" Type="http://schemas.openxmlformats.org/officeDocument/2006/relationships/audio" Target="../media/audio1.bin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jp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../media/audio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6514" cy="114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Жительница Кыргызстана </a:t>
            </a:r>
            <a:r>
              <a:rPr lang="ru-RU" sz="7200" dirty="0" err="1" smtClean="0">
                <a:latin typeface="Corbel" panose="020B0503020204020204" pitchFamily="34" charset="0"/>
              </a:rPr>
              <a:t>Айсулуу</a:t>
            </a:r>
            <a:endParaRPr lang="en-US" sz="7200" dirty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рассказывает</a:t>
            </a:r>
            <a:r>
              <a:rPr lang="ru-RU" sz="7200" dirty="0">
                <a:latin typeface="Corbel" panose="020B0503020204020204" pitchFamily="34" charset="0"/>
              </a:rPr>
              <a:t>, что в 17 лет её похитили, </a:t>
            </a:r>
            <a:r>
              <a:rPr lang="ru-RU" sz="7200" dirty="0" smtClean="0">
                <a:latin typeface="Corbel" panose="020B0503020204020204" pitchFamily="34" charset="0"/>
              </a:rPr>
              <a:t>чтобы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насильно </a:t>
            </a:r>
            <a:r>
              <a:rPr lang="ru-RU" sz="7200" dirty="0">
                <a:latin typeface="Corbel" panose="020B0503020204020204" pitchFamily="34" charset="0"/>
              </a:rPr>
              <a:t>выдать замуж. Она сбежала, но </a:t>
            </a:r>
            <a:r>
              <a:rPr lang="ru-RU" sz="7200" dirty="0" smtClean="0">
                <a:latin typeface="Corbel" panose="020B0503020204020204" pitchFamily="34" charset="0"/>
              </a:rPr>
              <a:t>ещё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несколько </a:t>
            </a:r>
            <a:r>
              <a:rPr lang="ru-RU" sz="7200" dirty="0">
                <a:latin typeface="Corbel" panose="020B0503020204020204" pitchFamily="34" charset="0"/>
              </a:rPr>
              <a:t>лет подвергалась давлению. </a:t>
            </a:r>
            <a:r>
              <a:rPr lang="ru-RU" sz="7200" dirty="0" smtClean="0">
                <a:latin typeface="Corbel" panose="020B0503020204020204" pitchFamily="34" charset="0"/>
              </a:rPr>
              <a:t>Чтобы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предостеречь </a:t>
            </a:r>
            <a:r>
              <a:rPr lang="ru-RU" sz="7200" dirty="0">
                <a:latin typeface="Corbel" panose="020B0503020204020204" pitchFamily="34" charset="0"/>
              </a:rPr>
              <a:t>других, она поделилась </a:t>
            </a:r>
            <a:r>
              <a:rPr lang="ru-RU" sz="7200" dirty="0" smtClean="0">
                <a:latin typeface="Corbel" panose="020B0503020204020204" pitchFamily="34" charset="0"/>
              </a:rPr>
              <a:t>своей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историей </a:t>
            </a:r>
            <a:r>
              <a:rPr lang="ru-RU" sz="7200" dirty="0">
                <a:latin typeface="Corbel" panose="020B0503020204020204" pitchFamily="34" charset="0"/>
              </a:rPr>
              <a:t>в статье «Я не говорила</a:t>
            </a:r>
            <a:r>
              <a:rPr lang="ru-RU" sz="7200" dirty="0" smtClean="0">
                <a:latin typeface="Corbel" panose="020B0503020204020204" pitchFamily="34" charset="0"/>
              </a:rPr>
              <a:t>…»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Закончите </a:t>
            </a:r>
            <a:r>
              <a:rPr lang="ru-RU" sz="7200" b="1" dirty="0">
                <a:latin typeface="Corbel" panose="020B0503020204020204" pitchFamily="34" charset="0"/>
              </a:rPr>
              <a:t>коротким словом.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Да</a:t>
            </a:r>
            <a:endParaRPr lang="ru-RU" sz="9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70956"/>
            <a:ext cx="9028111" cy="50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7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312284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>
                <a:latin typeface="Corbel" panose="020B0503020204020204" pitchFamily="34" charset="0"/>
              </a:rPr>
              <a:t>Этот дом состоит из двух 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одинаковых блоков, которые </a:t>
            </a: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легко отделяются друг </a:t>
            </a:r>
            <a:r>
              <a:rPr lang="ru-RU" sz="6600" dirty="0">
                <a:latin typeface="Corbel" panose="020B0503020204020204" pitchFamily="34" charset="0"/>
              </a:rPr>
              <a:t>от друга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И превращаются </a:t>
            </a:r>
            <a:r>
              <a:rPr lang="ru-RU" sz="6600" dirty="0">
                <a:latin typeface="Corbel" panose="020B0503020204020204" pitchFamily="34" charset="0"/>
              </a:rPr>
              <a:t>в </a:t>
            </a:r>
            <a:r>
              <a:rPr lang="ru-RU" sz="6600" dirty="0" smtClean="0">
                <a:latin typeface="Corbel" panose="020B0503020204020204" pitchFamily="34" charset="0"/>
              </a:rPr>
              <a:t>автономные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жилища</a:t>
            </a:r>
            <a:r>
              <a:rPr lang="ru-RU" sz="6600" dirty="0">
                <a:latin typeface="Corbel" panose="020B0503020204020204" pitchFamily="34" charset="0"/>
              </a:rPr>
              <a:t>. </a:t>
            </a: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А </a:t>
            </a:r>
            <a:r>
              <a:rPr lang="ru-RU" sz="6600" b="1" dirty="0">
                <a:latin typeface="Corbel" panose="020B0503020204020204" pitchFamily="34" charset="0"/>
              </a:rPr>
              <a:t>для </a:t>
            </a:r>
            <a:r>
              <a:rPr lang="ru-RU" sz="6600" b="1" dirty="0" smtClean="0">
                <a:latin typeface="Corbel" panose="020B0503020204020204" pitchFamily="34" charset="0"/>
              </a:rPr>
              <a:t>каких</a:t>
            </a:r>
            <a:r>
              <a:rPr lang="ro-MD" sz="6600" b="1" dirty="0" smtClean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случаев </a:t>
            </a:r>
            <a:r>
              <a:rPr lang="ru-RU" sz="6600" b="1" dirty="0">
                <a:latin typeface="Corbel" panose="020B0503020204020204" pitchFamily="34" charset="0"/>
              </a:rPr>
              <a:t>авторы </a:t>
            </a:r>
            <a:endParaRPr lang="ru-RU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проекта </a:t>
            </a:r>
            <a:r>
              <a:rPr lang="ru-RU" sz="6600" b="1" dirty="0">
                <a:latin typeface="Corbel" panose="020B0503020204020204" pitchFamily="34" charset="0"/>
              </a:rPr>
              <a:t>придумали </a:t>
            </a:r>
            <a:r>
              <a:rPr lang="ru-RU" sz="6600" b="1" dirty="0" smtClean="0">
                <a:latin typeface="Corbel" panose="020B0503020204020204" pitchFamily="34" charset="0"/>
              </a:rPr>
              <a:t>такую</a:t>
            </a:r>
            <a:r>
              <a:rPr lang="ro-MD" sz="6600" b="1" dirty="0" smtClean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конструкцию</a:t>
            </a:r>
            <a:r>
              <a:rPr lang="ru-RU" sz="6600" b="1" dirty="0">
                <a:latin typeface="Corbel" panose="020B0503020204020204" pitchFamily="34" charset="0"/>
              </a:rPr>
              <a:t>? </a:t>
            </a:r>
            <a:endParaRPr lang="ru-RU" sz="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859" y="1273453"/>
            <a:ext cx="7114241" cy="711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9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В случае развода супругов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4" y="3093269"/>
            <a:ext cx="9239718" cy="615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4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endParaRPr lang="en-US" sz="8000" b="1" dirty="0" smtClean="0">
              <a:latin typeface="Corbel" panose="020B0503020204020204" pitchFamily="34" charset="0"/>
            </a:endParaRPr>
          </a:p>
          <a:p>
            <a:pPr fontAlgn="base"/>
            <a:endParaRPr lang="en-US" sz="8000" b="1" dirty="0">
              <a:latin typeface="Corbel" panose="020B0503020204020204" pitchFamily="34" charset="0"/>
            </a:endParaRPr>
          </a:p>
          <a:p>
            <a:pPr fontAlgn="base"/>
            <a:endParaRPr lang="en-US" sz="8000" b="1" dirty="0" smtClean="0">
              <a:latin typeface="Corbel" panose="020B0503020204020204" pitchFamily="34" charset="0"/>
            </a:endParaRPr>
          </a:p>
          <a:p>
            <a:pPr fontAlgn="base"/>
            <a:endParaRPr lang="en-US" sz="8000" b="1" dirty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Какой </a:t>
            </a:r>
            <a:r>
              <a:rPr lang="ru-RU" sz="8000" b="1" dirty="0">
                <a:latin typeface="Corbel" panose="020B0503020204020204" pitchFamily="34" charset="0"/>
              </a:rPr>
              <a:t>одинаковый символ мы </a:t>
            </a:r>
            <a:r>
              <a:rPr lang="ru-RU" sz="8000" b="1" dirty="0" smtClean="0">
                <a:latin typeface="Corbel" panose="020B0503020204020204" pitchFamily="34" charset="0"/>
              </a:rPr>
              <a:t>дважды</a:t>
            </a:r>
            <a:endParaRPr lang="en-US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скрыли </a:t>
            </a:r>
            <a:r>
              <a:rPr lang="ru-RU" sz="8000" b="1" dirty="0">
                <a:latin typeface="Corbel" panose="020B0503020204020204" pitchFamily="34" charset="0"/>
              </a:rPr>
              <a:t>на картинке?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99" y="1603394"/>
            <a:ext cx="10184653" cy="55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8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Цифра «5»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2" y="2852263"/>
            <a:ext cx="9655319" cy="64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5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6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b="1" dirty="0">
                <a:latin typeface="Corbel" panose="020B0503020204020204" pitchFamily="34" charset="0"/>
              </a:rPr>
              <a:t>Какой цветок на плакате о насилие </a:t>
            </a:r>
            <a:r>
              <a:rPr lang="ru-RU" sz="6600" b="1" dirty="0" smtClean="0">
                <a:latin typeface="Corbel" panose="020B0503020204020204" pitchFamily="34" charset="0"/>
              </a:rPr>
              <a:t>над</a:t>
            </a:r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женщинами </a:t>
            </a:r>
            <a:r>
              <a:rPr lang="ru-RU" sz="6600" b="1" dirty="0">
                <a:latin typeface="Corbel" panose="020B0503020204020204" pitchFamily="34" charset="0"/>
              </a:rPr>
              <a:t>в семье сравнивают с целым </a:t>
            </a:r>
            <a:r>
              <a:rPr lang="ru-RU" sz="6600" b="1" dirty="0" smtClean="0">
                <a:latin typeface="Corbel" panose="020B0503020204020204" pitchFamily="34" charset="0"/>
              </a:rPr>
              <a:t>годом,</a:t>
            </a:r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где </a:t>
            </a:r>
            <a:r>
              <a:rPr lang="ru-RU" sz="6600" b="1" dirty="0">
                <a:latin typeface="Corbel" panose="020B0503020204020204" pitchFamily="34" charset="0"/>
              </a:rPr>
              <a:t>только его бутон – это 8 марта?</a:t>
            </a:r>
            <a:endParaRPr lang="ru-RU" sz="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Роза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36" y="2268741"/>
            <a:ext cx="7425018" cy="72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 err="1">
                <a:latin typeface="Corbel" panose="020B0503020204020204" pitchFamily="34" charset="0"/>
              </a:rPr>
              <a:t>Блогер</a:t>
            </a:r>
            <a:r>
              <a:rPr lang="ru-RU" sz="7200" dirty="0">
                <a:latin typeface="Corbel" panose="020B0503020204020204" pitchFamily="34" charset="0"/>
              </a:rPr>
              <a:t> Егор Макаров не согласен с </a:t>
            </a:r>
            <a:r>
              <a:rPr lang="ru-RU" sz="7200" dirty="0" smtClean="0">
                <a:latin typeface="Corbel" panose="020B0503020204020204" pitchFamily="34" charset="0"/>
              </a:rPr>
              <a:t>третьей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частью </a:t>
            </a:r>
            <a:r>
              <a:rPr lang="ru-RU" sz="7200" dirty="0">
                <a:latin typeface="Corbel" panose="020B0503020204020204" pitchFamily="34" charset="0"/>
              </a:rPr>
              <a:t>известного изречения о </a:t>
            </a:r>
            <a:r>
              <a:rPr lang="ru-RU" sz="7200" dirty="0" smtClean="0">
                <a:latin typeface="Corbel" panose="020B0503020204020204" pitchFamily="34" charset="0"/>
              </a:rPr>
              <a:t>мужчинах,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ведь </a:t>
            </a:r>
            <a:r>
              <a:rPr lang="ru-RU" sz="7200" dirty="0">
                <a:latin typeface="Corbel" panose="020B0503020204020204" pitchFamily="34" charset="0"/>
              </a:rPr>
              <a:t>у него две дочки, которых он </a:t>
            </a:r>
            <a:r>
              <a:rPr lang="ru-RU" sz="7200" dirty="0" smtClean="0">
                <a:latin typeface="Corbel" panose="020B0503020204020204" pitchFamily="34" charset="0"/>
              </a:rPr>
              <a:t>бесконечно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любит</a:t>
            </a:r>
            <a:r>
              <a:rPr lang="ru-RU" sz="7200" dirty="0">
                <a:latin typeface="Corbel" panose="020B0503020204020204" pitchFamily="34" charset="0"/>
              </a:rPr>
              <a:t>!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О </a:t>
            </a:r>
            <a:r>
              <a:rPr lang="ru-RU" sz="7200" b="1" dirty="0">
                <a:latin typeface="Corbel" panose="020B0503020204020204" pitchFamily="34" charset="0"/>
              </a:rPr>
              <a:t>каком изречении идёт речь?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8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227" y="3529013"/>
            <a:ext cx="11184882" cy="4178443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315574" y="4029576"/>
            <a:ext cx="9592989" cy="367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Мужчина должен посадить дерево, построить дом и вырастить сына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45" y="3065456"/>
            <a:ext cx="8858782" cy="588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dirty="0">
                <a:latin typeface="Corbel" panose="020B0503020204020204" pitchFamily="34" charset="0"/>
              </a:rPr>
              <a:t>В 1903 году Мэри Андерсон </a:t>
            </a:r>
            <a:r>
              <a:rPr lang="ru-RU" sz="8000" dirty="0" smtClean="0">
                <a:latin typeface="Corbel" panose="020B0503020204020204" pitchFamily="34" charset="0"/>
              </a:rPr>
              <a:t>заметила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человека</a:t>
            </a:r>
            <a:r>
              <a:rPr lang="ru-RU" sz="8000" dirty="0">
                <a:latin typeface="Corbel" panose="020B0503020204020204" pitchFamily="34" charset="0"/>
              </a:rPr>
              <a:t>, который во время вьюги </a:t>
            </a:r>
            <a:r>
              <a:rPr lang="ru-RU" sz="8000" dirty="0" smtClean="0">
                <a:latin typeface="Corbel" panose="020B0503020204020204" pitchFamily="34" charset="0"/>
              </a:rPr>
              <a:t>едва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ли </a:t>
            </a:r>
            <a:r>
              <a:rPr lang="ru-RU" sz="8000" dirty="0">
                <a:latin typeface="Corbel" panose="020B0503020204020204" pitchFamily="34" charset="0"/>
              </a:rPr>
              <a:t>не каждую минуту был </a:t>
            </a:r>
            <a:r>
              <a:rPr lang="ru-RU" sz="8000" dirty="0" smtClean="0">
                <a:latin typeface="Corbel" panose="020B0503020204020204" pitchFamily="34" charset="0"/>
              </a:rPr>
              <a:t>вынужден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останавливаться</a:t>
            </a:r>
            <a:r>
              <a:rPr lang="ru-RU" sz="8000" dirty="0">
                <a:latin typeface="Corbel" panose="020B0503020204020204" pitchFamily="34" charset="0"/>
              </a:rPr>
              <a:t>, выходить </a:t>
            </a:r>
            <a:r>
              <a:rPr lang="ru-RU" sz="8000" dirty="0" smtClean="0">
                <a:latin typeface="Corbel" panose="020B0503020204020204" pitchFamily="34" charset="0"/>
              </a:rPr>
              <a:t>из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автомобиля </a:t>
            </a:r>
            <a:r>
              <a:rPr lang="ru-RU" sz="8000" dirty="0">
                <a:latin typeface="Corbel" panose="020B0503020204020204" pitchFamily="34" charset="0"/>
              </a:rPr>
              <a:t>и совершать некое </a:t>
            </a:r>
            <a:r>
              <a:rPr lang="ru-RU" sz="8000" dirty="0" smtClean="0">
                <a:latin typeface="Corbel" panose="020B0503020204020204" pitchFamily="34" charset="0"/>
              </a:rPr>
              <a:t>действие.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Что </a:t>
            </a:r>
            <a:r>
              <a:rPr lang="ru-RU" sz="8000" b="1" dirty="0">
                <a:latin typeface="Corbel" panose="020B0503020204020204" pitchFamily="34" charset="0"/>
              </a:rPr>
              <a:t>изобрела Мэри?</a:t>
            </a:r>
            <a:endParaRPr lang="ru-RU" sz="7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6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Автомобильные дворники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7" y="3539891"/>
            <a:ext cx="9581242" cy="479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6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MD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>
                <a:latin typeface="Corbel" panose="020B0503020204020204" pitchFamily="34" charset="0"/>
              </a:rPr>
              <a:t>Это – вымышленная женщина 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err="1" smtClean="0">
                <a:latin typeface="Corbel" panose="020B0503020204020204" pitchFamily="34" charset="0"/>
              </a:rPr>
              <a:t>Масия</a:t>
            </a:r>
            <a:r>
              <a:rPr lang="ru-RU" sz="6600" dirty="0">
                <a:latin typeface="Corbel" panose="020B0503020204020204" pitchFamily="34" charset="0"/>
              </a:rPr>
              <a:t>. В </a:t>
            </a:r>
            <a:r>
              <a:rPr lang="ru-RU" sz="6600" dirty="0" smtClean="0">
                <a:latin typeface="Corbel" panose="020B0503020204020204" pitchFamily="34" charset="0"/>
              </a:rPr>
              <a:t>одной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ru-RU" sz="6600" dirty="0" smtClean="0">
                <a:latin typeface="Corbel" panose="020B0503020204020204" pitchFamily="34" charset="0"/>
              </a:rPr>
              <a:t>социальной</a:t>
            </a:r>
            <a:r>
              <a:rPr lang="en-US" sz="66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рекламе </a:t>
            </a:r>
            <a:r>
              <a:rPr lang="ru-RU" sz="6600" dirty="0">
                <a:latin typeface="Corbel" panose="020B0503020204020204" pitchFamily="34" charset="0"/>
              </a:rPr>
              <a:t>утверждается, что она 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>
                <a:latin typeface="Corbel" panose="020B0503020204020204" pitchFamily="34" charset="0"/>
              </a:rPr>
              <a:t>б</a:t>
            </a:r>
            <a:r>
              <a:rPr lang="ru-RU" sz="6600" dirty="0" smtClean="0">
                <a:latin typeface="Corbel" panose="020B0503020204020204" pitchFamily="34" charset="0"/>
              </a:rPr>
              <a:t>ыла</a:t>
            </a:r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ru-RU" sz="6600" dirty="0" smtClean="0">
                <a:latin typeface="Corbel" panose="020B0503020204020204" pitchFamily="34" charset="0"/>
              </a:rPr>
              <a:t>бы </a:t>
            </a:r>
            <a:r>
              <a:rPr lang="ru-RU" sz="6600" dirty="0">
                <a:latin typeface="Corbel" panose="020B0503020204020204" pitchFamily="34" charset="0"/>
              </a:rPr>
              <a:t>11-ой в списке ТАКИХ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людей</a:t>
            </a:r>
            <a:r>
              <a:rPr lang="ru-RU" sz="6600" dirty="0">
                <a:latin typeface="Corbel" panose="020B0503020204020204" pitchFamily="34" charset="0"/>
              </a:rPr>
              <a:t>. Вроде, </a:t>
            </a:r>
            <a:r>
              <a:rPr lang="ru-RU" sz="6600" dirty="0" smtClean="0">
                <a:latin typeface="Corbel" panose="020B0503020204020204" pitchFamily="34" charset="0"/>
              </a:rPr>
              <a:t>неплохо,</a:t>
            </a:r>
            <a:r>
              <a:rPr lang="ru-RU" sz="6600" dirty="0">
                <a:latin typeface="Corbel" panose="020B0503020204020204" pitchFamily="34" charset="0"/>
              </a:rPr>
              <a:t> </a:t>
            </a:r>
            <a:r>
              <a:rPr lang="ru-RU" sz="6600" dirty="0" smtClean="0">
                <a:latin typeface="Corbel" panose="020B0503020204020204" pitchFamily="34" charset="0"/>
              </a:rPr>
              <a:t>но </a:t>
            </a:r>
            <a:r>
              <a:rPr lang="ru-RU" sz="6600" dirty="0">
                <a:latin typeface="Corbel" panose="020B0503020204020204" pitchFamily="34" charset="0"/>
              </a:rPr>
              <a:t>её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прототип </a:t>
            </a:r>
            <a:r>
              <a:rPr lang="ru-RU" sz="6600" dirty="0">
                <a:latin typeface="Corbel" panose="020B0503020204020204" pitchFamily="34" charset="0"/>
              </a:rPr>
              <a:t>– пятый.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Напишите </a:t>
            </a:r>
            <a:r>
              <a:rPr lang="ru-RU" sz="6600" b="1" dirty="0">
                <a:latin typeface="Corbel" panose="020B0503020204020204" pitchFamily="34" charset="0"/>
              </a:rPr>
              <a:t>ТАКИХ, и </a:t>
            </a:r>
            <a:r>
              <a:rPr lang="ru-RU" sz="6600" b="1" dirty="0" smtClean="0">
                <a:latin typeface="Corbel" panose="020B0503020204020204" pitchFamily="34" charset="0"/>
              </a:rPr>
              <a:t>какой</a:t>
            </a:r>
            <a:r>
              <a:rPr lang="ru-RU" sz="6600" b="1" dirty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посыл </a:t>
            </a:r>
            <a:r>
              <a:rPr lang="ru-RU" sz="6600" b="1" dirty="0">
                <a:latin typeface="Corbel" panose="020B0503020204020204" pitchFamily="34" charset="0"/>
              </a:rPr>
              <a:t>у рекламы.</a:t>
            </a:r>
            <a:endParaRPr lang="ru-RU" sz="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106" y="1427915"/>
            <a:ext cx="5663874" cy="68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en-US" sz="48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Самых </a:t>
            </a:r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богатых – 1 балл.</a:t>
            </a:r>
            <a:endParaRPr lang="ru-RU" sz="48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Разница доходов у мужчин и женщин – 1 балл.</a:t>
            </a:r>
            <a:endParaRPr lang="ru-RU" sz="48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48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ru-RU" sz="4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MD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19" y="2362895"/>
            <a:ext cx="5663874" cy="68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5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4452</TotalTime>
  <Words>341</Words>
  <Application>Microsoft Office PowerPoint</Application>
  <PresentationFormat>Произвольный</PresentationFormat>
  <Paragraphs>81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384</cp:revision>
  <dcterms:modified xsi:type="dcterms:W3CDTF">2021-01-05T09:24:36Z</dcterms:modified>
</cp:coreProperties>
</file>