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0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1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  <p:sldMasterId id="2147483682" r:id="rId3"/>
    <p:sldMasterId id="2147483699" r:id="rId4"/>
    <p:sldMasterId id="2147483716" r:id="rId5"/>
    <p:sldMasterId id="2147483733" r:id="rId6"/>
    <p:sldMasterId id="2147483750" r:id="rId7"/>
    <p:sldMasterId id="2147483767" r:id="rId8"/>
    <p:sldMasterId id="2147483784" r:id="rId9"/>
    <p:sldMasterId id="2147483803" r:id="rId10"/>
    <p:sldMasterId id="2147483820" r:id="rId11"/>
    <p:sldMasterId id="2147483838" r:id="rId12"/>
  </p:sldMasterIdLst>
  <p:notesMasterIdLst>
    <p:notesMasterId r:id="rId71"/>
  </p:notesMasterIdLst>
  <p:handoutMasterIdLst>
    <p:handoutMasterId r:id="rId72"/>
  </p:handoutMasterIdLst>
  <p:sldIdLst>
    <p:sldId id="256" r:id="rId13"/>
    <p:sldId id="257" r:id="rId14"/>
    <p:sldId id="290" r:id="rId15"/>
    <p:sldId id="291" r:id="rId16"/>
    <p:sldId id="297" r:id="rId17"/>
    <p:sldId id="292" r:id="rId18"/>
    <p:sldId id="293" r:id="rId19"/>
    <p:sldId id="294" r:id="rId20"/>
    <p:sldId id="272" r:id="rId21"/>
    <p:sldId id="274" r:id="rId22"/>
    <p:sldId id="286" r:id="rId23"/>
    <p:sldId id="287" r:id="rId24"/>
    <p:sldId id="288" r:id="rId25"/>
    <p:sldId id="289" r:id="rId26"/>
    <p:sldId id="265" r:id="rId27"/>
    <p:sldId id="268" r:id="rId28"/>
    <p:sldId id="266" r:id="rId29"/>
    <p:sldId id="263" r:id="rId30"/>
    <p:sldId id="270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73" r:id="rId40"/>
    <p:sldId id="303" r:id="rId41"/>
    <p:sldId id="304" r:id="rId42"/>
    <p:sldId id="309" r:id="rId43"/>
    <p:sldId id="310" r:id="rId44"/>
    <p:sldId id="311" r:id="rId45"/>
    <p:sldId id="313" r:id="rId46"/>
    <p:sldId id="307" r:id="rId47"/>
    <p:sldId id="300" r:id="rId48"/>
    <p:sldId id="275" r:id="rId49"/>
    <p:sldId id="314" r:id="rId50"/>
    <p:sldId id="315" r:id="rId51"/>
    <p:sldId id="305" r:id="rId52"/>
    <p:sldId id="299" r:id="rId53"/>
    <p:sldId id="302" r:id="rId54"/>
    <p:sldId id="318" r:id="rId55"/>
    <p:sldId id="301" r:id="rId56"/>
    <p:sldId id="295" r:id="rId57"/>
    <p:sldId id="321" r:id="rId58"/>
    <p:sldId id="317" r:id="rId59"/>
    <p:sldId id="324" r:id="rId60"/>
    <p:sldId id="319" r:id="rId61"/>
    <p:sldId id="320" r:id="rId62"/>
    <p:sldId id="323" r:id="rId63"/>
    <p:sldId id="308" r:id="rId64"/>
    <p:sldId id="276" r:id="rId65"/>
    <p:sldId id="298" r:id="rId66"/>
    <p:sldId id="296" r:id="rId67"/>
    <p:sldId id="327" r:id="rId68"/>
    <p:sldId id="326" r:id="rId69"/>
    <p:sldId id="328" r:id="rId7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427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B9E45-FD79-4C07-89EF-1BB811BECEA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14D683-56BD-47A0-98AF-BB4E8D37E01A}">
      <dgm:prSet phldrT="[Text]"/>
      <dgm:spPr/>
      <dgm:t>
        <a:bodyPr/>
        <a:lstStyle/>
        <a:p>
          <a:r>
            <a:rPr lang="ru-RU" b="1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Личностная идентичность</a:t>
          </a:r>
          <a:r>
            <a:rPr lang="ro-RO" b="1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 и </a:t>
          </a:r>
          <a:r>
            <a:rPr lang="ru-RU" b="1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гармоничность</a:t>
          </a:r>
          <a:r>
            <a:rPr lang="ro-RO" b="1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 отношений</a:t>
          </a:r>
          <a:endParaRPr lang="en-US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B67159-31A8-4653-B75B-115C03618C8D}" type="parTrans" cxnId="{1573A3B0-3C36-4B03-97CF-14CB5261098D}">
      <dgm:prSet/>
      <dgm:spPr/>
      <dgm:t>
        <a:bodyPr/>
        <a:lstStyle/>
        <a:p>
          <a:endParaRPr lang="en-US"/>
        </a:p>
      </dgm:t>
    </dgm:pt>
    <dgm:pt modelId="{A9E7590E-69A7-4BCC-941D-A2A928D17159}" type="sibTrans" cxnId="{1573A3B0-3C36-4B03-97CF-14CB5261098D}">
      <dgm:prSet/>
      <dgm:spPr/>
      <dgm:t>
        <a:bodyPr/>
        <a:lstStyle/>
        <a:p>
          <a:endParaRPr lang="en-US"/>
        </a:p>
      </dgm:t>
    </dgm:pt>
    <dgm:pt modelId="{EC112060-0C84-425C-8F1D-D8AA377883B0}">
      <dgm:prSet phldrT="[Text]"/>
      <dgm:spPr/>
      <dgm:t>
        <a:bodyPr/>
        <a:lstStyle/>
        <a:p>
          <a:r>
            <a:rPr lang="ru-RU" b="1" dirty="0" smtClean="0"/>
            <a:t>Обеспечение качества жизни</a:t>
          </a:r>
          <a:endParaRPr lang="en-US" b="1" dirty="0"/>
        </a:p>
      </dgm:t>
    </dgm:pt>
    <dgm:pt modelId="{64E13291-8337-43B6-A95A-50209842F9C8}" type="parTrans" cxnId="{93E1D57F-20C5-46F2-8624-CD3A81E8DF6A}">
      <dgm:prSet/>
      <dgm:spPr/>
      <dgm:t>
        <a:bodyPr/>
        <a:lstStyle/>
        <a:p>
          <a:endParaRPr lang="en-US"/>
        </a:p>
      </dgm:t>
    </dgm:pt>
    <dgm:pt modelId="{9E59894A-0BBC-4316-968C-EE3C8FB22B4B}" type="sibTrans" cxnId="{93E1D57F-20C5-46F2-8624-CD3A81E8DF6A}">
      <dgm:prSet/>
      <dgm:spPr/>
      <dgm:t>
        <a:bodyPr/>
        <a:lstStyle/>
        <a:p>
          <a:endParaRPr lang="en-US"/>
        </a:p>
      </dgm:t>
    </dgm:pt>
    <dgm:pt modelId="{E39E95F4-E215-4C76-A637-2F0BF1C94DFA}">
      <dgm:prSet phldrT="[Text]"/>
      <dgm:spPr/>
      <dgm:t>
        <a:bodyPr/>
        <a:lstStyle/>
        <a:p>
          <a:r>
            <a:rPr lang="ru-RU" b="1" dirty="0" smtClean="0"/>
            <a:t>Здоровый образ жизни</a:t>
          </a:r>
          <a:endParaRPr lang="en-US" b="1" dirty="0"/>
        </a:p>
      </dgm:t>
    </dgm:pt>
    <dgm:pt modelId="{4B82264C-4B93-4DB1-851D-D29E59682AF6}" type="parTrans" cxnId="{43E7E283-DE08-4117-8A2C-C3B75BCE0F02}">
      <dgm:prSet/>
      <dgm:spPr/>
      <dgm:t>
        <a:bodyPr/>
        <a:lstStyle/>
        <a:p>
          <a:endParaRPr lang="en-US"/>
        </a:p>
      </dgm:t>
    </dgm:pt>
    <dgm:pt modelId="{F29AF3F6-EBC0-4607-91C2-5DB1DA281139}" type="sibTrans" cxnId="{43E7E283-DE08-4117-8A2C-C3B75BCE0F02}">
      <dgm:prSet/>
      <dgm:spPr/>
      <dgm:t>
        <a:bodyPr/>
        <a:lstStyle/>
        <a:p>
          <a:endParaRPr lang="en-US"/>
        </a:p>
      </dgm:t>
    </dgm:pt>
    <dgm:pt modelId="{A0B7496B-8690-4477-B660-1946A758B660}">
      <dgm:prSet phldrT="[Text]"/>
      <dgm:spPr/>
      <dgm:t>
        <a:bodyPr/>
        <a:lstStyle/>
        <a:p>
          <a:r>
            <a:rPr lang="ru-RU" b="1" dirty="0" smtClean="0"/>
            <a:t>Планирование карьеры и развитие предприимчивости</a:t>
          </a:r>
          <a:endParaRPr lang="en-US" b="1" dirty="0"/>
        </a:p>
      </dgm:t>
    </dgm:pt>
    <dgm:pt modelId="{7FAFE307-7349-47F3-84D1-DEE162AB214C}" type="parTrans" cxnId="{1F264890-52BB-42B3-934A-238F7D5E73F2}">
      <dgm:prSet/>
      <dgm:spPr/>
      <dgm:t>
        <a:bodyPr/>
        <a:lstStyle/>
        <a:p>
          <a:endParaRPr lang="en-US"/>
        </a:p>
      </dgm:t>
    </dgm:pt>
    <dgm:pt modelId="{9A6BFDE3-9146-4DBC-B705-B7DF9812729E}" type="sibTrans" cxnId="{1F264890-52BB-42B3-934A-238F7D5E73F2}">
      <dgm:prSet/>
      <dgm:spPr/>
      <dgm:t>
        <a:bodyPr/>
        <a:lstStyle/>
        <a:p>
          <a:endParaRPr lang="en-US"/>
        </a:p>
      </dgm:t>
    </dgm:pt>
    <dgm:pt modelId="{4B901CB0-EB78-41F1-8046-14E3C71A9EF5}">
      <dgm:prSet phldrT="[Text]"/>
      <dgm:spPr/>
      <dgm:t>
        <a:bodyPr/>
        <a:lstStyle/>
        <a:p>
          <a:r>
            <a:rPr lang="ru-RU" b="1" dirty="0" smtClean="0"/>
            <a:t>Личная безопасность</a:t>
          </a:r>
          <a:endParaRPr lang="en-US" b="1" dirty="0"/>
        </a:p>
      </dgm:t>
    </dgm:pt>
    <dgm:pt modelId="{39EF48F2-A798-4862-9B26-44A9CD7D088A}" type="parTrans" cxnId="{A758F69B-BFE7-444A-A36D-EFD2CA230CEF}">
      <dgm:prSet/>
      <dgm:spPr/>
      <dgm:t>
        <a:bodyPr/>
        <a:lstStyle/>
        <a:p>
          <a:endParaRPr lang="en-US"/>
        </a:p>
      </dgm:t>
    </dgm:pt>
    <dgm:pt modelId="{E12105A1-A346-4DB1-9E20-67CE0D7BD163}" type="sibTrans" cxnId="{A758F69B-BFE7-444A-A36D-EFD2CA230CEF}">
      <dgm:prSet/>
      <dgm:spPr/>
      <dgm:t>
        <a:bodyPr/>
        <a:lstStyle/>
        <a:p>
          <a:endParaRPr lang="en-US"/>
        </a:p>
      </dgm:t>
    </dgm:pt>
    <dgm:pt modelId="{6202B637-A3B6-4D34-A599-57EDD926E1B3}" type="pres">
      <dgm:prSet presAssocID="{769B9E45-FD79-4C07-89EF-1BB811BECE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14BEA7-6423-41E1-B9E2-5E4036127007}" type="pres">
      <dgm:prSet presAssocID="{769B9E45-FD79-4C07-89EF-1BB811BECEA1}" presName="cycle" presStyleCnt="0"/>
      <dgm:spPr/>
    </dgm:pt>
    <dgm:pt modelId="{3348F697-546E-454A-B4DA-60FC3ABE3D3D}" type="pres">
      <dgm:prSet presAssocID="{2A14D683-56BD-47A0-98AF-BB4E8D37E01A}" presName="nodeFirstNode" presStyleLbl="node1" presStyleIdx="0" presStyleCnt="5" custScaleX="149908" custScaleY="110356" custRadScaleRad="92943" custRadScaleInc="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8592-266B-4319-B4A3-85D0B4DDA31E}" type="pres">
      <dgm:prSet presAssocID="{A9E7590E-69A7-4BCC-941D-A2A928D1715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782B641-DB6E-4DCC-9684-EAFABBF4704C}" type="pres">
      <dgm:prSet presAssocID="{EC112060-0C84-425C-8F1D-D8AA377883B0}" presName="nodeFollowingNodes" presStyleLbl="node1" presStyleIdx="1" presStyleCnt="5" custScaleX="131382" custScaleY="114049" custRadScaleRad="118624" custRadScaleInc="11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637F6-1028-4802-BB46-D3B777115FFC}" type="pres">
      <dgm:prSet presAssocID="{E39E95F4-E215-4C76-A637-2F0BF1C94DFA}" presName="nodeFollowingNodes" presStyleLbl="node1" presStyleIdx="2" presStyleCnt="5" custScaleX="136478" custScaleY="121487" custRadScaleRad="115010" custRadScaleInc="-33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97A1B-E83E-456A-A864-4462C7F919B8}" type="pres">
      <dgm:prSet presAssocID="{A0B7496B-8690-4477-B660-1946A758B660}" presName="nodeFollowingNodes" presStyleLbl="node1" presStyleIdx="3" presStyleCnt="5" custScaleX="143762" custScaleY="118194" custRadScaleRad="101251" custRadScaleInc="26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A0688-A776-44B2-BCF5-CE62DA0F9130}" type="pres">
      <dgm:prSet presAssocID="{4B901CB0-EB78-41F1-8046-14E3C71A9EF5}" presName="nodeFollowingNodes" presStyleLbl="node1" presStyleIdx="4" presStyleCnt="5" custScaleX="133096" custScaleY="116630" custRadScaleRad="112907" custRadScaleInc="-10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63398-C905-44D4-B024-EA85855A2047}" type="presOf" srcId="{A0B7496B-8690-4477-B660-1946A758B660}" destId="{E1497A1B-E83E-456A-A864-4462C7F919B8}" srcOrd="0" destOrd="0" presId="urn:microsoft.com/office/officeart/2005/8/layout/cycle3"/>
    <dgm:cxn modelId="{8A716074-A61B-4B55-BBB4-0E80389D1A70}" type="presOf" srcId="{EC112060-0C84-425C-8F1D-D8AA377883B0}" destId="{D782B641-DB6E-4DCC-9684-EAFABBF4704C}" srcOrd="0" destOrd="0" presId="urn:microsoft.com/office/officeart/2005/8/layout/cycle3"/>
    <dgm:cxn modelId="{30D9A1BE-4FE4-4A51-BD60-DB1D14C59835}" type="presOf" srcId="{2A14D683-56BD-47A0-98AF-BB4E8D37E01A}" destId="{3348F697-546E-454A-B4DA-60FC3ABE3D3D}" srcOrd="0" destOrd="0" presId="urn:microsoft.com/office/officeart/2005/8/layout/cycle3"/>
    <dgm:cxn modelId="{A758F69B-BFE7-444A-A36D-EFD2CA230CEF}" srcId="{769B9E45-FD79-4C07-89EF-1BB811BECEA1}" destId="{4B901CB0-EB78-41F1-8046-14E3C71A9EF5}" srcOrd="4" destOrd="0" parTransId="{39EF48F2-A798-4862-9B26-44A9CD7D088A}" sibTransId="{E12105A1-A346-4DB1-9E20-67CE0D7BD163}"/>
    <dgm:cxn modelId="{1573A3B0-3C36-4B03-97CF-14CB5261098D}" srcId="{769B9E45-FD79-4C07-89EF-1BB811BECEA1}" destId="{2A14D683-56BD-47A0-98AF-BB4E8D37E01A}" srcOrd="0" destOrd="0" parTransId="{12B67159-31A8-4653-B75B-115C03618C8D}" sibTransId="{A9E7590E-69A7-4BCC-941D-A2A928D17159}"/>
    <dgm:cxn modelId="{CB3C6912-6139-4CEE-964C-CAA04E9CC00A}" type="presOf" srcId="{4B901CB0-EB78-41F1-8046-14E3C71A9EF5}" destId="{B22A0688-A776-44B2-BCF5-CE62DA0F9130}" srcOrd="0" destOrd="0" presId="urn:microsoft.com/office/officeart/2005/8/layout/cycle3"/>
    <dgm:cxn modelId="{9629C3C6-15C2-4BEE-91DE-CA4D87C80ADE}" type="presOf" srcId="{A9E7590E-69A7-4BCC-941D-A2A928D17159}" destId="{B5388592-266B-4319-B4A3-85D0B4DDA31E}" srcOrd="0" destOrd="0" presId="urn:microsoft.com/office/officeart/2005/8/layout/cycle3"/>
    <dgm:cxn modelId="{8F756987-9312-4D1F-8B61-29D7E05973A8}" type="presOf" srcId="{769B9E45-FD79-4C07-89EF-1BB811BECEA1}" destId="{6202B637-A3B6-4D34-A599-57EDD926E1B3}" srcOrd="0" destOrd="0" presId="urn:microsoft.com/office/officeart/2005/8/layout/cycle3"/>
    <dgm:cxn modelId="{43E7E283-DE08-4117-8A2C-C3B75BCE0F02}" srcId="{769B9E45-FD79-4C07-89EF-1BB811BECEA1}" destId="{E39E95F4-E215-4C76-A637-2F0BF1C94DFA}" srcOrd="2" destOrd="0" parTransId="{4B82264C-4B93-4DB1-851D-D29E59682AF6}" sibTransId="{F29AF3F6-EBC0-4607-91C2-5DB1DA281139}"/>
    <dgm:cxn modelId="{52B53413-CD26-4234-A192-3BEC55771805}" type="presOf" srcId="{E39E95F4-E215-4C76-A637-2F0BF1C94DFA}" destId="{333637F6-1028-4802-BB46-D3B777115FFC}" srcOrd="0" destOrd="0" presId="urn:microsoft.com/office/officeart/2005/8/layout/cycle3"/>
    <dgm:cxn modelId="{93E1D57F-20C5-46F2-8624-CD3A81E8DF6A}" srcId="{769B9E45-FD79-4C07-89EF-1BB811BECEA1}" destId="{EC112060-0C84-425C-8F1D-D8AA377883B0}" srcOrd="1" destOrd="0" parTransId="{64E13291-8337-43B6-A95A-50209842F9C8}" sibTransId="{9E59894A-0BBC-4316-968C-EE3C8FB22B4B}"/>
    <dgm:cxn modelId="{1F264890-52BB-42B3-934A-238F7D5E73F2}" srcId="{769B9E45-FD79-4C07-89EF-1BB811BECEA1}" destId="{A0B7496B-8690-4477-B660-1946A758B660}" srcOrd="3" destOrd="0" parTransId="{7FAFE307-7349-47F3-84D1-DEE162AB214C}" sibTransId="{9A6BFDE3-9146-4DBC-B705-B7DF9812729E}"/>
    <dgm:cxn modelId="{6415B0F2-2B2C-48D9-8868-2646A22761F0}" type="presParOf" srcId="{6202B637-A3B6-4D34-A599-57EDD926E1B3}" destId="{7E14BEA7-6423-41E1-B9E2-5E4036127007}" srcOrd="0" destOrd="0" presId="urn:microsoft.com/office/officeart/2005/8/layout/cycle3"/>
    <dgm:cxn modelId="{A57A8679-F288-401C-87F4-81DD2208CEF2}" type="presParOf" srcId="{7E14BEA7-6423-41E1-B9E2-5E4036127007}" destId="{3348F697-546E-454A-B4DA-60FC3ABE3D3D}" srcOrd="0" destOrd="0" presId="urn:microsoft.com/office/officeart/2005/8/layout/cycle3"/>
    <dgm:cxn modelId="{2BFCB2EE-ECAC-475F-8487-16CA39F14AE8}" type="presParOf" srcId="{7E14BEA7-6423-41E1-B9E2-5E4036127007}" destId="{B5388592-266B-4319-B4A3-85D0B4DDA31E}" srcOrd="1" destOrd="0" presId="urn:microsoft.com/office/officeart/2005/8/layout/cycle3"/>
    <dgm:cxn modelId="{8D119F07-475C-4B82-B364-C7FE752F41DC}" type="presParOf" srcId="{7E14BEA7-6423-41E1-B9E2-5E4036127007}" destId="{D782B641-DB6E-4DCC-9684-EAFABBF4704C}" srcOrd="2" destOrd="0" presId="urn:microsoft.com/office/officeart/2005/8/layout/cycle3"/>
    <dgm:cxn modelId="{D28CD0EB-774F-40E0-99E2-7AA22CAC3E74}" type="presParOf" srcId="{7E14BEA7-6423-41E1-B9E2-5E4036127007}" destId="{333637F6-1028-4802-BB46-D3B777115FFC}" srcOrd="3" destOrd="0" presId="urn:microsoft.com/office/officeart/2005/8/layout/cycle3"/>
    <dgm:cxn modelId="{A03811C6-5178-4B54-91C8-228B94CB538C}" type="presParOf" srcId="{7E14BEA7-6423-41E1-B9E2-5E4036127007}" destId="{E1497A1B-E83E-456A-A864-4462C7F919B8}" srcOrd="4" destOrd="0" presId="urn:microsoft.com/office/officeart/2005/8/layout/cycle3"/>
    <dgm:cxn modelId="{744CC1A9-26B8-454B-8F58-6AFCD5776DD9}" type="presParOf" srcId="{7E14BEA7-6423-41E1-B9E2-5E4036127007}" destId="{B22A0688-A776-44B2-BCF5-CE62DA0F913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14DFAE-A747-4773-8A55-05D5AD1E236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07F77-9965-4A7B-B85F-9D6D26A2070C}">
      <dgm:prSet phldrT="[Text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СПЕЦИФИЧЕСКАЯ КОМПЕТЕНЦИЯ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B6D96AA3-B3E8-4356-9BA7-5C27A393C10C}" type="parTrans" cxnId="{73709F57-3191-45ED-A0A8-B5D132274BBE}">
      <dgm:prSet/>
      <dgm:spPr/>
      <dgm:t>
        <a:bodyPr/>
        <a:lstStyle/>
        <a:p>
          <a:endParaRPr lang="en-US"/>
        </a:p>
      </dgm:t>
    </dgm:pt>
    <dgm:pt modelId="{2DCC6C12-9D18-4A57-A41B-1F09B89E6FCA}" type="sibTrans" cxnId="{73709F57-3191-45ED-A0A8-B5D132274BBE}">
      <dgm:prSet/>
      <dgm:spPr/>
      <dgm:t>
        <a:bodyPr/>
        <a:lstStyle/>
        <a:p>
          <a:endParaRPr lang="en-US"/>
        </a:p>
      </dgm:t>
    </dgm:pt>
    <dgm:pt modelId="{010B5B8A-4474-4551-9E67-F345DC7DC460}">
      <dgm:prSet phldrT="[Text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ЕДИНИЦЫ КОМПЕТЕНЦИИ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6C0A16E2-B9CD-4CE7-A9FB-682D9DE161B8}" type="parTrans" cxnId="{805123B9-CEF3-4D16-ACEB-B27956FB73B2}">
      <dgm:prSet/>
      <dgm:spPr/>
      <dgm:t>
        <a:bodyPr/>
        <a:lstStyle/>
        <a:p>
          <a:endParaRPr lang="en-US"/>
        </a:p>
      </dgm:t>
    </dgm:pt>
    <dgm:pt modelId="{2ADBD1D4-ED48-4E47-9813-B1028DFB9724}" type="sibTrans" cxnId="{805123B9-CEF3-4D16-ACEB-B27956FB73B2}">
      <dgm:prSet/>
      <dgm:spPr/>
      <dgm:t>
        <a:bodyPr/>
        <a:lstStyle/>
        <a:p>
          <a:endParaRPr lang="en-US"/>
        </a:p>
      </dgm:t>
    </dgm:pt>
    <dgm:pt modelId="{7FD968A4-AF16-4279-911B-DBCDEB8922C3}">
      <dgm:prSet phldrT="[Text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ПРОДУКТЫ ОБУЧЕНИЯ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36AE6F42-5109-40C3-A0B7-B10DD4A79F30}" type="parTrans" cxnId="{B1F7BA20-14BC-48BB-B915-165DB6418333}">
      <dgm:prSet/>
      <dgm:spPr/>
      <dgm:t>
        <a:bodyPr/>
        <a:lstStyle/>
        <a:p>
          <a:endParaRPr lang="en-US"/>
        </a:p>
      </dgm:t>
    </dgm:pt>
    <dgm:pt modelId="{27B865C2-3E79-40C4-995B-6E430E4B6506}" type="sibTrans" cxnId="{B1F7BA20-14BC-48BB-B915-165DB6418333}">
      <dgm:prSet/>
      <dgm:spPr/>
      <dgm:t>
        <a:bodyPr/>
        <a:lstStyle/>
        <a:p>
          <a:endParaRPr lang="en-US"/>
        </a:p>
      </dgm:t>
    </dgm:pt>
    <dgm:pt modelId="{A79F5182-7BF9-4EBD-A954-F6F8A918CD70}">
      <dgm:prSet phldrT="[Text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ЛИЧНЫЙ ПЛАН САМОРАЗВИТИЯ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15239468-E2B0-4A13-99DF-04C7497DCF5E}" type="parTrans" cxnId="{1B177E65-B608-4480-B0BE-86A0A63AF005}">
      <dgm:prSet/>
      <dgm:spPr/>
      <dgm:t>
        <a:bodyPr/>
        <a:lstStyle/>
        <a:p>
          <a:endParaRPr lang="en-US"/>
        </a:p>
      </dgm:t>
    </dgm:pt>
    <dgm:pt modelId="{C804CBB9-3249-42DB-AF07-529712619C57}" type="sibTrans" cxnId="{1B177E65-B608-4480-B0BE-86A0A63AF005}">
      <dgm:prSet/>
      <dgm:spPr/>
      <dgm:t>
        <a:bodyPr/>
        <a:lstStyle/>
        <a:p>
          <a:endParaRPr lang="en-US"/>
        </a:p>
      </dgm:t>
    </dgm:pt>
    <dgm:pt modelId="{D314FDBC-AE74-4264-A69D-72621106EA57}">
      <dgm:prSet phldrT="[Text]"/>
      <dgm:spPr/>
      <dgm:t>
        <a:bodyPr/>
        <a:lstStyle/>
        <a:p>
          <a:r>
            <a:rPr lang="ru-RU" b="1" dirty="0" smtClean="0">
              <a:latin typeface="Bookman Old Style" panose="02050604050505020204" pitchFamily="18" charset="0"/>
            </a:rPr>
            <a:t>ДЕСКРИПТОРЫ ОЦЕНИВАНИЯ И САМООЦЕНИВАНИЯ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6ADEF4ED-D375-4369-9B2C-BF6066127D71}" type="parTrans" cxnId="{002CF379-E80D-4D37-841D-AA21F7874639}">
      <dgm:prSet/>
      <dgm:spPr/>
      <dgm:t>
        <a:bodyPr/>
        <a:lstStyle/>
        <a:p>
          <a:endParaRPr lang="en-US"/>
        </a:p>
      </dgm:t>
    </dgm:pt>
    <dgm:pt modelId="{BE6D8033-4869-45AA-A681-FB50EA530B2D}" type="sibTrans" cxnId="{002CF379-E80D-4D37-841D-AA21F7874639}">
      <dgm:prSet/>
      <dgm:spPr/>
      <dgm:t>
        <a:bodyPr/>
        <a:lstStyle/>
        <a:p>
          <a:endParaRPr lang="en-US"/>
        </a:p>
      </dgm:t>
    </dgm:pt>
    <dgm:pt modelId="{2D77E28A-C074-448D-92A6-8CDE6BC497B3}" type="pres">
      <dgm:prSet presAssocID="{C014DFAE-A747-4773-8A55-05D5AD1E23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D63C72-E866-4805-ACA9-89217E0CC511}" type="pres">
      <dgm:prSet presAssocID="{16307F77-9965-4A7B-B85F-9D6D26A2070C}" presName="composite" presStyleCnt="0"/>
      <dgm:spPr/>
    </dgm:pt>
    <dgm:pt modelId="{E6872DC8-0E24-4D03-BAA2-DD37320057F6}" type="pres">
      <dgm:prSet presAssocID="{16307F77-9965-4A7B-B85F-9D6D26A2070C}" presName="LShape" presStyleLbl="alignNode1" presStyleIdx="0" presStyleCnt="9"/>
      <dgm:spPr/>
    </dgm:pt>
    <dgm:pt modelId="{0ABCD2AF-3A0E-4863-BCF1-348307427A42}" type="pres">
      <dgm:prSet presAssocID="{16307F77-9965-4A7B-B85F-9D6D26A2070C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0056C-6543-4DDA-AB0B-E6E207DCE276}" type="pres">
      <dgm:prSet presAssocID="{16307F77-9965-4A7B-B85F-9D6D26A2070C}" presName="Triangle" presStyleLbl="alignNode1" presStyleIdx="1" presStyleCnt="9"/>
      <dgm:spPr/>
    </dgm:pt>
    <dgm:pt modelId="{2E67A4EB-C63E-446B-A93D-071E59CBD357}" type="pres">
      <dgm:prSet presAssocID="{2DCC6C12-9D18-4A57-A41B-1F09B89E6FCA}" presName="sibTrans" presStyleCnt="0"/>
      <dgm:spPr/>
    </dgm:pt>
    <dgm:pt modelId="{9E20AF63-36BE-4544-97D5-F243CC311293}" type="pres">
      <dgm:prSet presAssocID="{2DCC6C12-9D18-4A57-A41B-1F09B89E6FCA}" presName="space" presStyleCnt="0"/>
      <dgm:spPr/>
    </dgm:pt>
    <dgm:pt modelId="{2ABDDD88-81FA-43D3-A6D9-115D8E038791}" type="pres">
      <dgm:prSet presAssocID="{010B5B8A-4474-4551-9E67-F345DC7DC460}" presName="composite" presStyleCnt="0"/>
      <dgm:spPr/>
    </dgm:pt>
    <dgm:pt modelId="{8012C667-699A-4AF8-9FD8-578209CFE417}" type="pres">
      <dgm:prSet presAssocID="{010B5B8A-4474-4551-9E67-F345DC7DC460}" presName="LShape" presStyleLbl="alignNode1" presStyleIdx="2" presStyleCnt="9"/>
      <dgm:spPr/>
    </dgm:pt>
    <dgm:pt modelId="{DEC481C3-2A7B-4035-AB9B-8CDD05E4A14C}" type="pres">
      <dgm:prSet presAssocID="{010B5B8A-4474-4551-9E67-F345DC7DC46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09ED4-3852-4621-95DF-06582A7046A8}" type="pres">
      <dgm:prSet presAssocID="{010B5B8A-4474-4551-9E67-F345DC7DC460}" presName="Triangle" presStyleLbl="alignNode1" presStyleIdx="3" presStyleCnt="9"/>
      <dgm:spPr/>
    </dgm:pt>
    <dgm:pt modelId="{01060B58-1946-4F66-98B5-9C6174CD1501}" type="pres">
      <dgm:prSet presAssocID="{2ADBD1D4-ED48-4E47-9813-B1028DFB9724}" presName="sibTrans" presStyleCnt="0"/>
      <dgm:spPr/>
    </dgm:pt>
    <dgm:pt modelId="{C276D6F9-7B41-4ED6-BFE4-4D457F88406C}" type="pres">
      <dgm:prSet presAssocID="{2ADBD1D4-ED48-4E47-9813-B1028DFB9724}" presName="space" presStyleCnt="0"/>
      <dgm:spPr/>
    </dgm:pt>
    <dgm:pt modelId="{43C77541-D02D-47EE-873F-000F250551DD}" type="pres">
      <dgm:prSet presAssocID="{7FD968A4-AF16-4279-911B-DBCDEB8922C3}" presName="composite" presStyleCnt="0"/>
      <dgm:spPr/>
    </dgm:pt>
    <dgm:pt modelId="{4122EF37-78F6-4737-A1DA-110B8552387A}" type="pres">
      <dgm:prSet presAssocID="{7FD968A4-AF16-4279-911B-DBCDEB8922C3}" presName="LShape" presStyleLbl="alignNode1" presStyleIdx="4" presStyleCnt="9"/>
      <dgm:spPr/>
    </dgm:pt>
    <dgm:pt modelId="{554D9B42-28F1-4F60-A116-6877276B2DC9}" type="pres">
      <dgm:prSet presAssocID="{7FD968A4-AF16-4279-911B-DBCDEB8922C3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4ADA-7BCD-4B21-9945-613D6AE0CAB5}" type="pres">
      <dgm:prSet presAssocID="{7FD968A4-AF16-4279-911B-DBCDEB8922C3}" presName="Triangle" presStyleLbl="alignNode1" presStyleIdx="5" presStyleCnt="9"/>
      <dgm:spPr/>
    </dgm:pt>
    <dgm:pt modelId="{4744D74F-0516-4AD8-AF0E-91D6A0D3E03C}" type="pres">
      <dgm:prSet presAssocID="{27B865C2-3E79-40C4-995B-6E430E4B6506}" presName="sibTrans" presStyleCnt="0"/>
      <dgm:spPr/>
    </dgm:pt>
    <dgm:pt modelId="{0D5E58F2-FB20-4398-82D1-CF47100BF9F3}" type="pres">
      <dgm:prSet presAssocID="{27B865C2-3E79-40C4-995B-6E430E4B6506}" presName="space" presStyleCnt="0"/>
      <dgm:spPr/>
    </dgm:pt>
    <dgm:pt modelId="{DD38A3E8-FE03-45A4-B2CE-1B6996BA830B}" type="pres">
      <dgm:prSet presAssocID="{A79F5182-7BF9-4EBD-A954-F6F8A918CD70}" presName="composite" presStyleCnt="0"/>
      <dgm:spPr/>
    </dgm:pt>
    <dgm:pt modelId="{41EBD09D-4F5E-4D6B-AF06-1DD3FC8CB9DC}" type="pres">
      <dgm:prSet presAssocID="{A79F5182-7BF9-4EBD-A954-F6F8A918CD70}" presName="LShape" presStyleLbl="alignNode1" presStyleIdx="6" presStyleCnt="9"/>
      <dgm:spPr/>
    </dgm:pt>
    <dgm:pt modelId="{E78D07DC-D4A8-4F54-A8D2-B944D1A4084F}" type="pres">
      <dgm:prSet presAssocID="{A79F5182-7BF9-4EBD-A954-F6F8A918CD7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2DDB6-5B1E-4FEE-89EF-17E14D75BC2E}" type="pres">
      <dgm:prSet presAssocID="{A79F5182-7BF9-4EBD-A954-F6F8A918CD70}" presName="Triangle" presStyleLbl="alignNode1" presStyleIdx="7" presStyleCnt="9"/>
      <dgm:spPr/>
    </dgm:pt>
    <dgm:pt modelId="{A847A25A-C175-4355-9579-96D198217A40}" type="pres">
      <dgm:prSet presAssocID="{C804CBB9-3249-42DB-AF07-529712619C57}" presName="sibTrans" presStyleCnt="0"/>
      <dgm:spPr/>
    </dgm:pt>
    <dgm:pt modelId="{0AB05123-B4E8-4993-B815-F370A2C2512A}" type="pres">
      <dgm:prSet presAssocID="{C804CBB9-3249-42DB-AF07-529712619C57}" presName="space" presStyleCnt="0"/>
      <dgm:spPr/>
    </dgm:pt>
    <dgm:pt modelId="{F52C5B85-EABE-40EC-B6D4-CA982784398F}" type="pres">
      <dgm:prSet presAssocID="{D314FDBC-AE74-4264-A69D-72621106EA57}" presName="composite" presStyleCnt="0"/>
      <dgm:spPr/>
    </dgm:pt>
    <dgm:pt modelId="{2A651400-03CA-4FC0-8686-99DB049CFADF}" type="pres">
      <dgm:prSet presAssocID="{D314FDBC-AE74-4264-A69D-72621106EA57}" presName="LShape" presStyleLbl="alignNode1" presStyleIdx="8" presStyleCnt="9"/>
      <dgm:spPr/>
    </dgm:pt>
    <dgm:pt modelId="{1F78B81A-ADFF-4ADA-BCE1-9ED2CBE78C33}" type="pres">
      <dgm:prSet presAssocID="{D314FDBC-AE74-4264-A69D-72621106EA5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A64325-091E-4831-B622-A18BA3812B1E}" type="presOf" srcId="{A79F5182-7BF9-4EBD-A954-F6F8A918CD70}" destId="{E78D07DC-D4A8-4F54-A8D2-B944D1A4084F}" srcOrd="0" destOrd="0" presId="urn:microsoft.com/office/officeart/2009/3/layout/StepUpProcess"/>
    <dgm:cxn modelId="{6947EA52-10F0-4BFA-9586-AA0F0D7831DF}" type="presOf" srcId="{010B5B8A-4474-4551-9E67-F345DC7DC460}" destId="{DEC481C3-2A7B-4035-AB9B-8CDD05E4A14C}" srcOrd="0" destOrd="0" presId="urn:microsoft.com/office/officeart/2009/3/layout/StepUpProcess"/>
    <dgm:cxn modelId="{B1F7BA20-14BC-48BB-B915-165DB6418333}" srcId="{C014DFAE-A747-4773-8A55-05D5AD1E2367}" destId="{7FD968A4-AF16-4279-911B-DBCDEB8922C3}" srcOrd="2" destOrd="0" parTransId="{36AE6F42-5109-40C3-A0B7-B10DD4A79F30}" sibTransId="{27B865C2-3E79-40C4-995B-6E430E4B6506}"/>
    <dgm:cxn modelId="{3A7BFF66-F561-4679-8D71-CE7CC4476ED3}" type="presOf" srcId="{D314FDBC-AE74-4264-A69D-72621106EA57}" destId="{1F78B81A-ADFF-4ADA-BCE1-9ED2CBE78C33}" srcOrd="0" destOrd="0" presId="urn:microsoft.com/office/officeart/2009/3/layout/StepUpProcess"/>
    <dgm:cxn modelId="{27A58136-70C7-4651-B6BB-5D6042094CB7}" type="presOf" srcId="{C014DFAE-A747-4773-8A55-05D5AD1E2367}" destId="{2D77E28A-C074-448D-92A6-8CDE6BC497B3}" srcOrd="0" destOrd="0" presId="urn:microsoft.com/office/officeart/2009/3/layout/StepUpProcess"/>
    <dgm:cxn modelId="{805123B9-CEF3-4D16-ACEB-B27956FB73B2}" srcId="{C014DFAE-A747-4773-8A55-05D5AD1E2367}" destId="{010B5B8A-4474-4551-9E67-F345DC7DC460}" srcOrd="1" destOrd="0" parTransId="{6C0A16E2-B9CD-4CE7-A9FB-682D9DE161B8}" sibTransId="{2ADBD1D4-ED48-4E47-9813-B1028DFB9724}"/>
    <dgm:cxn modelId="{002CF379-E80D-4D37-841D-AA21F7874639}" srcId="{C014DFAE-A747-4773-8A55-05D5AD1E2367}" destId="{D314FDBC-AE74-4264-A69D-72621106EA57}" srcOrd="4" destOrd="0" parTransId="{6ADEF4ED-D375-4369-9B2C-BF6066127D71}" sibTransId="{BE6D8033-4869-45AA-A681-FB50EA530B2D}"/>
    <dgm:cxn modelId="{1B177E65-B608-4480-B0BE-86A0A63AF005}" srcId="{C014DFAE-A747-4773-8A55-05D5AD1E2367}" destId="{A79F5182-7BF9-4EBD-A954-F6F8A918CD70}" srcOrd="3" destOrd="0" parTransId="{15239468-E2B0-4A13-99DF-04C7497DCF5E}" sibTransId="{C804CBB9-3249-42DB-AF07-529712619C57}"/>
    <dgm:cxn modelId="{73709F57-3191-45ED-A0A8-B5D132274BBE}" srcId="{C014DFAE-A747-4773-8A55-05D5AD1E2367}" destId="{16307F77-9965-4A7B-B85F-9D6D26A2070C}" srcOrd="0" destOrd="0" parTransId="{B6D96AA3-B3E8-4356-9BA7-5C27A393C10C}" sibTransId="{2DCC6C12-9D18-4A57-A41B-1F09B89E6FCA}"/>
    <dgm:cxn modelId="{C3C99816-B246-4E79-AE0C-159EFFEFEE96}" type="presOf" srcId="{7FD968A4-AF16-4279-911B-DBCDEB8922C3}" destId="{554D9B42-28F1-4F60-A116-6877276B2DC9}" srcOrd="0" destOrd="0" presId="urn:microsoft.com/office/officeart/2009/3/layout/StepUpProcess"/>
    <dgm:cxn modelId="{BDD1C900-D870-4438-8E84-8CEF1E697DB9}" type="presOf" srcId="{16307F77-9965-4A7B-B85F-9D6D26A2070C}" destId="{0ABCD2AF-3A0E-4863-BCF1-348307427A42}" srcOrd="0" destOrd="0" presId="urn:microsoft.com/office/officeart/2009/3/layout/StepUpProcess"/>
    <dgm:cxn modelId="{8439D96D-170C-4089-9AE9-C1E8732D3326}" type="presParOf" srcId="{2D77E28A-C074-448D-92A6-8CDE6BC497B3}" destId="{41D63C72-E866-4805-ACA9-89217E0CC511}" srcOrd="0" destOrd="0" presId="urn:microsoft.com/office/officeart/2009/3/layout/StepUpProcess"/>
    <dgm:cxn modelId="{B0FF7803-A31E-4220-86CF-501F713BD17B}" type="presParOf" srcId="{41D63C72-E866-4805-ACA9-89217E0CC511}" destId="{E6872DC8-0E24-4D03-BAA2-DD37320057F6}" srcOrd="0" destOrd="0" presId="urn:microsoft.com/office/officeart/2009/3/layout/StepUpProcess"/>
    <dgm:cxn modelId="{E38FF336-0EDE-42FC-ACA6-275030722D11}" type="presParOf" srcId="{41D63C72-E866-4805-ACA9-89217E0CC511}" destId="{0ABCD2AF-3A0E-4863-BCF1-348307427A42}" srcOrd="1" destOrd="0" presId="urn:microsoft.com/office/officeart/2009/3/layout/StepUpProcess"/>
    <dgm:cxn modelId="{424B643E-2FDB-4B51-8B63-D22EE46F3FAE}" type="presParOf" srcId="{41D63C72-E866-4805-ACA9-89217E0CC511}" destId="{73F0056C-6543-4DDA-AB0B-E6E207DCE276}" srcOrd="2" destOrd="0" presId="urn:microsoft.com/office/officeart/2009/3/layout/StepUpProcess"/>
    <dgm:cxn modelId="{90807D95-9F2B-48E7-A5FF-F131812FD032}" type="presParOf" srcId="{2D77E28A-C074-448D-92A6-8CDE6BC497B3}" destId="{2E67A4EB-C63E-446B-A93D-071E59CBD357}" srcOrd="1" destOrd="0" presId="urn:microsoft.com/office/officeart/2009/3/layout/StepUpProcess"/>
    <dgm:cxn modelId="{FED61E2F-DBBE-4FCC-942D-E28C7090CF2B}" type="presParOf" srcId="{2E67A4EB-C63E-446B-A93D-071E59CBD357}" destId="{9E20AF63-36BE-4544-97D5-F243CC311293}" srcOrd="0" destOrd="0" presId="urn:microsoft.com/office/officeart/2009/3/layout/StepUpProcess"/>
    <dgm:cxn modelId="{AB37532A-BC87-42AB-B9B6-030D63DBFB00}" type="presParOf" srcId="{2D77E28A-C074-448D-92A6-8CDE6BC497B3}" destId="{2ABDDD88-81FA-43D3-A6D9-115D8E038791}" srcOrd="2" destOrd="0" presId="urn:microsoft.com/office/officeart/2009/3/layout/StepUpProcess"/>
    <dgm:cxn modelId="{081ACD9A-3459-46EA-B3BA-65C033FB1C43}" type="presParOf" srcId="{2ABDDD88-81FA-43D3-A6D9-115D8E038791}" destId="{8012C667-699A-4AF8-9FD8-578209CFE417}" srcOrd="0" destOrd="0" presId="urn:microsoft.com/office/officeart/2009/3/layout/StepUpProcess"/>
    <dgm:cxn modelId="{CA793C88-7B20-4445-97C8-E514D9162557}" type="presParOf" srcId="{2ABDDD88-81FA-43D3-A6D9-115D8E038791}" destId="{DEC481C3-2A7B-4035-AB9B-8CDD05E4A14C}" srcOrd="1" destOrd="0" presId="urn:microsoft.com/office/officeart/2009/3/layout/StepUpProcess"/>
    <dgm:cxn modelId="{8EBF34E0-1250-42CA-881B-1C2D0C0E9955}" type="presParOf" srcId="{2ABDDD88-81FA-43D3-A6D9-115D8E038791}" destId="{D5B09ED4-3852-4621-95DF-06582A7046A8}" srcOrd="2" destOrd="0" presId="urn:microsoft.com/office/officeart/2009/3/layout/StepUpProcess"/>
    <dgm:cxn modelId="{A31EBC8C-09E7-4C64-8CE7-5CFD6AD0C334}" type="presParOf" srcId="{2D77E28A-C074-448D-92A6-8CDE6BC497B3}" destId="{01060B58-1946-4F66-98B5-9C6174CD1501}" srcOrd="3" destOrd="0" presId="urn:microsoft.com/office/officeart/2009/3/layout/StepUpProcess"/>
    <dgm:cxn modelId="{44FD6201-A1DD-4400-BB45-1D9250596FE0}" type="presParOf" srcId="{01060B58-1946-4F66-98B5-9C6174CD1501}" destId="{C276D6F9-7B41-4ED6-BFE4-4D457F88406C}" srcOrd="0" destOrd="0" presId="urn:microsoft.com/office/officeart/2009/3/layout/StepUpProcess"/>
    <dgm:cxn modelId="{87D3DFB5-DCB9-4BDC-8F90-3E33E579C981}" type="presParOf" srcId="{2D77E28A-C074-448D-92A6-8CDE6BC497B3}" destId="{43C77541-D02D-47EE-873F-000F250551DD}" srcOrd="4" destOrd="0" presId="urn:microsoft.com/office/officeart/2009/3/layout/StepUpProcess"/>
    <dgm:cxn modelId="{32D05DBE-486F-4381-9E96-F0A808DF84B3}" type="presParOf" srcId="{43C77541-D02D-47EE-873F-000F250551DD}" destId="{4122EF37-78F6-4737-A1DA-110B8552387A}" srcOrd="0" destOrd="0" presId="urn:microsoft.com/office/officeart/2009/3/layout/StepUpProcess"/>
    <dgm:cxn modelId="{DF0C7F3C-CAAB-4963-AFF3-50EA0E2DC20D}" type="presParOf" srcId="{43C77541-D02D-47EE-873F-000F250551DD}" destId="{554D9B42-28F1-4F60-A116-6877276B2DC9}" srcOrd="1" destOrd="0" presId="urn:microsoft.com/office/officeart/2009/3/layout/StepUpProcess"/>
    <dgm:cxn modelId="{AF9C52D9-B546-4C41-8C11-2E363FFE96F8}" type="presParOf" srcId="{43C77541-D02D-47EE-873F-000F250551DD}" destId="{54314ADA-7BCD-4B21-9945-613D6AE0CAB5}" srcOrd="2" destOrd="0" presId="urn:microsoft.com/office/officeart/2009/3/layout/StepUpProcess"/>
    <dgm:cxn modelId="{C80B87AA-0EC8-43CE-836C-B8ED1FFACEAE}" type="presParOf" srcId="{2D77E28A-C074-448D-92A6-8CDE6BC497B3}" destId="{4744D74F-0516-4AD8-AF0E-91D6A0D3E03C}" srcOrd="5" destOrd="0" presId="urn:microsoft.com/office/officeart/2009/3/layout/StepUpProcess"/>
    <dgm:cxn modelId="{4277D47C-9196-4C48-B505-8CA700FECDC6}" type="presParOf" srcId="{4744D74F-0516-4AD8-AF0E-91D6A0D3E03C}" destId="{0D5E58F2-FB20-4398-82D1-CF47100BF9F3}" srcOrd="0" destOrd="0" presId="urn:microsoft.com/office/officeart/2009/3/layout/StepUpProcess"/>
    <dgm:cxn modelId="{141178F6-9EB0-4ADE-99D6-53423D1361FC}" type="presParOf" srcId="{2D77E28A-C074-448D-92A6-8CDE6BC497B3}" destId="{DD38A3E8-FE03-45A4-B2CE-1B6996BA830B}" srcOrd="6" destOrd="0" presId="urn:microsoft.com/office/officeart/2009/3/layout/StepUpProcess"/>
    <dgm:cxn modelId="{68AB9C1C-614D-4A3C-BE27-C4A0673E933D}" type="presParOf" srcId="{DD38A3E8-FE03-45A4-B2CE-1B6996BA830B}" destId="{41EBD09D-4F5E-4D6B-AF06-1DD3FC8CB9DC}" srcOrd="0" destOrd="0" presId="urn:microsoft.com/office/officeart/2009/3/layout/StepUpProcess"/>
    <dgm:cxn modelId="{C2F5E88B-1D5C-47F9-BA8D-8B86AC1A2029}" type="presParOf" srcId="{DD38A3E8-FE03-45A4-B2CE-1B6996BA830B}" destId="{E78D07DC-D4A8-4F54-A8D2-B944D1A4084F}" srcOrd="1" destOrd="0" presId="urn:microsoft.com/office/officeart/2009/3/layout/StepUpProcess"/>
    <dgm:cxn modelId="{5E1DC79B-67D8-40C7-9523-42F158A9BFD1}" type="presParOf" srcId="{DD38A3E8-FE03-45A4-B2CE-1B6996BA830B}" destId="{46A2DDB6-5B1E-4FEE-89EF-17E14D75BC2E}" srcOrd="2" destOrd="0" presId="urn:microsoft.com/office/officeart/2009/3/layout/StepUpProcess"/>
    <dgm:cxn modelId="{3699276F-57A1-479D-9308-6033B0DDFE60}" type="presParOf" srcId="{2D77E28A-C074-448D-92A6-8CDE6BC497B3}" destId="{A847A25A-C175-4355-9579-96D198217A40}" srcOrd="7" destOrd="0" presId="urn:microsoft.com/office/officeart/2009/3/layout/StepUpProcess"/>
    <dgm:cxn modelId="{535D05F1-3628-4C85-9BE8-417C697436CD}" type="presParOf" srcId="{A847A25A-C175-4355-9579-96D198217A40}" destId="{0AB05123-B4E8-4993-B815-F370A2C2512A}" srcOrd="0" destOrd="0" presId="urn:microsoft.com/office/officeart/2009/3/layout/StepUpProcess"/>
    <dgm:cxn modelId="{A9E78AC8-94F8-46A0-A140-BBBCB9EE00BA}" type="presParOf" srcId="{2D77E28A-C074-448D-92A6-8CDE6BC497B3}" destId="{F52C5B85-EABE-40EC-B6D4-CA982784398F}" srcOrd="8" destOrd="0" presId="urn:microsoft.com/office/officeart/2009/3/layout/StepUpProcess"/>
    <dgm:cxn modelId="{CEC59BBF-ACBC-4B31-A356-75030B79E352}" type="presParOf" srcId="{F52C5B85-EABE-40EC-B6D4-CA982784398F}" destId="{2A651400-03CA-4FC0-8686-99DB049CFADF}" srcOrd="0" destOrd="0" presId="urn:microsoft.com/office/officeart/2009/3/layout/StepUpProcess"/>
    <dgm:cxn modelId="{07E3C738-09D0-41F8-9F3F-3775748DF599}" type="presParOf" srcId="{F52C5B85-EABE-40EC-B6D4-CA982784398F}" destId="{1F78B81A-ADFF-4ADA-BCE1-9ED2CBE78C3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B74D2-5A74-4CE8-A489-686C2893C52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000377-B33E-45C5-9360-0A963ACF29F1}">
      <dgm:prSet phldrT="[Text]" custT="1"/>
      <dgm:spPr/>
      <dgm:t>
        <a:bodyPr/>
        <a:lstStyle/>
        <a:p>
          <a:r>
            <a:rPr lang="x-none" sz="2000" b="1" dirty="0" smtClean="0">
              <a:latin typeface="Bookman Old Style" panose="02050604050505020204" pitchFamily="18" charset="0"/>
            </a:rPr>
            <a:t>Проект личного развития</a:t>
          </a:r>
          <a:endParaRPr lang="en-US" sz="2000" b="1" dirty="0">
            <a:latin typeface="Bookman Old Style" panose="02050604050505020204" pitchFamily="18" charset="0"/>
          </a:endParaRPr>
        </a:p>
      </dgm:t>
    </dgm:pt>
    <dgm:pt modelId="{464B8810-E9EA-4E29-A487-C45E1DF0345E}" type="parTrans" cxnId="{A0A00BE5-D2F8-48A8-AE9E-B2586529D3B4}">
      <dgm:prSet/>
      <dgm:spPr/>
      <dgm:t>
        <a:bodyPr/>
        <a:lstStyle/>
        <a:p>
          <a:endParaRPr lang="en-US"/>
        </a:p>
      </dgm:t>
    </dgm:pt>
    <dgm:pt modelId="{E5171651-4F15-454E-93D9-C776E3544187}" type="sibTrans" cxnId="{A0A00BE5-D2F8-48A8-AE9E-B2586529D3B4}">
      <dgm:prSet/>
      <dgm:spPr/>
      <dgm:t>
        <a:bodyPr/>
        <a:lstStyle/>
        <a:p>
          <a:endParaRPr lang="en-US"/>
        </a:p>
      </dgm:t>
    </dgm:pt>
    <dgm:pt modelId="{0F4119A6-E050-435F-82BE-2F82D62FEE5F}">
      <dgm:prSet phldrT="[Text]" custT="1"/>
      <dgm:spPr/>
      <dgm:t>
        <a:bodyPr/>
        <a:lstStyle/>
        <a:p>
          <a:r>
            <a:rPr lang="x-none" sz="2000" b="1" dirty="0" smtClean="0">
              <a:latin typeface="Bookman Old Style" panose="02050604050505020204" pitchFamily="18" charset="0"/>
            </a:rPr>
            <a:t>Продукты обучения каждого модуля</a:t>
          </a:r>
          <a:endParaRPr lang="en-US" sz="2000" b="1" dirty="0">
            <a:latin typeface="Bookman Old Style" panose="02050604050505020204" pitchFamily="18" charset="0"/>
          </a:endParaRPr>
        </a:p>
      </dgm:t>
    </dgm:pt>
    <dgm:pt modelId="{0D9775BD-19AC-4056-81AB-374D0D6F15F8}" type="parTrans" cxnId="{FFE2F599-7806-4FF3-BB4A-E0A803091A3F}">
      <dgm:prSet/>
      <dgm:spPr/>
      <dgm:t>
        <a:bodyPr/>
        <a:lstStyle/>
        <a:p>
          <a:endParaRPr lang="en-US"/>
        </a:p>
      </dgm:t>
    </dgm:pt>
    <dgm:pt modelId="{48E6B2AE-9D3E-43C1-B4C8-1A54760E1ED7}" type="sibTrans" cxnId="{FFE2F599-7806-4FF3-BB4A-E0A803091A3F}">
      <dgm:prSet/>
      <dgm:spPr/>
      <dgm:t>
        <a:bodyPr/>
        <a:lstStyle/>
        <a:p>
          <a:endParaRPr lang="en-US"/>
        </a:p>
      </dgm:t>
    </dgm:pt>
    <dgm:pt modelId="{D5A20FE5-FC0A-4746-BC2C-03B7025E10D1}">
      <dgm:prSet phldrT="[Text]" custT="1"/>
      <dgm:spPr/>
      <dgm:t>
        <a:bodyPr/>
        <a:lstStyle/>
        <a:p>
          <a:r>
            <a:rPr lang="x-none" sz="2000" b="1" dirty="0" smtClean="0">
              <a:latin typeface="Bookman Old Style" panose="02050604050505020204" pitchFamily="18" charset="0"/>
            </a:rPr>
            <a:t>Оценивание и </a:t>
          </a:r>
          <a:r>
            <a:rPr lang="x-none" sz="2000" b="1" dirty="0" err="1" smtClean="0">
              <a:latin typeface="Bookman Old Style" panose="02050604050505020204" pitchFamily="18" charset="0"/>
            </a:rPr>
            <a:t>самооценивание</a:t>
          </a:r>
          <a:r>
            <a:rPr lang="x-none" sz="2000" b="1" dirty="0" smtClean="0">
              <a:latin typeface="Bookman Old Style" panose="02050604050505020204" pitchFamily="18" charset="0"/>
            </a:rPr>
            <a:t> на основе дескрипторов</a:t>
          </a:r>
          <a:endParaRPr lang="en-US" sz="2000" b="1" dirty="0">
            <a:latin typeface="Bookman Old Style" panose="02050604050505020204" pitchFamily="18" charset="0"/>
          </a:endParaRPr>
        </a:p>
      </dgm:t>
    </dgm:pt>
    <dgm:pt modelId="{E58DDB92-AE19-46D7-95F1-4B72E7B000E0}" type="parTrans" cxnId="{5D430766-8E80-4795-98B8-0289C596E6C2}">
      <dgm:prSet/>
      <dgm:spPr/>
      <dgm:t>
        <a:bodyPr/>
        <a:lstStyle/>
        <a:p>
          <a:endParaRPr lang="en-US"/>
        </a:p>
      </dgm:t>
    </dgm:pt>
    <dgm:pt modelId="{2DF16D9D-FBA8-42A1-847A-6E31FD97F879}" type="sibTrans" cxnId="{5D430766-8E80-4795-98B8-0289C596E6C2}">
      <dgm:prSet/>
      <dgm:spPr/>
      <dgm:t>
        <a:bodyPr/>
        <a:lstStyle/>
        <a:p>
          <a:endParaRPr lang="en-US"/>
        </a:p>
      </dgm:t>
    </dgm:pt>
    <dgm:pt modelId="{8B4B5E80-56E3-4AB9-BF63-2E88F4539257}">
      <dgm:prSet/>
      <dgm:spPr/>
      <dgm:t>
        <a:bodyPr/>
        <a:lstStyle/>
        <a:p>
          <a:endParaRPr lang="en-US" dirty="0"/>
        </a:p>
      </dgm:t>
    </dgm:pt>
    <dgm:pt modelId="{B948AC98-6FF4-4B96-BF8F-69E9601E8C7B}" type="parTrans" cxnId="{96A1D9E0-2C7C-4C29-B69C-747E5B742DAB}">
      <dgm:prSet/>
      <dgm:spPr/>
      <dgm:t>
        <a:bodyPr/>
        <a:lstStyle/>
        <a:p>
          <a:endParaRPr lang="en-US"/>
        </a:p>
      </dgm:t>
    </dgm:pt>
    <dgm:pt modelId="{2290D119-E66A-45A4-8C75-0C73DBAA40EA}" type="sibTrans" cxnId="{96A1D9E0-2C7C-4C29-B69C-747E5B742DAB}">
      <dgm:prSet/>
      <dgm:spPr/>
      <dgm:t>
        <a:bodyPr/>
        <a:lstStyle/>
        <a:p>
          <a:endParaRPr lang="en-US"/>
        </a:p>
      </dgm:t>
    </dgm:pt>
    <dgm:pt modelId="{F2A25875-5B5C-4F0D-ACE2-EE98B03EC752}" type="pres">
      <dgm:prSet presAssocID="{234B74D2-5A74-4CE8-A489-686C2893C527}" presName="compositeShape" presStyleCnt="0">
        <dgm:presLayoutVars>
          <dgm:dir/>
          <dgm:resizeHandles/>
        </dgm:presLayoutVars>
      </dgm:prSet>
      <dgm:spPr/>
    </dgm:pt>
    <dgm:pt modelId="{D9A6D638-23E5-4923-B395-2466718D33F1}" type="pres">
      <dgm:prSet presAssocID="{234B74D2-5A74-4CE8-A489-686C2893C527}" presName="pyramid" presStyleLbl="node1" presStyleIdx="0" presStyleCnt="1" custScaleX="224874" custLinFactNeighborX="24313" custLinFactNeighborY="-2082"/>
      <dgm:spPr/>
    </dgm:pt>
    <dgm:pt modelId="{258AEF7C-6A15-47D8-AEBD-01A6964450B1}" type="pres">
      <dgm:prSet presAssocID="{234B74D2-5A74-4CE8-A489-686C2893C527}" presName="theList" presStyleCnt="0"/>
      <dgm:spPr/>
    </dgm:pt>
    <dgm:pt modelId="{02B6362C-DB68-4A22-B830-04DBE5389B6C}" type="pres">
      <dgm:prSet presAssocID="{26000377-B33E-45C5-9360-0A963ACF29F1}" presName="aNode" presStyleLbl="fgAcc1" presStyleIdx="0" presStyleCnt="4" custScaleX="123685" custScaleY="238739" custLinFactY="-62679" custLinFactNeighborX="-1618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5BE9B-A887-4619-AD18-2F8438B82169}" type="pres">
      <dgm:prSet presAssocID="{26000377-B33E-45C5-9360-0A963ACF29F1}" presName="aSpace" presStyleCnt="0"/>
      <dgm:spPr/>
    </dgm:pt>
    <dgm:pt modelId="{962BCF8F-F3A2-415A-AC68-F70F95F45BF4}" type="pres">
      <dgm:prSet presAssocID="{0F4119A6-E050-435F-82BE-2F82D62FEE5F}" presName="aNode" presStyleLbl="fgAcc1" presStyleIdx="1" presStyleCnt="4" custScaleX="182401" custScaleY="229942" custLinFactY="-2302" custLinFactNeighborX="-126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7DBC0-7A25-44DA-8DD3-347A48A99B25}" type="pres">
      <dgm:prSet presAssocID="{0F4119A6-E050-435F-82BE-2F82D62FEE5F}" presName="aSpace" presStyleCnt="0"/>
      <dgm:spPr/>
    </dgm:pt>
    <dgm:pt modelId="{393C77BB-F5ED-4D08-A953-FBC182C82660}" type="pres">
      <dgm:prSet presAssocID="{D5A20FE5-FC0A-4746-BC2C-03B7025E10D1}" presName="aNode" presStyleLbl="fgAcc1" presStyleIdx="2" presStyleCnt="4" custScaleX="257149" custScaleY="215585" custLinFactY="56490" custLinFactNeighborX="-165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ADAE5-5734-49F1-8D92-0213E700B9BD}" type="pres">
      <dgm:prSet presAssocID="{D5A20FE5-FC0A-4746-BC2C-03B7025E10D1}" presName="aSpace" presStyleCnt="0"/>
      <dgm:spPr/>
    </dgm:pt>
    <dgm:pt modelId="{54D94650-C264-4625-AFF6-81ED4EA78F36}" type="pres">
      <dgm:prSet presAssocID="{8B4B5E80-56E3-4AB9-BF63-2E88F4539257}" presName="aNode" presStyleLbl="fgAcc1" presStyleIdx="3" presStyleCnt="4" custScaleX="355212" custScaleY="342379" custLinFactY="100000" custLinFactNeighborX="-14737" custLinFactNeighborY="10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77D66-3415-416A-A7AB-2B90FDB3F01C}" type="pres">
      <dgm:prSet presAssocID="{8B4B5E80-56E3-4AB9-BF63-2E88F4539257}" presName="aSpace" presStyleCnt="0"/>
      <dgm:spPr/>
    </dgm:pt>
  </dgm:ptLst>
  <dgm:cxnLst>
    <dgm:cxn modelId="{96A1D9E0-2C7C-4C29-B69C-747E5B742DAB}" srcId="{234B74D2-5A74-4CE8-A489-686C2893C527}" destId="{8B4B5E80-56E3-4AB9-BF63-2E88F4539257}" srcOrd="3" destOrd="0" parTransId="{B948AC98-6FF4-4B96-BF8F-69E9601E8C7B}" sibTransId="{2290D119-E66A-45A4-8C75-0C73DBAA40EA}"/>
    <dgm:cxn modelId="{AE8F16E3-7109-4D45-931A-65DFA096038C}" type="presOf" srcId="{8B4B5E80-56E3-4AB9-BF63-2E88F4539257}" destId="{54D94650-C264-4625-AFF6-81ED4EA78F36}" srcOrd="0" destOrd="0" presId="urn:microsoft.com/office/officeart/2005/8/layout/pyramid2"/>
    <dgm:cxn modelId="{4B65FF74-5490-4BF6-9DDA-895115DE317D}" type="presOf" srcId="{234B74D2-5A74-4CE8-A489-686C2893C527}" destId="{F2A25875-5B5C-4F0D-ACE2-EE98B03EC752}" srcOrd="0" destOrd="0" presId="urn:microsoft.com/office/officeart/2005/8/layout/pyramid2"/>
    <dgm:cxn modelId="{C3BAC163-C047-4ADF-AB0A-43B6C05ACB0B}" type="presOf" srcId="{D5A20FE5-FC0A-4746-BC2C-03B7025E10D1}" destId="{393C77BB-F5ED-4D08-A953-FBC182C82660}" srcOrd="0" destOrd="0" presId="urn:microsoft.com/office/officeart/2005/8/layout/pyramid2"/>
    <dgm:cxn modelId="{FFE2F599-7806-4FF3-BB4A-E0A803091A3F}" srcId="{234B74D2-5A74-4CE8-A489-686C2893C527}" destId="{0F4119A6-E050-435F-82BE-2F82D62FEE5F}" srcOrd="1" destOrd="0" parTransId="{0D9775BD-19AC-4056-81AB-374D0D6F15F8}" sibTransId="{48E6B2AE-9D3E-43C1-B4C8-1A54760E1ED7}"/>
    <dgm:cxn modelId="{DAF22DD3-7F5F-40B2-86CA-7CA58DC61B85}" type="presOf" srcId="{26000377-B33E-45C5-9360-0A963ACF29F1}" destId="{02B6362C-DB68-4A22-B830-04DBE5389B6C}" srcOrd="0" destOrd="0" presId="urn:microsoft.com/office/officeart/2005/8/layout/pyramid2"/>
    <dgm:cxn modelId="{A0A00BE5-D2F8-48A8-AE9E-B2586529D3B4}" srcId="{234B74D2-5A74-4CE8-A489-686C2893C527}" destId="{26000377-B33E-45C5-9360-0A963ACF29F1}" srcOrd="0" destOrd="0" parTransId="{464B8810-E9EA-4E29-A487-C45E1DF0345E}" sibTransId="{E5171651-4F15-454E-93D9-C776E3544187}"/>
    <dgm:cxn modelId="{5D430766-8E80-4795-98B8-0289C596E6C2}" srcId="{234B74D2-5A74-4CE8-A489-686C2893C527}" destId="{D5A20FE5-FC0A-4746-BC2C-03B7025E10D1}" srcOrd="2" destOrd="0" parTransId="{E58DDB92-AE19-46D7-95F1-4B72E7B000E0}" sibTransId="{2DF16D9D-FBA8-42A1-847A-6E31FD97F879}"/>
    <dgm:cxn modelId="{84F7C3C7-E80E-4D2A-ABD6-59C62769D37A}" type="presOf" srcId="{0F4119A6-E050-435F-82BE-2F82D62FEE5F}" destId="{962BCF8F-F3A2-415A-AC68-F70F95F45BF4}" srcOrd="0" destOrd="0" presId="urn:microsoft.com/office/officeart/2005/8/layout/pyramid2"/>
    <dgm:cxn modelId="{1DA9D78B-4027-417A-B711-B294DCF2B03D}" type="presParOf" srcId="{F2A25875-5B5C-4F0D-ACE2-EE98B03EC752}" destId="{D9A6D638-23E5-4923-B395-2466718D33F1}" srcOrd="0" destOrd="0" presId="urn:microsoft.com/office/officeart/2005/8/layout/pyramid2"/>
    <dgm:cxn modelId="{8F8543CF-AA45-4CB7-9395-4A97B10A2024}" type="presParOf" srcId="{F2A25875-5B5C-4F0D-ACE2-EE98B03EC752}" destId="{258AEF7C-6A15-47D8-AEBD-01A6964450B1}" srcOrd="1" destOrd="0" presId="urn:microsoft.com/office/officeart/2005/8/layout/pyramid2"/>
    <dgm:cxn modelId="{0894786B-814D-4B5C-AE5B-38755486EC06}" type="presParOf" srcId="{258AEF7C-6A15-47D8-AEBD-01A6964450B1}" destId="{02B6362C-DB68-4A22-B830-04DBE5389B6C}" srcOrd="0" destOrd="0" presId="urn:microsoft.com/office/officeart/2005/8/layout/pyramid2"/>
    <dgm:cxn modelId="{5D8FE2ED-E9B3-4207-A4D4-BB2819989EF1}" type="presParOf" srcId="{258AEF7C-6A15-47D8-AEBD-01A6964450B1}" destId="{6B15BE9B-A887-4619-AD18-2F8438B82169}" srcOrd="1" destOrd="0" presId="urn:microsoft.com/office/officeart/2005/8/layout/pyramid2"/>
    <dgm:cxn modelId="{EB4C6F34-4573-4DD0-AD6A-69C1E466F9DD}" type="presParOf" srcId="{258AEF7C-6A15-47D8-AEBD-01A6964450B1}" destId="{962BCF8F-F3A2-415A-AC68-F70F95F45BF4}" srcOrd="2" destOrd="0" presId="urn:microsoft.com/office/officeart/2005/8/layout/pyramid2"/>
    <dgm:cxn modelId="{6786CF7B-E4A4-4B08-B431-FC883CB65DC7}" type="presParOf" srcId="{258AEF7C-6A15-47D8-AEBD-01A6964450B1}" destId="{9D57DBC0-7A25-44DA-8DD3-347A48A99B25}" srcOrd="3" destOrd="0" presId="urn:microsoft.com/office/officeart/2005/8/layout/pyramid2"/>
    <dgm:cxn modelId="{4D3B6C48-F22D-4820-96F7-EF6518109F8E}" type="presParOf" srcId="{258AEF7C-6A15-47D8-AEBD-01A6964450B1}" destId="{393C77BB-F5ED-4D08-A953-FBC182C82660}" srcOrd="4" destOrd="0" presId="urn:microsoft.com/office/officeart/2005/8/layout/pyramid2"/>
    <dgm:cxn modelId="{9B50AD21-2F74-4A06-9D3F-0B610A19F1FE}" type="presParOf" srcId="{258AEF7C-6A15-47D8-AEBD-01A6964450B1}" destId="{5D6ADAE5-5734-49F1-8D92-0213E700B9BD}" srcOrd="5" destOrd="0" presId="urn:microsoft.com/office/officeart/2005/8/layout/pyramid2"/>
    <dgm:cxn modelId="{E5EDCCC5-ED82-499A-AA19-C2AC4D6C450D}" type="presParOf" srcId="{258AEF7C-6A15-47D8-AEBD-01A6964450B1}" destId="{54D94650-C264-4625-AFF6-81ED4EA78F36}" srcOrd="6" destOrd="0" presId="urn:microsoft.com/office/officeart/2005/8/layout/pyramid2"/>
    <dgm:cxn modelId="{EB1CF9D9-F402-4D8B-9ADF-90E453A4AFEB}" type="presParOf" srcId="{258AEF7C-6A15-47D8-AEBD-01A6964450B1}" destId="{D7477D66-3415-416A-A7AB-2B90FDB3F01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2BDDC-361F-4A27-86EB-CD2F8C7146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B0AB6-9422-483D-B34B-7D3E1E5462EB}">
      <dgm:prSet phldrT="[Текст]"/>
      <dgm:spPr/>
      <dgm:t>
        <a:bodyPr/>
        <a:lstStyle/>
        <a:p>
          <a:r>
            <a:rPr lang="ru-RU" dirty="0" smtClean="0"/>
            <a:t>Письменные</a:t>
          </a:r>
          <a:r>
            <a:rPr lang="ro-RO" dirty="0" smtClean="0"/>
            <a:t> </a:t>
          </a:r>
          <a:endParaRPr lang="ru-RU" dirty="0"/>
        </a:p>
      </dgm:t>
    </dgm:pt>
    <dgm:pt modelId="{17570A0A-7C07-4E42-B0D1-8601B940772A}" type="parTrans" cxnId="{15100131-DF80-4310-B055-5918CB1A28DD}">
      <dgm:prSet/>
      <dgm:spPr/>
      <dgm:t>
        <a:bodyPr/>
        <a:lstStyle/>
        <a:p>
          <a:endParaRPr lang="ru-RU"/>
        </a:p>
      </dgm:t>
    </dgm:pt>
    <dgm:pt modelId="{2206F9AB-C06C-4D69-8C87-2CA248F99F5E}" type="sibTrans" cxnId="{15100131-DF80-4310-B055-5918CB1A28DD}">
      <dgm:prSet/>
      <dgm:spPr/>
      <dgm:t>
        <a:bodyPr/>
        <a:lstStyle/>
        <a:p>
          <a:endParaRPr lang="ru-RU"/>
        </a:p>
      </dgm:t>
    </dgm:pt>
    <dgm:pt modelId="{438A718B-B1B1-45A7-8C51-E820491E1B74}">
      <dgm:prSet phldrT="[Текст]"/>
      <dgm:spPr/>
      <dgm:t>
        <a:bodyPr/>
        <a:lstStyle/>
        <a:p>
          <a:r>
            <a:rPr lang="ru-RU" dirty="0" smtClean="0"/>
            <a:t>Устные</a:t>
          </a:r>
          <a:endParaRPr lang="ru-RU" dirty="0"/>
        </a:p>
      </dgm:t>
    </dgm:pt>
    <dgm:pt modelId="{1F5C3B05-6836-487C-B497-B2831D5C07C0}" type="parTrans" cxnId="{D20A1823-0029-4AD2-9B06-FB24E1F9D524}">
      <dgm:prSet/>
      <dgm:spPr/>
      <dgm:t>
        <a:bodyPr/>
        <a:lstStyle/>
        <a:p>
          <a:endParaRPr lang="ru-RU"/>
        </a:p>
      </dgm:t>
    </dgm:pt>
    <dgm:pt modelId="{6065DC0E-9A3A-42B7-A00E-9D9D9374B928}" type="sibTrans" cxnId="{D20A1823-0029-4AD2-9B06-FB24E1F9D524}">
      <dgm:prSet/>
      <dgm:spPr/>
      <dgm:t>
        <a:bodyPr/>
        <a:lstStyle/>
        <a:p>
          <a:endParaRPr lang="ru-RU"/>
        </a:p>
      </dgm:t>
    </dgm:pt>
    <dgm:pt modelId="{46EA11D1-FF3C-434A-8E32-45953B932D36}">
      <dgm:prSet phldrT="[Текст]"/>
      <dgm:spPr/>
      <dgm:t>
        <a:bodyPr/>
        <a:lstStyle/>
        <a:p>
          <a:r>
            <a:rPr lang="ru-RU" dirty="0" smtClean="0"/>
            <a:t>Практические</a:t>
          </a:r>
          <a:r>
            <a:rPr lang="ro-RO" dirty="0" smtClean="0"/>
            <a:t>  </a:t>
          </a:r>
          <a:endParaRPr lang="ru-RU" dirty="0"/>
        </a:p>
      </dgm:t>
    </dgm:pt>
    <dgm:pt modelId="{8E8DF13F-8A89-40A3-A61B-3B625B5C596D}" type="parTrans" cxnId="{98E43538-F698-4E17-B92C-09238E33DFC8}">
      <dgm:prSet/>
      <dgm:spPr/>
      <dgm:t>
        <a:bodyPr/>
        <a:lstStyle/>
        <a:p>
          <a:endParaRPr lang="ru-RU"/>
        </a:p>
      </dgm:t>
    </dgm:pt>
    <dgm:pt modelId="{85AFCE79-A9BD-476D-B321-AB4DADC8FEE4}" type="sibTrans" cxnId="{98E43538-F698-4E17-B92C-09238E33DFC8}">
      <dgm:prSet/>
      <dgm:spPr/>
      <dgm:t>
        <a:bodyPr/>
        <a:lstStyle/>
        <a:p>
          <a:endParaRPr lang="ru-RU"/>
        </a:p>
      </dgm:t>
    </dgm:pt>
    <dgm:pt modelId="{22516F73-2483-4D4A-BF27-EC3F762AAD19}" type="pres">
      <dgm:prSet presAssocID="{4E52BDDC-361F-4A27-86EB-CD2F8C7146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21D96C-9702-4A31-8222-92DFC44EA3CD}" type="pres">
      <dgm:prSet presAssocID="{4F9B0AB6-9422-483D-B34B-7D3E1E5462EB}" presName="composite" presStyleCnt="0"/>
      <dgm:spPr/>
    </dgm:pt>
    <dgm:pt modelId="{D64FA8A0-177E-4284-991A-39AACA7CF5FD}" type="pres">
      <dgm:prSet presAssocID="{4F9B0AB6-9422-483D-B34B-7D3E1E5462EB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92833-CBBC-45C6-BE91-E20C9C8AC9B4}" type="pres">
      <dgm:prSet presAssocID="{4F9B0AB6-9422-483D-B34B-7D3E1E5462EB}" presName="rect2" presStyleLbl="fgImgPlace1" presStyleIdx="0" presStyleCnt="3" custScaleX="165805" custScaleY="91278" custLinFactNeighborX="-19338" custLinFactNeighborY="-23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D54605-1133-40F0-82EC-9E31B4DAFA73}" type="pres">
      <dgm:prSet presAssocID="{2206F9AB-C06C-4D69-8C87-2CA248F99F5E}" presName="sibTrans" presStyleCnt="0"/>
      <dgm:spPr/>
    </dgm:pt>
    <dgm:pt modelId="{4F223027-EA68-4AF6-A092-0E98EE7AF5FA}" type="pres">
      <dgm:prSet presAssocID="{438A718B-B1B1-45A7-8C51-E820491E1B74}" presName="composite" presStyleCnt="0"/>
      <dgm:spPr/>
    </dgm:pt>
    <dgm:pt modelId="{4ABAFECA-CEEC-4CB5-A785-6754894DDDA8}" type="pres">
      <dgm:prSet presAssocID="{438A718B-B1B1-45A7-8C51-E820491E1B74}" presName="rect1" presStyleLbl="trAlignAcc1" presStyleIdx="1" presStyleCnt="3" custScaleX="6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6A70F-EC34-4EB1-AF19-7A838D1F2418}" type="pres">
      <dgm:prSet presAssocID="{438A718B-B1B1-45A7-8C51-E820491E1B74}" presName="rect2" presStyleLbl="fgImgPlace1" presStyleIdx="1" presStyleCnt="3" custScaleX="191433" custScaleY="121553" custLinFactNeighborX="-85245" custLinFactNeighborY="7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DD5750-0DDB-4F9B-B219-C82B745CBA7C}" type="pres">
      <dgm:prSet presAssocID="{6065DC0E-9A3A-42B7-A00E-9D9D9374B928}" presName="sibTrans" presStyleCnt="0"/>
      <dgm:spPr/>
    </dgm:pt>
    <dgm:pt modelId="{BCABA634-769E-47C8-A3B1-EFCCD7E09E9E}" type="pres">
      <dgm:prSet presAssocID="{46EA11D1-FF3C-434A-8E32-45953B932D36}" presName="composite" presStyleCnt="0"/>
      <dgm:spPr/>
    </dgm:pt>
    <dgm:pt modelId="{802E97CE-C36F-48DF-9A15-D74C4BF3FB41}" type="pres">
      <dgm:prSet presAssocID="{46EA11D1-FF3C-434A-8E32-45953B932D3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6B648-373D-46A6-BE8B-9F1100F61E2E}" type="pres">
      <dgm:prSet presAssocID="{46EA11D1-FF3C-434A-8E32-45953B932D36}" presName="rect2" presStyleLbl="fgImgPlace1" presStyleIdx="2" presStyleCnt="3" custScaleX="138408" custScaleY="89494" custLinFactNeighborX="-8960" custLinFactNeighborY="-6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98706F7-A1E3-49CF-A842-DD48B52BCDF0}" type="presOf" srcId="{4F9B0AB6-9422-483D-B34B-7D3E1E5462EB}" destId="{D64FA8A0-177E-4284-991A-39AACA7CF5FD}" srcOrd="0" destOrd="0" presId="urn:microsoft.com/office/officeart/2008/layout/PictureStrips"/>
    <dgm:cxn modelId="{D20A1823-0029-4AD2-9B06-FB24E1F9D524}" srcId="{4E52BDDC-361F-4A27-86EB-CD2F8C714643}" destId="{438A718B-B1B1-45A7-8C51-E820491E1B74}" srcOrd="1" destOrd="0" parTransId="{1F5C3B05-6836-487C-B497-B2831D5C07C0}" sibTransId="{6065DC0E-9A3A-42B7-A00E-9D9D9374B928}"/>
    <dgm:cxn modelId="{79BE3B0A-9C10-4EDF-B64C-A98837153E55}" type="presOf" srcId="{438A718B-B1B1-45A7-8C51-E820491E1B74}" destId="{4ABAFECA-CEEC-4CB5-A785-6754894DDDA8}" srcOrd="0" destOrd="0" presId="urn:microsoft.com/office/officeart/2008/layout/PictureStrips"/>
    <dgm:cxn modelId="{15100131-DF80-4310-B055-5918CB1A28DD}" srcId="{4E52BDDC-361F-4A27-86EB-CD2F8C714643}" destId="{4F9B0AB6-9422-483D-B34B-7D3E1E5462EB}" srcOrd="0" destOrd="0" parTransId="{17570A0A-7C07-4E42-B0D1-8601B940772A}" sibTransId="{2206F9AB-C06C-4D69-8C87-2CA248F99F5E}"/>
    <dgm:cxn modelId="{98E43538-F698-4E17-B92C-09238E33DFC8}" srcId="{4E52BDDC-361F-4A27-86EB-CD2F8C714643}" destId="{46EA11D1-FF3C-434A-8E32-45953B932D36}" srcOrd="2" destOrd="0" parTransId="{8E8DF13F-8A89-40A3-A61B-3B625B5C596D}" sibTransId="{85AFCE79-A9BD-476D-B321-AB4DADC8FEE4}"/>
    <dgm:cxn modelId="{F01C7D20-5B14-430C-AA61-53D28FE046D7}" type="presOf" srcId="{46EA11D1-FF3C-434A-8E32-45953B932D36}" destId="{802E97CE-C36F-48DF-9A15-D74C4BF3FB41}" srcOrd="0" destOrd="0" presId="urn:microsoft.com/office/officeart/2008/layout/PictureStrips"/>
    <dgm:cxn modelId="{6D1F4CA8-7999-478B-8DCB-724ED5FE4134}" type="presOf" srcId="{4E52BDDC-361F-4A27-86EB-CD2F8C714643}" destId="{22516F73-2483-4D4A-BF27-EC3F762AAD19}" srcOrd="0" destOrd="0" presId="urn:microsoft.com/office/officeart/2008/layout/PictureStrips"/>
    <dgm:cxn modelId="{1B4FCEB9-2712-46A5-9436-32379110A755}" type="presParOf" srcId="{22516F73-2483-4D4A-BF27-EC3F762AAD19}" destId="{4421D96C-9702-4A31-8222-92DFC44EA3CD}" srcOrd="0" destOrd="0" presId="urn:microsoft.com/office/officeart/2008/layout/PictureStrips"/>
    <dgm:cxn modelId="{93321A05-8CD7-4AC6-B960-2FC13B1F04E0}" type="presParOf" srcId="{4421D96C-9702-4A31-8222-92DFC44EA3CD}" destId="{D64FA8A0-177E-4284-991A-39AACA7CF5FD}" srcOrd="0" destOrd="0" presId="urn:microsoft.com/office/officeart/2008/layout/PictureStrips"/>
    <dgm:cxn modelId="{94AD78F1-DF72-4E3F-86CB-2C5B3EBD1F3B}" type="presParOf" srcId="{4421D96C-9702-4A31-8222-92DFC44EA3CD}" destId="{E3792833-CBBC-45C6-BE91-E20C9C8AC9B4}" srcOrd="1" destOrd="0" presId="urn:microsoft.com/office/officeart/2008/layout/PictureStrips"/>
    <dgm:cxn modelId="{D66F0AFE-5D47-437C-8C12-6A3FABB857B3}" type="presParOf" srcId="{22516F73-2483-4D4A-BF27-EC3F762AAD19}" destId="{B6D54605-1133-40F0-82EC-9E31B4DAFA73}" srcOrd="1" destOrd="0" presId="urn:microsoft.com/office/officeart/2008/layout/PictureStrips"/>
    <dgm:cxn modelId="{9426D10C-0D2A-4BA8-A7B8-396962FFF0D3}" type="presParOf" srcId="{22516F73-2483-4D4A-BF27-EC3F762AAD19}" destId="{4F223027-EA68-4AF6-A092-0E98EE7AF5FA}" srcOrd="2" destOrd="0" presId="urn:microsoft.com/office/officeart/2008/layout/PictureStrips"/>
    <dgm:cxn modelId="{5DBBEC82-545A-4C54-BEDD-98FB29A1376F}" type="presParOf" srcId="{4F223027-EA68-4AF6-A092-0E98EE7AF5FA}" destId="{4ABAFECA-CEEC-4CB5-A785-6754894DDDA8}" srcOrd="0" destOrd="0" presId="urn:microsoft.com/office/officeart/2008/layout/PictureStrips"/>
    <dgm:cxn modelId="{53E243FC-CE5C-4A1A-950C-2F8959A7DBB4}" type="presParOf" srcId="{4F223027-EA68-4AF6-A092-0E98EE7AF5FA}" destId="{72B6A70F-EC34-4EB1-AF19-7A838D1F2418}" srcOrd="1" destOrd="0" presId="urn:microsoft.com/office/officeart/2008/layout/PictureStrips"/>
    <dgm:cxn modelId="{03B8038E-11D1-4A6A-BD65-4CE3B1406ACA}" type="presParOf" srcId="{22516F73-2483-4D4A-BF27-EC3F762AAD19}" destId="{C7DD5750-0DDB-4F9B-B219-C82B745CBA7C}" srcOrd="3" destOrd="0" presId="urn:microsoft.com/office/officeart/2008/layout/PictureStrips"/>
    <dgm:cxn modelId="{5576FAFE-9828-4EC7-9D22-5805C4822798}" type="presParOf" srcId="{22516F73-2483-4D4A-BF27-EC3F762AAD19}" destId="{BCABA634-769E-47C8-A3B1-EFCCD7E09E9E}" srcOrd="4" destOrd="0" presId="urn:microsoft.com/office/officeart/2008/layout/PictureStrips"/>
    <dgm:cxn modelId="{22F6980F-8650-427C-97BD-5AB0D3059090}" type="presParOf" srcId="{BCABA634-769E-47C8-A3B1-EFCCD7E09E9E}" destId="{802E97CE-C36F-48DF-9A15-D74C4BF3FB41}" srcOrd="0" destOrd="0" presId="urn:microsoft.com/office/officeart/2008/layout/PictureStrips"/>
    <dgm:cxn modelId="{67BC584A-3530-48C9-9E96-281685685B02}" type="presParOf" srcId="{BCABA634-769E-47C8-A3B1-EFCCD7E09E9E}" destId="{F4C6B648-373D-46A6-BE8B-9F1100F61E2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88592-266B-4319-B4A3-85D0B4DDA31E}">
      <dsp:nvSpPr>
        <dsp:cNvPr id="0" name=""/>
        <dsp:cNvSpPr/>
      </dsp:nvSpPr>
      <dsp:spPr>
        <a:xfrm>
          <a:off x="2475121" y="-430523"/>
          <a:ext cx="4685850" cy="4685850"/>
        </a:xfrm>
        <a:prstGeom prst="circularArrow">
          <a:avLst>
            <a:gd name="adj1" fmla="val 5544"/>
            <a:gd name="adj2" fmla="val 330680"/>
            <a:gd name="adj3" fmla="val 12401970"/>
            <a:gd name="adj4" fmla="val 1829097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8F697-546E-454A-B4DA-60FC3ABE3D3D}">
      <dsp:nvSpPr>
        <dsp:cNvPr id="0" name=""/>
        <dsp:cNvSpPr/>
      </dsp:nvSpPr>
      <dsp:spPr>
        <a:xfrm>
          <a:off x="3153971" y="55060"/>
          <a:ext cx="3328149" cy="1225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Личностная идентичность</a:t>
          </a:r>
          <a:r>
            <a:rPr lang="ro-RO" sz="1800" b="1" kern="1200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 и </a:t>
          </a:r>
          <a:r>
            <a:rPr lang="ru-RU" sz="1800" b="1" kern="1200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гармоничность</a:t>
          </a:r>
          <a:r>
            <a:rPr lang="ro-RO" sz="1800" b="1" kern="1200" dirty="0" smtClean="0">
              <a:effectLst/>
              <a:latin typeface="Segoe UI" panose="020B0502040204020203" pitchFamily="34" charset="0"/>
              <a:ea typeface="Times New Roman"/>
              <a:cs typeface="Segoe UI" panose="020B0502040204020203" pitchFamily="34" charset="0"/>
            </a:rPr>
            <a:t> отношений</a:t>
          </a:r>
          <a:endParaRPr lang="en-US" sz="18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213772" y="114861"/>
        <a:ext cx="3208547" cy="1105420"/>
      </dsp:txXfrm>
    </dsp:sp>
    <dsp:sp modelId="{D782B641-DB6E-4DCC-9684-EAFABBF4704C}">
      <dsp:nvSpPr>
        <dsp:cNvPr id="0" name=""/>
        <dsp:cNvSpPr/>
      </dsp:nvSpPr>
      <dsp:spPr>
        <a:xfrm>
          <a:off x="5644561" y="1442007"/>
          <a:ext cx="2916848" cy="1266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Обеспечение качества жизни</a:t>
          </a:r>
          <a:endParaRPr lang="en-US" sz="1800" b="1" kern="1200" dirty="0"/>
        </a:p>
      </dsp:txBody>
      <dsp:txXfrm>
        <a:off x="5706363" y="1503809"/>
        <a:ext cx="2793244" cy="1142412"/>
      </dsp:txXfrm>
    </dsp:sp>
    <dsp:sp modelId="{333637F6-1028-4802-BB46-D3B777115FFC}">
      <dsp:nvSpPr>
        <dsp:cNvPr id="0" name=""/>
        <dsp:cNvSpPr/>
      </dsp:nvSpPr>
      <dsp:spPr>
        <a:xfrm>
          <a:off x="5169721" y="3129361"/>
          <a:ext cx="3029986" cy="1348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Здоровый образ жизни</a:t>
          </a:r>
          <a:endParaRPr lang="en-US" sz="1800" b="1" kern="1200" dirty="0"/>
        </a:p>
      </dsp:txBody>
      <dsp:txXfrm>
        <a:off x="5235553" y="3195193"/>
        <a:ext cx="2898322" cy="1216919"/>
      </dsp:txXfrm>
    </dsp:sp>
    <dsp:sp modelId="{E1497A1B-E83E-456A-A864-4462C7F919B8}">
      <dsp:nvSpPr>
        <dsp:cNvPr id="0" name=""/>
        <dsp:cNvSpPr/>
      </dsp:nvSpPr>
      <dsp:spPr>
        <a:xfrm>
          <a:off x="1582086" y="3109659"/>
          <a:ext cx="3191700" cy="1312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Планирование карьеры и развитие предприимчивости</a:t>
          </a:r>
          <a:endParaRPr lang="en-US" sz="1800" b="1" kern="1200" dirty="0"/>
        </a:p>
      </dsp:txBody>
      <dsp:txXfrm>
        <a:off x="1646134" y="3173707"/>
        <a:ext cx="3063604" cy="1183932"/>
      </dsp:txXfrm>
    </dsp:sp>
    <dsp:sp modelId="{B22A0688-A776-44B2-BCF5-CE62DA0F9130}">
      <dsp:nvSpPr>
        <dsp:cNvPr id="0" name=""/>
        <dsp:cNvSpPr/>
      </dsp:nvSpPr>
      <dsp:spPr>
        <a:xfrm>
          <a:off x="1087171" y="1427666"/>
          <a:ext cx="2954901" cy="1294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Личная безопасность</a:t>
          </a:r>
          <a:endParaRPr lang="en-US" sz="1800" b="1" kern="1200" dirty="0"/>
        </a:p>
      </dsp:txBody>
      <dsp:txXfrm>
        <a:off x="1150371" y="1490866"/>
        <a:ext cx="2828501" cy="1168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72DC8-0E24-4D03-BAA2-DD37320057F6}">
      <dsp:nvSpPr>
        <dsp:cNvPr id="0" name=""/>
        <dsp:cNvSpPr/>
      </dsp:nvSpPr>
      <dsp:spPr>
        <a:xfrm rot="5400000">
          <a:off x="426981" y="2347012"/>
          <a:ext cx="1269837" cy="2112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CD2AF-3A0E-4863-BCF1-348307427A42}">
      <dsp:nvSpPr>
        <dsp:cNvPr id="0" name=""/>
        <dsp:cNvSpPr/>
      </dsp:nvSpPr>
      <dsp:spPr>
        <a:xfrm>
          <a:off x="215014" y="2978338"/>
          <a:ext cx="1907611" cy="1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anose="02050604050505020204" pitchFamily="18" charset="0"/>
            </a:rPr>
            <a:t>СПЕЦИФИЧЕСКАЯ КОМПЕТЕНЦИЯ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15014" y="2978338"/>
        <a:ext cx="1907611" cy="1672132"/>
      </dsp:txXfrm>
    </dsp:sp>
    <dsp:sp modelId="{73F0056C-6543-4DDA-AB0B-E6E207DCE276}">
      <dsp:nvSpPr>
        <dsp:cNvPr id="0" name=""/>
        <dsp:cNvSpPr/>
      </dsp:nvSpPr>
      <dsp:spPr>
        <a:xfrm>
          <a:off x="1762698" y="2191452"/>
          <a:ext cx="359926" cy="3599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2C667-699A-4AF8-9FD8-578209CFE417}">
      <dsp:nvSpPr>
        <dsp:cNvPr id="0" name=""/>
        <dsp:cNvSpPr/>
      </dsp:nvSpPr>
      <dsp:spPr>
        <a:xfrm rot="5400000">
          <a:off x="2762270" y="1769142"/>
          <a:ext cx="1269837" cy="2112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481C3-2A7B-4035-AB9B-8CDD05E4A14C}">
      <dsp:nvSpPr>
        <dsp:cNvPr id="0" name=""/>
        <dsp:cNvSpPr/>
      </dsp:nvSpPr>
      <dsp:spPr>
        <a:xfrm>
          <a:off x="2550302" y="2400468"/>
          <a:ext cx="1907611" cy="1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anose="02050604050505020204" pitchFamily="18" charset="0"/>
            </a:rPr>
            <a:t>ЕДИНИЦЫ КОМПЕТЕНЦИИ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2550302" y="2400468"/>
        <a:ext cx="1907611" cy="1672132"/>
      </dsp:txXfrm>
    </dsp:sp>
    <dsp:sp modelId="{D5B09ED4-3852-4621-95DF-06582A7046A8}">
      <dsp:nvSpPr>
        <dsp:cNvPr id="0" name=""/>
        <dsp:cNvSpPr/>
      </dsp:nvSpPr>
      <dsp:spPr>
        <a:xfrm>
          <a:off x="4097987" y="1613582"/>
          <a:ext cx="359926" cy="3599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2EF37-78F6-4737-A1DA-110B8552387A}">
      <dsp:nvSpPr>
        <dsp:cNvPr id="0" name=""/>
        <dsp:cNvSpPr/>
      </dsp:nvSpPr>
      <dsp:spPr>
        <a:xfrm rot="5400000">
          <a:off x="5097558" y="1191273"/>
          <a:ext cx="1269837" cy="2112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D9B42-28F1-4F60-A116-6877276B2DC9}">
      <dsp:nvSpPr>
        <dsp:cNvPr id="0" name=""/>
        <dsp:cNvSpPr/>
      </dsp:nvSpPr>
      <dsp:spPr>
        <a:xfrm>
          <a:off x="4885591" y="1822599"/>
          <a:ext cx="1907611" cy="1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anose="02050604050505020204" pitchFamily="18" charset="0"/>
            </a:rPr>
            <a:t>ПРОДУКТЫ ОБУЧЕНИЯ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4885591" y="1822599"/>
        <a:ext cx="1907611" cy="1672132"/>
      </dsp:txXfrm>
    </dsp:sp>
    <dsp:sp modelId="{54314ADA-7BCD-4B21-9945-613D6AE0CAB5}">
      <dsp:nvSpPr>
        <dsp:cNvPr id="0" name=""/>
        <dsp:cNvSpPr/>
      </dsp:nvSpPr>
      <dsp:spPr>
        <a:xfrm>
          <a:off x="6433275" y="1035713"/>
          <a:ext cx="359926" cy="3599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D09D-4F5E-4D6B-AF06-1DD3FC8CB9DC}">
      <dsp:nvSpPr>
        <dsp:cNvPr id="0" name=""/>
        <dsp:cNvSpPr/>
      </dsp:nvSpPr>
      <dsp:spPr>
        <a:xfrm rot="5400000">
          <a:off x="7432847" y="613403"/>
          <a:ext cx="1269837" cy="2112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07DC-D4A8-4F54-A8D2-B944D1A4084F}">
      <dsp:nvSpPr>
        <dsp:cNvPr id="0" name=""/>
        <dsp:cNvSpPr/>
      </dsp:nvSpPr>
      <dsp:spPr>
        <a:xfrm>
          <a:off x="7220879" y="1244729"/>
          <a:ext cx="1907611" cy="1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anose="02050604050505020204" pitchFamily="18" charset="0"/>
            </a:rPr>
            <a:t>ЛИЧНЫЙ ПЛАН САМОРАЗВИТИЯ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7220879" y="1244729"/>
        <a:ext cx="1907611" cy="1672132"/>
      </dsp:txXfrm>
    </dsp:sp>
    <dsp:sp modelId="{46A2DDB6-5B1E-4FEE-89EF-17E14D75BC2E}">
      <dsp:nvSpPr>
        <dsp:cNvPr id="0" name=""/>
        <dsp:cNvSpPr/>
      </dsp:nvSpPr>
      <dsp:spPr>
        <a:xfrm>
          <a:off x="8768564" y="457843"/>
          <a:ext cx="359926" cy="3599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51400-03CA-4FC0-8686-99DB049CFADF}">
      <dsp:nvSpPr>
        <dsp:cNvPr id="0" name=""/>
        <dsp:cNvSpPr/>
      </dsp:nvSpPr>
      <dsp:spPr>
        <a:xfrm rot="5400000">
          <a:off x="9768135" y="35534"/>
          <a:ext cx="1269837" cy="21129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8B81A-ADFF-4ADA-BCE1-9ED2CBE78C33}">
      <dsp:nvSpPr>
        <dsp:cNvPr id="0" name=""/>
        <dsp:cNvSpPr/>
      </dsp:nvSpPr>
      <dsp:spPr>
        <a:xfrm>
          <a:off x="9556168" y="666860"/>
          <a:ext cx="1907611" cy="167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Bookman Old Style" panose="02050604050505020204" pitchFamily="18" charset="0"/>
            </a:rPr>
            <a:t>ДЕСКРИПТОРЫ ОЦЕНИВАНИЯ И САМООЦЕНИВАНИЯ</a:t>
          </a:r>
          <a:endParaRPr lang="en-US" sz="1200" b="1" kern="1200" dirty="0">
            <a:latin typeface="Bookman Old Style" panose="02050604050505020204" pitchFamily="18" charset="0"/>
          </a:endParaRPr>
        </a:p>
      </dsp:txBody>
      <dsp:txXfrm>
        <a:off x="9556168" y="666860"/>
        <a:ext cx="1907611" cy="1672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6D638-23E5-4923-B395-2466718D33F1}">
      <dsp:nvSpPr>
        <dsp:cNvPr id="0" name=""/>
        <dsp:cNvSpPr/>
      </dsp:nvSpPr>
      <dsp:spPr>
        <a:xfrm>
          <a:off x="462967" y="0"/>
          <a:ext cx="11250612" cy="50030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6362C-DB68-4A22-B830-04DBE5389B6C}">
      <dsp:nvSpPr>
        <dsp:cNvPr id="0" name=""/>
        <dsp:cNvSpPr/>
      </dsp:nvSpPr>
      <dsp:spPr>
        <a:xfrm>
          <a:off x="4057052" y="223471"/>
          <a:ext cx="4022233" cy="8864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 smtClean="0">
              <a:latin typeface="Bookman Old Style" panose="02050604050505020204" pitchFamily="18" charset="0"/>
            </a:rPr>
            <a:t>Проект личного развития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4100327" y="266746"/>
        <a:ext cx="3935683" cy="799940"/>
      </dsp:txXfrm>
    </dsp:sp>
    <dsp:sp modelId="{962BCF8F-F3A2-415A-AC68-F70F95F45BF4}">
      <dsp:nvSpPr>
        <dsp:cNvPr id="0" name=""/>
        <dsp:cNvSpPr/>
      </dsp:nvSpPr>
      <dsp:spPr>
        <a:xfrm>
          <a:off x="3218069" y="1380570"/>
          <a:ext cx="5931677" cy="8538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 smtClean="0">
              <a:latin typeface="Bookman Old Style" panose="02050604050505020204" pitchFamily="18" charset="0"/>
            </a:rPr>
            <a:t>Продукты обучения каждого модуля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3259749" y="1422250"/>
        <a:ext cx="5848317" cy="770464"/>
      </dsp:txXfrm>
    </dsp:sp>
    <dsp:sp modelId="{393C77BB-F5ED-4D08-A953-FBC182C82660}">
      <dsp:nvSpPr>
        <dsp:cNvPr id="0" name=""/>
        <dsp:cNvSpPr/>
      </dsp:nvSpPr>
      <dsp:spPr>
        <a:xfrm>
          <a:off x="1875092" y="2591948"/>
          <a:ext cx="8362480" cy="8005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b="1" kern="1200" dirty="0" smtClean="0">
              <a:latin typeface="Bookman Old Style" panose="02050604050505020204" pitchFamily="18" charset="0"/>
            </a:rPr>
            <a:t>Оценивание и </a:t>
          </a:r>
          <a:r>
            <a:rPr lang="x-none" sz="2000" b="1" kern="1200" dirty="0" err="1" smtClean="0">
              <a:latin typeface="Bookman Old Style" panose="02050604050505020204" pitchFamily="18" charset="0"/>
            </a:rPr>
            <a:t>самооценивание</a:t>
          </a:r>
          <a:r>
            <a:rPr lang="x-none" sz="2000" b="1" kern="1200" dirty="0" smtClean="0">
              <a:latin typeface="Bookman Old Style" panose="02050604050505020204" pitchFamily="18" charset="0"/>
            </a:rPr>
            <a:t> на основе дескрипторов</a:t>
          </a:r>
          <a:endParaRPr lang="en-US" sz="2000" b="1" kern="1200" dirty="0">
            <a:latin typeface="Bookman Old Style" panose="02050604050505020204" pitchFamily="18" charset="0"/>
          </a:endParaRPr>
        </a:p>
      </dsp:txBody>
      <dsp:txXfrm>
        <a:off x="1914170" y="2631026"/>
        <a:ext cx="8284324" cy="722358"/>
      </dsp:txXfrm>
    </dsp:sp>
    <dsp:sp modelId="{54D94650-C264-4625-AFF6-81ED4EA78F36}">
      <dsp:nvSpPr>
        <dsp:cNvPr id="0" name=""/>
        <dsp:cNvSpPr/>
      </dsp:nvSpPr>
      <dsp:spPr>
        <a:xfrm>
          <a:off x="339580" y="3604098"/>
          <a:ext cx="11551487" cy="12713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01641" y="3666159"/>
        <a:ext cx="11427365" cy="1147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FA8A0-177E-4284-991A-39AACA7CF5FD}">
      <dsp:nvSpPr>
        <dsp:cNvPr id="0" name=""/>
        <dsp:cNvSpPr/>
      </dsp:nvSpPr>
      <dsp:spPr>
        <a:xfrm>
          <a:off x="3356650" y="742807"/>
          <a:ext cx="5532734" cy="1728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96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Письменные</a:t>
          </a:r>
          <a:r>
            <a:rPr lang="ro-RO" sz="4600" kern="1200" dirty="0" smtClean="0"/>
            <a:t> </a:t>
          </a:r>
          <a:endParaRPr lang="ru-RU" sz="4600" kern="1200" dirty="0"/>
        </a:p>
      </dsp:txBody>
      <dsp:txXfrm>
        <a:off x="3356650" y="742807"/>
        <a:ext cx="5532734" cy="1728979"/>
      </dsp:txXfrm>
    </dsp:sp>
    <dsp:sp modelId="{E3792833-CBBC-45C6-BE91-E20C9C8AC9B4}">
      <dsp:nvSpPr>
        <dsp:cNvPr id="0" name=""/>
        <dsp:cNvSpPr/>
      </dsp:nvSpPr>
      <dsp:spPr>
        <a:xfrm>
          <a:off x="2493860" y="529465"/>
          <a:ext cx="2006714" cy="16570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AFECA-CEEC-4CB5-A785-6754894DDDA8}">
      <dsp:nvSpPr>
        <dsp:cNvPr id="0" name=""/>
        <dsp:cNvSpPr/>
      </dsp:nvSpPr>
      <dsp:spPr>
        <a:xfrm>
          <a:off x="1751839" y="3115040"/>
          <a:ext cx="3598546" cy="1728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96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Устные</a:t>
          </a:r>
          <a:endParaRPr lang="ru-RU" sz="4600" kern="1200" dirty="0"/>
        </a:p>
      </dsp:txBody>
      <dsp:txXfrm>
        <a:off x="1751839" y="3115040"/>
        <a:ext cx="3598546" cy="1728979"/>
      </dsp:txXfrm>
    </dsp:sp>
    <dsp:sp modelId="{72B6A70F-EC34-4EB1-AF19-7A838D1F2418}">
      <dsp:nvSpPr>
        <dsp:cNvPr id="0" name=""/>
        <dsp:cNvSpPr/>
      </dsp:nvSpPr>
      <dsp:spPr>
        <a:xfrm>
          <a:off x="0" y="2682712"/>
          <a:ext cx="2316886" cy="220670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97CE-C36F-48DF-9A15-D74C4BF3FB41}">
      <dsp:nvSpPr>
        <dsp:cNvPr id="0" name=""/>
        <dsp:cNvSpPr/>
      </dsp:nvSpPr>
      <dsp:spPr>
        <a:xfrm>
          <a:off x="6083641" y="2985712"/>
          <a:ext cx="5532734" cy="1728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1096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Практические</a:t>
          </a:r>
          <a:r>
            <a:rPr lang="ro-RO" sz="4600" kern="1200" dirty="0" smtClean="0"/>
            <a:t>  </a:t>
          </a:r>
          <a:endParaRPr lang="ru-RU" sz="4600" kern="1200" dirty="0"/>
        </a:p>
      </dsp:txBody>
      <dsp:txXfrm>
        <a:off x="6083641" y="2985712"/>
        <a:ext cx="5532734" cy="1728979"/>
      </dsp:txXfrm>
    </dsp:sp>
    <dsp:sp modelId="{F4C6B648-373D-46A6-BE8B-9F1100F61E2E}">
      <dsp:nvSpPr>
        <dsp:cNvPr id="0" name=""/>
        <dsp:cNvSpPr/>
      </dsp:nvSpPr>
      <dsp:spPr>
        <a:xfrm>
          <a:off x="5512246" y="2820170"/>
          <a:ext cx="1675132" cy="162469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26BD-F23F-41F1-94BF-430749136EB7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427F-8C23-4C5F-9313-11EFA2949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80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7148-6D4E-4469-AAAF-B0EA81394AB8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D5E35-582B-43FC-BCD4-80A9135F6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8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D5E35-582B-43FC-BCD4-80A9135F6C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1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754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819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45637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35627" y="932723"/>
            <a:ext cx="94563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22757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39206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639712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7360" y="2817886"/>
            <a:ext cx="4416491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87360" y="3585971"/>
            <a:ext cx="441688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1845228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73399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99817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4406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10473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570063"/>
            <a:ext cx="4704415" cy="571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638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14032"/>
            <a:ext cx="4056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4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886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87269" y="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64139" y="342900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71235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6452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100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84B2AD7A-EF40-4970-A263-00023CF72802}" type="datetimeFigureOut">
              <a:rPr lang="ro-RO" sz="2400" smtClean="0">
                <a:solidFill>
                  <a:prstClr val="black"/>
                </a:solidFill>
              </a:rPr>
              <a:pPr defTabSz="1219170" latinLnBrk="1"/>
              <a:t>13.08.2018</a:t>
            </a:fld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2987B9F4-F2D4-412B-84AC-CCE81BDD98C6}" type="slidenum">
              <a:rPr lang="ro-RO" sz="2400" smtClean="0">
                <a:solidFill>
                  <a:prstClr val="black"/>
                </a:solidFill>
              </a:rPr>
              <a:pPr defTabSz="1219170" latinLnBrk="1"/>
              <a:t>‹#›</a:t>
            </a:fld>
            <a:endParaRPr lang="ro-RO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542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11920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208394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45637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35627" y="932723"/>
            <a:ext cx="94563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897248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73651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90334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7360" y="2817886"/>
            <a:ext cx="4416491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87360" y="3585971"/>
            <a:ext cx="441688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8628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52936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21021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0"/>
            <a:ext cx="3570695" cy="68580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31895175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2511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412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62858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3969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570063"/>
            <a:ext cx="4704415" cy="571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2224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14032"/>
            <a:ext cx="4056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4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7879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87269" y="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64139" y="342900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01266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821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4324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84B2AD7A-EF40-4970-A263-00023CF72802}" type="datetimeFigureOut">
              <a:rPr lang="ro-RO" sz="2400" smtClean="0">
                <a:solidFill>
                  <a:prstClr val="black"/>
                </a:solidFill>
              </a:rPr>
              <a:pPr defTabSz="1219170" latinLnBrk="1"/>
              <a:t>13.08.2018</a:t>
            </a:fld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2987B9F4-F2D4-412B-84AC-CCE81BDD98C6}" type="slidenum">
              <a:rPr lang="ro-RO" sz="2400" smtClean="0">
                <a:solidFill>
                  <a:prstClr val="black"/>
                </a:solidFill>
              </a:rPr>
              <a:pPr defTabSz="1219170" latinLnBrk="1"/>
              <a:t>‹#›</a:t>
            </a:fld>
            <a:endParaRPr lang="ro-RO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87616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6826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25559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627" y="164638"/>
            <a:ext cx="945637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35627" y="932723"/>
            <a:ext cx="945637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987796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74330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39795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7360" y="2817886"/>
            <a:ext cx="4416491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87360" y="3585971"/>
            <a:ext cx="4416885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4520459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7700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4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198" y="2308372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14850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nut 6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16230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975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20576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11424" y="1940808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3712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068288" y="1820808"/>
            <a:ext cx="2400000" cy="24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76000" y="1700808"/>
            <a:ext cx="2640000" cy="264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3321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1424" y="570063"/>
            <a:ext cx="4704415" cy="571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0096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14032"/>
            <a:ext cx="4056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24000" y="1914032"/>
            <a:ext cx="4068000" cy="30403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382672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87269" y="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64139" y="3429000"/>
            <a:ext cx="2880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26205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7139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2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64467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84B2AD7A-EF40-4970-A263-00023CF72802}" type="datetimeFigureOut">
              <a:rPr lang="ro-RO" sz="2400" smtClean="0">
                <a:solidFill>
                  <a:prstClr val="black"/>
                </a:solidFill>
              </a:rPr>
              <a:pPr defTabSz="1219170" latinLnBrk="1"/>
              <a:t>13.08.2018</a:t>
            </a:fld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endParaRPr lang="ro-RO" sz="2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1219170" latinLnBrk="1"/>
            <a:fld id="{2987B9F4-F2D4-412B-84AC-CCE81BDD98C6}" type="slidenum">
              <a:rPr lang="ro-RO" sz="2400" smtClean="0">
                <a:solidFill>
                  <a:prstClr val="black"/>
                </a:solidFill>
              </a:rPr>
              <a:pPr defTabSz="1219170" latinLnBrk="1"/>
              <a:t>‹#›</a:t>
            </a:fld>
            <a:endParaRPr lang="ro-RO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267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1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94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021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2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6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14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3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805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92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4602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6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9376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973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90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801" r:id="rId17"/>
    <p:sldLayoutId id="2147483802" r:id="rId18"/>
    <p:sldLayoutId id="214748383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28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6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183" y="277792"/>
            <a:ext cx="10856430" cy="4456254"/>
          </a:xfrm>
        </p:spPr>
        <p:txBody>
          <a:bodyPr>
            <a:normAutofit fontScale="90000"/>
          </a:bodyPr>
          <a:lstStyle/>
          <a:p>
            <a:pPr algn="ctr"/>
            <a: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o-MO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o-MO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o-MO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o-MO" b="1" dirty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Личностное</a:t>
            </a:r>
            <a:r>
              <a:rPr lang="ro-M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развитие </a:t>
            </a:r>
            <a:br>
              <a:rPr lang="ru-RU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o-MO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V</a:t>
            </a:r>
            <a:r>
              <a:rPr lang="ro-RO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-XII </a:t>
            </a:r>
            <a:r>
              <a:rPr lang="ru-RU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классы</a:t>
            </a:r>
            <a:endParaRPr lang="ru-RU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8" y="488787"/>
            <a:ext cx="6003583" cy="239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993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Методологические основы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737501"/>
              </p:ext>
            </p:extLst>
          </p:nvPr>
        </p:nvGraphicFramePr>
        <p:xfrm>
          <a:off x="457200" y="1476103"/>
          <a:ext cx="11469189" cy="510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933" y="196770"/>
            <a:ext cx="10092289" cy="1261640"/>
          </a:xfrm>
        </p:spPr>
        <p:txBody>
          <a:bodyPr/>
          <a:lstStyle/>
          <a:p>
            <a:r>
              <a:rPr lang="ru-RU" sz="2800" b="1" dirty="0"/>
              <a:t>Куррикулум «Личностное развитие» разработан на основании следующих </a:t>
            </a:r>
            <a:r>
              <a:rPr lang="ru-RU" sz="2800" b="1" dirty="0" smtClean="0"/>
              <a:t>принципов</a:t>
            </a:r>
            <a:r>
              <a:rPr lang="ru-RU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6887" y="1481559"/>
            <a:ext cx="10624485" cy="5243331"/>
          </a:xfrm>
        </p:spPr>
        <p:txBody>
          <a:bodyPr/>
          <a:lstStyle/>
          <a:p>
            <a:r>
              <a:rPr lang="ru-RU" sz="2400" b="1" dirty="0"/>
              <a:t>Аксиологический принцип;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системного подхода и постепенного развития компетенций;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обучения, ориентированного на ученика, находящегося в активных отношениях с жизненной средой;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ответственного и продуктивного использования партнерства учитель – семья – сообщество;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оптимальной мотивации и активного участия;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создания среды, способствующей качественному образованию;</a:t>
            </a:r>
          </a:p>
          <a:p>
            <a:r>
              <a:rPr lang="ru-RU" sz="2400" b="1" dirty="0" smtClean="0"/>
              <a:t>Принцип </a:t>
            </a:r>
            <a:r>
              <a:rPr lang="ru-RU" sz="2400" b="1" dirty="0"/>
              <a:t>уважения индивидуальной автономии и свободы.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71" y="243068"/>
            <a:ext cx="10336550" cy="12732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гимназическом цикле куррикулум сосредоточен на следующих </a:t>
            </a:r>
            <a:r>
              <a:rPr lang="ru-RU" b="1" dirty="0" smtClean="0"/>
              <a:t>приоритетах: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57" y="1809946"/>
            <a:ext cx="10377239" cy="490337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Выявление </a:t>
            </a:r>
            <a:r>
              <a:rPr lang="ru-RU" sz="2400" b="1" dirty="0"/>
              <a:t>и поддержка склонности ученика проявлять свою идентичность;</a:t>
            </a:r>
          </a:p>
          <a:p>
            <a:r>
              <a:rPr lang="ru-RU" sz="2400" b="1" dirty="0" smtClean="0"/>
              <a:t>Оценивание </a:t>
            </a:r>
            <a:r>
              <a:rPr lang="ru-RU" sz="2400" b="1" dirty="0"/>
              <a:t>стремления ученика учиться у других и работать в группах;</a:t>
            </a:r>
          </a:p>
          <a:p>
            <a:r>
              <a:rPr lang="ru-RU" sz="2400" b="1" dirty="0" smtClean="0"/>
              <a:t>Организация </a:t>
            </a:r>
            <a:r>
              <a:rPr lang="ru-RU" sz="2400" b="1" dirty="0"/>
              <a:t>учебного процесса с использованием различных возможностей решения проблемных ситуаций: в целом, и, в частности, от общего к частному;</a:t>
            </a:r>
          </a:p>
          <a:p>
            <a:r>
              <a:rPr lang="ru-RU" sz="2400" b="1" dirty="0" smtClean="0"/>
              <a:t>Сосредоточение </a:t>
            </a:r>
            <a:r>
              <a:rPr lang="ru-RU" sz="2400" b="1" dirty="0"/>
              <a:t>дидактического процесса на моделях, </a:t>
            </a:r>
            <a:r>
              <a:rPr lang="ru-RU" sz="2400" b="1" dirty="0" smtClean="0"/>
              <a:t>воспринимаемых </a:t>
            </a:r>
            <a:r>
              <a:rPr lang="ru-RU" sz="2400" b="1" dirty="0"/>
              <a:t>подростками;</a:t>
            </a:r>
          </a:p>
          <a:p>
            <a:r>
              <a:rPr lang="ru-RU" sz="2400" b="1" dirty="0" smtClean="0"/>
              <a:t>Активно-интерактивное </a:t>
            </a:r>
            <a:r>
              <a:rPr lang="ru-RU" sz="2400" b="1" dirty="0"/>
              <a:t>обучение.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1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311" y="624110"/>
            <a:ext cx="9355301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Распределение часов по единицам обучения</a:t>
            </a:r>
            <a:br>
              <a:rPr lang="ru-RU" b="1" dirty="0"/>
            </a:b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16532"/>
              </p:ext>
            </p:extLst>
          </p:nvPr>
        </p:nvGraphicFramePr>
        <p:xfrm>
          <a:off x="1800519" y="2106594"/>
          <a:ext cx="9924635" cy="4501594"/>
        </p:xfrm>
        <a:graphic>
          <a:graphicData uri="http://schemas.openxmlformats.org/drawingml/2006/table">
            <a:tbl>
              <a:tblPr/>
              <a:tblGrid>
                <a:gridCol w="6210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1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Единицы обучения(модули)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VIII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IX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3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Личностная идентичность и гармоничность отношений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качества жизни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o-RO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Здоровый </a:t>
                      </a: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 жизни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3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Планирование профессиональной карьеры и развитие предприимчивости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3622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o-RO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ичная </a:t>
                      </a:r>
                      <a:r>
                        <a:rPr lang="ro-RO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безопасность 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усмотрение учителя</a:t>
                      </a:r>
                      <a:endParaRPr lang="en-US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spcAft>
                          <a:spcPts val="0"/>
                        </a:spcAft>
                      </a:pPr>
                      <a:r>
                        <a:rPr lang="en-IE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239" y="289368"/>
            <a:ext cx="9732374" cy="1111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Образовательные приоритеты Куррикулума «Личностное развитие», лицейский цикл: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1562581"/>
            <a:ext cx="11111073" cy="4791919"/>
          </a:xfrm>
        </p:spPr>
        <p:txBody>
          <a:bodyPr>
            <a:normAutofit fontScale="92500"/>
          </a:bodyPr>
          <a:lstStyle/>
          <a:p>
            <a:r>
              <a:rPr lang="ru-RU" sz="3500" dirty="0"/>
              <a:t>	</a:t>
            </a:r>
            <a:r>
              <a:rPr lang="ru-RU" sz="3500" b="1" dirty="0"/>
              <a:t>Выявление и поддержка интересов подростков к обсуждаемым проблемам;</a:t>
            </a:r>
          </a:p>
          <a:p>
            <a:r>
              <a:rPr lang="ru-RU" sz="3200" b="1" dirty="0" smtClean="0"/>
              <a:t>Акцентирование </a:t>
            </a:r>
            <a:r>
              <a:rPr lang="ru-RU" sz="3200" b="1" dirty="0"/>
              <a:t>функциональности образования;</a:t>
            </a:r>
          </a:p>
          <a:p>
            <a:r>
              <a:rPr lang="ru-RU" sz="3200" b="1" dirty="0"/>
              <a:t>	Выявление и развитие способностей учащихся к решению сложных </a:t>
            </a:r>
            <a:r>
              <a:rPr lang="ru-RU" sz="3200" b="1" dirty="0" smtClean="0"/>
              <a:t>проблем через привлечение </a:t>
            </a:r>
            <a:r>
              <a:rPr lang="ru-RU" sz="3200" b="1" dirty="0"/>
              <a:t>их к </a:t>
            </a:r>
            <a:r>
              <a:rPr lang="ru-RU" sz="3200" b="1" dirty="0" smtClean="0"/>
              <a:t>дискуссиям, обсуждению;</a:t>
            </a:r>
            <a:endParaRPr lang="ru-RU" sz="3200" b="1" dirty="0"/>
          </a:p>
          <a:p>
            <a:r>
              <a:rPr lang="ru-RU" sz="3200" b="1" dirty="0"/>
              <a:t>	Соблюдение cоответствия между теоретическими подходами и практической жизнью;</a:t>
            </a:r>
          </a:p>
          <a:p>
            <a:r>
              <a:rPr lang="ru-RU" sz="3200" b="1" dirty="0"/>
              <a:t>	Уважение к личному мнению и </a:t>
            </a:r>
            <a:r>
              <a:rPr lang="ru-RU" sz="3200" b="1" dirty="0" smtClean="0"/>
              <a:t>взглядам </a:t>
            </a:r>
            <a:r>
              <a:rPr lang="ru-RU" sz="3200" b="1" dirty="0"/>
              <a:t>ученика.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47007" cy="1377387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spcAft>
                <a:spcPct val="0"/>
              </a:spcAft>
              <a:tabLst>
                <a:tab pos="228600" algn="l"/>
              </a:tabLst>
            </a:pPr>
            <a:r>
              <a:rPr lang="ru-RU" altLang="ru-RU" b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Личностная идентичность и гармоничность отношений</a:t>
            </a:r>
            <a:br>
              <a:rPr lang="ru-RU" altLang="ru-RU" b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045" y="1105319"/>
            <a:ext cx="10796074" cy="561702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o-MO" sz="2800" b="1" dirty="0" smtClean="0">
                <a:solidFill>
                  <a:srgbClr val="FF0000"/>
                </a:solidFill>
              </a:rPr>
              <a:t>I-IV</a:t>
            </a:r>
            <a:r>
              <a:rPr lang="ru-RU" sz="2800" b="1" dirty="0" smtClean="0">
                <a:solidFill>
                  <a:srgbClr val="FF0000"/>
                </a:solidFill>
              </a:rPr>
              <a:t>кл.</a:t>
            </a:r>
            <a:r>
              <a:rPr lang="ro-MO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	</a:t>
            </a:r>
            <a:r>
              <a:rPr lang="ru-RU" sz="2400" b="1" dirty="0">
                <a:solidFill>
                  <a:schemeClr val="tx1"/>
                </a:solidFill>
              </a:rPr>
              <a:t>Признавать собственную идентичность и идентичность других в контексте образования / семьи / общества, изъявляя уверенность в собственных силах и позитивное отношение.</a:t>
            </a:r>
          </a:p>
          <a:p>
            <a:pPr marL="0" indent="0">
              <a:buNone/>
            </a:pPr>
            <a:r>
              <a:rPr lang="ro-MO" sz="2600" b="1" dirty="0" smtClean="0">
                <a:solidFill>
                  <a:srgbClr val="FF0000"/>
                </a:solidFill>
              </a:rPr>
              <a:t>V-IX</a:t>
            </a:r>
            <a:r>
              <a:rPr lang="ru-RU" sz="2600" b="1" dirty="0" smtClean="0">
                <a:solidFill>
                  <a:srgbClr val="FF0000"/>
                </a:solidFill>
              </a:rPr>
              <a:t> кл.</a:t>
            </a:r>
            <a:r>
              <a:rPr lang="ru-RU" sz="2600" b="1" dirty="0">
                <a:solidFill>
                  <a:schemeClr val="tx1"/>
                </a:solidFill>
              </a:rPr>
              <a:t>	Выражение личной идентичности  в конструктивных отношениях с семьей и другими,  через познание себя и социальных ресурсов;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o-MO" sz="2600" b="1" dirty="0" smtClean="0">
                <a:solidFill>
                  <a:srgbClr val="FF0000"/>
                </a:solidFill>
              </a:rPr>
              <a:t>X-XII</a:t>
            </a:r>
            <a:r>
              <a:rPr lang="ru-RU" sz="2600" b="1" dirty="0" smtClean="0">
                <a:solidFill>
                  <a:srgbClr val="FF0000"/>
                </a:solidFill>
              </a:rPr>
              <a:t> кл.</a:t>
            </a:r>
            <a:r>
              <a:rPr lang="ro-MO" sz="26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Ценностное </a:t>
            </a:r>
            <a:r>
              <a:rPr lang="ru-RU" sz="2400" b="1" dirty="0">
                <a:solidFill>
                  <a:schemeClr val="tx1"/>
                </a:solidFill>
              </a:rPr>
              <a:t>проявление идентичности личности для создания гармоничных отношений в семье и в обществе,  посредством критической самооценки и оценки социальных </a:t>
            </a:r>
            <a:r>
              <a:rPr lang="ru-RU" sz="2400" b="1" dirty="0" smtClean="0">
                <a:solidFill>
                  <a:schemeClr val="tx1"/>
                </a:solidFill>
              </a:rPr>
              <a:t>ресурсов.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282045" y="5230375"/>
            <a:ext cx="10796074" cy="15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Самооценка; Самоуважение; Самовосприятие;</a:t>
            </a:r>
            <a:endParaRPr lang="ro-MO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Настойчивое, ненасильственное, неконфликтное общение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Отношения с окружающими: семья, общество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Rectangle 4"/>
          <p:cNvSpPr/>
          <p:nvPr/>
        </p:nvSpPr>
        <p:spPr>
          <a:xfrm>
            <a:off x="1282045" y="5290458"/>
            <a:ext cx="10796074" cy="15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Самооценка; Самоуважение; Самовосприятие;</a:t>
            </a:r>
            <a:endParaRPr lang="ro-MO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Настойчивое, ненасильственное, неконфликтное общение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/>
              <a:t>Отношения с окружающими: семья, общество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18" y="349789"/>
            <a:ext cx="11146955" cy="725385"/>
          </a:xfrm>
        </p:spPr>
        <p:txBody>
          <a:bodyPr/>
          <a:lstStyle/>
          <a:p>
            <a:pPr lvl="0" algn="ctr" defTabSz="914400" eaLnBrk="0" fontAlgn="base" hangingPunct="0">
              <a:spcAft>
                <a:spcPct val="0"/>
              </a:spcAft>
              <a:tabLst>
                <a:tab pos="228600" algn="l"/>
              </a:tabLst>
            </a:pPr>
            <a:r>
              <a:rPr lang="ru-RU" altLang="ru-RU" b="1" dirty="0" smtClean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Обеспечение качества жизни</a:t>
            </a:r>
            <a:endParaRPr lang="ru-RU" alt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460" y="1115367"/>
            <a:ext cx="10710610" cy="5657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MO" sz="2800" b="1" dirty="0" smtClean="0">
                <a:solidFill>
                  <a:srgbClr val="FF0000"/>
                </a:solidFill>
              </a:rPr>
              <a:t>I-IV</a:t>
            </a:r>
            <a:r>
              <a:rPr lang="ru-RU" sz="2800" b="1" dirty="0" smtClean="0">
                <a:solidFill>
                  <a:srgbClr val="FF0000"/>
                </a:solidFill>
              </a:rPr>
              <a:t> кл. </a:t>
            </a:r>
            <a:r>
              <a:rPr lang="ru-RU" sz="2800" b="1" dirty="0">
                <a:solidFill>
                  <a:schemeClr val="tx1"/>
                </a:solidFill>
              </a:rPr>
              <a:t>Использовать личные, социальные  ресурсы, а также ресурсы окружающей среды рационально, демонстрируя целостность и </a:t>
            </a:r>
            <a:r>
              <a:rPr lang="ru-RU" sz="2800" b="1" dirty="0" smtClean="0">
                <a:solidFill>
                  <a:schemeClr val="tx1"/>
                </a:solidFill>
              </a:rPr>
              <a:t>ответственность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MO" sz="2800" b="1" dirty="0" smtClean="0">
                <a:solidFill>
                  <a:srgbClr val="FF0000"/>
                </a:solidFill>
              </a:rPr>
              <a:t>V-IX</a:t>
            </a:r>
            <a:r>
              <a:rPr lang="ru-RU" sz="2800" b="1" dirty="0" smtClean="0">
                <a:solidFill>
                  <a:srgbClr val="FF0000"/>
                </a:solidFill>
              </a:rPr>
              <a:t> кл. </a:t>
            </a:r>
            <a:r>
              <a:rPr lang="ru-RU" sz="2800" b="1" dirty="0">
                <a:solidFill>
                  <a:schemeClr val="tx1"/>
                </a:solidFill>
              </a:rPr>
              <a:t>Демонстрация личной автономии в поведении, </a:t>
            </a:r>
            <a:r>
              <a:rPr lang="ru-RU" sz="2800" b="1" dirty="0" smtClean="0">
                <a:solidFill>
                  <a:schemeClr val="tx1"/>
                </a:solidFill>
              </a:rPr>
              <a:t>ориентированном </a:t>
            </a:r>
            <a:r>
              <a:rPr lang="ru-RU" sz="2800" b="1" dirty="0">
                <a:solidFill>
                  <a:schemeClr val="tx1"/>
                </a:solidFill>
              </a:rPr>
              <a:t>на оптимальное использование личных ресурсов и ресурсов среды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MO" sz="2800" b="1" dirty="0" smtClean="0">
                <a:solidFill>
                  <a:srgbClr val="FF0000"/>
                </a:solidFill>
              </a:rPr>
              <a:t>X-XII</a:t>
            </a:r>
            <a:r>
              <a:rPr lang="ru-RU" sz="2800" b="1" dirty="0" smtClean="0">
                <a:solidFill>
                  <a:srgbClr val="FF0000"/>
                </a:solidFill>
              </a:rPr>
              <a:t> кл. </a:t>
            </a:r>
            <a:r>
              <a:rPr lang="ru-RU" sz="2800" b="1" dirty="0" smtClean="0">
                <a:solidFill>
                  <a:schemeClr val="tx1"/>
                </a:solidFill>
              </a:rPr>
              <a:t>Проявление </a:t>
            </a:r>
            <a:r>
              <a:rPr lang="ru-RU" sz="2800" b="1" dirty="0">
                <a:solidFill>
                  <a:schemeClr val="tx1"/>
                </a:solidFill>
              </a:rPr>
              <a:t>активного поведения c целью повышения  уровня  качества жизни,  сосредоточеного на </a:t>
            </a:r>
            <a:r>
              <a:rPr lang="ru-RU" sz="2800" b="1" dirty="0" smtClean="0">
                <a:solidFill>
                  <a:schemeClr val="tx1"/>
                </a:solidFill>
              </a:rPr>
              <a:t>эффективном управлении ресурсами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ь за устойчивое саморазвитие, эффективное </a:t>
            </a:r>
            <a:r>
              <a:rPr lang="ru-RU" sz="2600" b="1" i="1" dirty="0" smtClean="0">
                <a:solidFill>
                  <a:srgbClr val="FF0000"/>
                </a:solidFill>
              </a:rPr>
              <a:t>самоуправление </a:t>
            </a:r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4" name="Rectangle 4"/>
          <p:cNvSpPr/>
          <p:nvPr/>
        </p:nvSpPr>
        <p:spPr>
          <a:xfrm>
            <a:off x="1282045" y="5290458"/>
            <a:ext cx="10796074" cy="15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Честность</a:t>
            </a:r>
            <a:r>
              <a:rPr lang="ru-RU" sz="2400" b="1" i="1" dirty="0">
                <a:solidFill>
                  <a:schemeClr val="bg1"/>
                </a:solidFill>
              </a:rPr>
              <a:t>; Вежливость; Обучение;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Эффективное управление ресурсами;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Ответственность за устойчивое саморазвитие, эффективное самоуправление </a:t>
            </a:r>
          </a:p>
          <a:p>
            <a:endParaRPr lang="ru-RU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01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97" y="160774"/>
            <a:ext cx="11455120" cy="730477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Здоровый образ жизни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5" y="1037366"/>
            <a:ext cx="10170175" cy="58110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 </a:t>
            </a:r>
            <a:r>
              <a:rPr lang="ro-MO" sz="11200" b="1" dirty="0" smtClean="0">
                <a:solidFill>
                  <a:srgbClr val="FF0000"/>
                </a:solidFill>
              </a:rPr>
              <a:t>I-IV</a:t>
            </a:r>
            <a:r>
              <a:rPr lang="ru-RU" sz="11200" b="1" dirty="0" smtClean="0">
                <a:solidFill>
                  <a:srgbClr val="FF0000"/>
                </a:solidFill>
              </a:rPr>
              <a:t> кл</a:t>
            </a:r>
            <a:r>
              <a:rPr lang="ru-RU" sz="11200" b="1" dirty="0" smtClean="0"/>
              <a:t>. </a:t>
            </a:r>
            <a:r>
              <a:rPr lang="ru-RU" sz="11200" b="1" dirty="0">
                <a:solidFill>
                  <a:schemeClr val="tx1"/>
                </a:solidFill>
              </a:rPr>
              <a:t>Принимать здоровый образ жизни в различных контекстах, проявляя интерес и участвуя в мероприятиях по сохранению собственного здоровья и здоровья окружающих</a:t>
            </a:r>
            <a:r>
              <a:rPr lang="ru-RU" sz="11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MO" sz="11200" b="1" dirty="0" smtClean="0">
                <a:solidFill>
                  <a:srgbClr val="FF0000"/>
                </a:solidFill>
              </a:rPr>
              <a:t>V-IX</a:t>
            </a:r>
            <a:r>
              <a:rPr lang="ru-RU" sz="11200" b="1" dirty="0" smtClean="0">
                <a:solidFill>
                  <a:srgbClr val="FF0000"/>
                </a:solidFill>
              </a:rPr>
              <a:t> кл</a:t>
            </a:r>
            <a:r>
              <a:rPr lang="ru-RU" sz="11200" b="1" dirty="0" smtClean="0"/>
              <a:t>. </a:t>
            </a:r>
            <a:r>
              <a:rPr lang="ru-RU" sz="11200" b="1" dirty="0">
                <a:solidFill>
                  <a:schemeClr val="tx1"/>
                </a:solidFill>
              </a:rPr>
              <a:t>Проявление поведения, ориентированного на здоровый образ жизни, посредством активного участия в поддержании собственного здоровья</a:t>
            </a:r>
            <a:r>
              <a:rPr lang="ru-RU" sz="11200" b="1" dirty="0" smtClean="0">
                <a:solidFill>
                  <a:schemeClr val="tx1"/>
                </a:solidFill>
              </a:rPr>
              <a:t>; </a:t>
            </a:r>
          </a:p>
          <a:p>
            <a:pPr marL="0" indent="0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o-MO" sz="11200" b="1" dirty="0" smtClean="0">
                <a:solidFill>
                  <a:srgbClr val="FF0000"/>
                </a:solidFill>
              </a:rPr>
              <a:t>X-XII</a:t>
            </a:r>
            <a:r>
              <a:rPr lang="ru-RU" sz="11200" b="1" dirty="0" smtClean="0"/>
              <a:t> </a:t>
            </a:r>
            <a:r>
              <a:rPr lang="ru-RU" sz="11200" b="1" dirty="0" smtClean="0">
                <a:solidFill>
                  <a:srgbClr val="FF0000"/>
                </a:solidFill>
              </a:rPr>
              <a:t>кл</a:t>
            </a:r>
            <a:r>
              <a:rPr lang="ru-RU" sz="11200" b="1" dirty="0">
                <a:solidFill>
                  <a:srgbClr val="FF0000"/>
                </a:solidFill>
              </a:rPr>
              <a:t>.</a:t>
            </a:r>
            <a:r>
              <a:rPr lang="ru-RU" sz="11200" b="1" dirty="0"/>
              <a:t> </a:t>
            </a:r>
            <a:r>
              <a:rPr lang="ru-RU" sz="11200" b="1" dirty="0" smtClean="0">
                <a:solidFill>
                  <a:schemeClr val="tx1"/>
                </a:solidFill>
              </a:rPr>
              <a:t>Демонстрирование </a:t>
            </a:r>
            <a:r>
              <a:rPr lang="ru-RU" sz="11200" b="1" dirty="0">
                <a:solidFill>
                  <a:schemeClr val="tx1"/>
                </a:solidFill>
              </a:rPr>
              <a:t>активного образа жизни, для  сохранения собственного здоровья и здоровья окружающих, </a:t>
            </a:r>
            <a:r>
              <a:rPr lang="ru-RU" sz="11200" b="1" dirty="0" smtClean="0">
                <a:solidFill>
                  <a:schemeClr val="tx1"/>
                </a:solidFill>
              </a:rPr>
              <a:t>основываясь на ответственности за последствия </a:t>
            </a:r>
            <a:r>
              <a:rPr lang="ru-RU" sz="11200" b="1" dirty="0">
                <a:solidFill>
                  <a:schemeClr val="tx1"/>
                </a:solidFill>
              </a:rPr>
              <a:t>принятых </a:t>
            </a:r>
            <a:r>
              <a:rPr lang="ru-RU" sz="11200" b="1" dirty="0" smtClean="0">
                <a:solidFill>
                  <a:schemeClr val="tx1"/>
                </a:solidFill>
              </a:rPr>
              <a:t>решений; </a:t>
            </a:r>
          </a:p>
          <a:p>
            <a:r>
              <a:rPr lang="ru-RU" sz="9600" b="1" dirty="0" smtClean="0">
                <a:solidFill>
                  <a:srgbClr val="C00000"/>
                </a:solidFill>
              </a:rPr>
              <a:t>Физическое здоровье; Эмоциональное здоровье;</a:t>
            </a:r>
          </a:p>
          <a:p>
            <a:r>
              <a:rPr lang="ru-RU" sz="9600" b="1" dirty="0">
                <a:solidFill>
                  <a:srgbClr val="C00000"/>
                </a:solidFill>
              </a:rPr>
              <a:t> Здоровое </a:t>
            </a:r>
            <a:r>
              <a:rPr lang="ru-RU" sz="9600" b="1" dirty="0" smtClean="0">
                <a:solidFill>
                  <a:srgbClr val="C00000"/>
                </a:solidFill>
              </a:rPr>
              <a:t>питание;</a:t>
            </a:r>
            <a:endParaRPr lang="ru-RU" sz="9600" b="1" dirty="0">
              <a:solidFill>
                <a:srgbClr val="C00000"/>
              </a:solidFill>
            </a:endParaRPr>
          </a:p>
          <a:p>
            <a:r>
              <a:rPr lang="ru-RU" sz="9600" b="1" dirty="0">
                <a:solidFill>
                  <a:srgbClr val="C00000"/>
                </a:solidFill>
              </a:rPr>
              <a:t>Противодействие </a:t>
            </a:r>
            <a:r>
              <a:rPr lang="ru-RU" sz="9600" b="1" dirty="0" smtClean="0">
                <a:solidFill>
                  <a:srgbClr val="C00000"/>
                </a:solidFill>
              </a:rPr>
              <a:t>вредным привычкам (наркотики</a:t>
            </a:r>
            <a:r>
              <a:rPr lang="ru-RU" sz="9600" b="1" dirty="0">
                <a:solidFill>
                  <a:srgbClr val="C00000"/>
                </a:solidFill>
              </a:rPr>
              <a:t>, алкоголь, курение</a:t>
            </a:r>
            <a:r>
              <a:rPr lang="ru-RU" sz="96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9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9600" b="1" dirty="0" smtClean="0"/>
          </a:p>
          <a:p>
            <a:pPr marL="0" indent="0">
              <a:buNone/>
            </a:pPr>
            <a:r>
              <a:rPr lang="ru-RU" sz="2600" b="1" dirty="0" smtClean="0"/>
              <a:t> </a:t>
            </a:r>
            <a:endParaRPr lang="en-US" sz="2600" b="1" dirty="0"/>
          </a:p>
        </p:txBody>
      </p:sp>
      <p:sp>
        <p:nvSpPr>
          <p:cNvPr id="4" name="Rectangle 4"/>
          <p:cNvSpPr/>
          <p:nvPr/>
        </p:nvSpPr>
        <p:spPr>
          <a:xfrm>
            <a:off x="1645961" y="5280825"/>
            <a:ext cx="10546039" cy="15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bg1"/>
              </a:solidFill>
            </a:endParaRPr>
          </a:p>
          <a:p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Физическое здоровье; Эмоциональное здоровье;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Здоровое </a:t>
            </a:r>
            <a:r>
              <a:rPr lang="ru-RU" sz="2400" b="1" dirty="0">
                <a:solidFill>
                  <a:schemeClr val="bg1"/>
                </a:solidFill>
              </a:rPr>
              <a:t>питание;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Противодействие вредным привычкам (наркотики, алкоголь, курение)</a:t>
            </a:r>
          </a:p>
          <a:p>
            <a:endParaRPr lang="ru-RU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97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2" y="323664"/>
            <a:ext cx="11157372" cy="1280890"/>
          </a:xfrm>
        </p:spPr>
        <p:txBody>
          <a:bodyPr>
            <a:normAutofit/>
          </a:bodyPr>
          <a:lstStyle/>
          <a:p>
            <a:pPr algn="ctr"/>
            <a:r>
              <a:rPr lang="x-none" b="1" dirty="0" smtClean="0">
                <a:latin typeface="Bookman Old Style" panose="02050604050505020204" pitchFamily="18" charset="0"/>
              </a:rPr>
              <a:t>Планирование карьеры и </a:t>
            </a:r>
            <a:r>
              <a:rPr lang="x-none" b="1" smtClean="0">
                <a:latin typeface="Bookman Old Style" panose="02050604050505020204" pitchFamily="18" charset="0"/>
              </a:rPr>
              <a:t>развитие предпр</a:t>
            </a:r>
            <a:r>
              <a:rPr lang="ru-RU" b="1" dirty="0" smtClean="0">
                <a:latin typeface="Bookman Old Style" panose="02050604050505020204" pitchFamily="18" charset="0"/>
              </a:rPr>
              <a:t>е</a:t>
            </a:r>
            <a:r>
              <a:rPr lang="x-none" b="1" smtClean="0">
                <a:latin typeface="Bookman Old Style" panose="02050604050505020204" pitchFamily="18" charset="0"/>
              </a:rPr>
              <a:t>им</a:t>
            </a:r>
            <a:r>
              <a:rPr lang="ru-RU" b="1" dirty="0" smtClean="0">
                <a:latin typeface="Bookman Old Style" panose="02050604050505020204" pitchFamily="18" charset="0"/>
              </a:rPr>
              <a:t>чивости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568" y="1798655"/>
            <a:ext cx="10461163" cy="496388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o-MO" sz="10400" b="1" dirty="0" smtClean="0">
                <a:solidFill>
                  <a:srgbClr val="C00000"/>
                </a:solidFill>
              </a:rPr>
              <a:t>I-IV </a:t>
            </a:r>
            <a:r>
              <a:rPr lang="ru-RU" sz="10400" b="1" dirty="0" smtClean="0">
                <a:solidFill>
                  <a:srgbClr val="C00000"/>
                </a:solidFill>
              </a:rPr>
              <a:t>кл. </a:t>
            </a:r>
            <a:r>
              <a:rPr lang="ru-RU" sz="10400" b="1" dirty="0">
                <a:solidFill>
                  <a:schemeClr val="tx1"/>
                </a:solidFill>
              </a:rPr>
              <a:t>Планировать карьеру с учётом индивидуальных возможностей и профессиональных интересов, проявляя позитивное отношение к личному развитию и учёбе как к основному занятию учащихся.</a:t>
            </a:r>
          </a:p>
          <a:p>
            <a:pPr marL="0" indent="0">
              <a:buNone/>
            </a:pPr>
            <a:r>
              <a:rPr lang="ro-MO" sz="10400" b="1" dirty="0" smtClean="0">
                <a:solidFill>
                  <a:srgbClr val="C00000"/>
                </a:solidFill>
              </a:rPr>
              <a:t>V-IX </a:t>
            </a:r>
            <a:r>
              <a:rPr lang="ru-RU" sz="10400" b="1" dirty="0" smtClean="0">
                <a:solidFill>
                  <a:srgbClr val="C00000"/>
                </a:solidFill>
              </a:rPr>
              <a:t>кл. </a:t>
            </a:r>
            <a:r>
              <a:rPr lang="ru-RU" sz="10400" b="1" dirty="0">
                <a:solidFill>
                  <a:schemeClr val="tx1"/>
                </a:solidFill>
              </a:rPr>
              <a:t>Планирование карьеры путем определения школьного  и/или профессионального пути  развития, исходя из личного потенциала и возможностей </a:t>
            </a:r>
            <a:r>
              <a:rPr lang="ru-RU" sz="10400" b="1" dirty="0" smtClean="0">
                <a:solidFill>
                  <a:schemeClr val="tx1"/>
                </a:solidFill>
              </a:rPr>
              <a:t>рынка. </a:t>
            </a:r>
          </a:p>
          <a:p>
            <a:pPr marL="0" indent="0">
              <a:buNone/>
            </a:pPr>
            <a:r>
              <a:rPr lang="ro-MO" sz="10400" b="1" dirty="0" smtClean="0">
                <a:solidFill>
                  <a:srgbClr val="C00000"/>
                </a:solidFill>
              </a:rPr>
              <a:t>X-XII </a:t>
            </a:r>
            <a:r>
              <a:rPr lang="ru-RU" sz="10400" b="1" dirty="0" smtClean="0">
                <a:solidFill>
                  <a:srgbClr val="C00000"/>
                </a:solidFill>
              </a:rPr>
              <a:t>кл. </a:t>
            </a:r>
            <a:r>
              <a:rPr lang="ru-RU" sz="10400" b="1" dirty="0" smtClean="0">
                <a:solidFill>
                  <a:schemeClr val="tx1"/>
                </a:solidFill>
              </a:rPr>
              <a:t>Ответственное </a:t>
            </a:r>
            <a:r>
              <a:rPr lang="ru-RU" sz="10400" b="1" dirty="0">
                <a:solidFill>
                  <a:schemeClr val="tx1"/>
                </a:solidFill>
              </a:rPr>
              <a:t>проектирование профессиональной  карьеры, посредством оценивания личного потенциала и возможностей  </a:t>
            </a:r>
            <a:r>
              <a:rPr lang="ru-RU" sz="10400" b="1" dirty="0" smtClean="0">
                <a:solidFill>
                  <a:schemeClr val="tx1"/>
                </a:solidFill>
              </a:rPr>
              <a:t>рынка  труда</a:t>
            </a:r>
            <a:r>
              <a:rPr lang="ru-RU" sz="8000" b="1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endParaRPr lang="ru-RU" sz="8000" b="1" dirty="0"/>
          </a:p>
          <a:p>
            <a:pPr marL="0" indent="0">
              <a:buNone/>
            </a:pPr>
            <a:endParaRPr lang="en-US" sz="8000" b="1" dirty="0"/>
          </a:p>
        </p:txBody>
      </p:sp>
      <p:sp>
        <p:nvSpPr>
          <p:cNvPr id="4" name="Rectangle 4"/>
          <p:cNvSpPr/>
          <p:nvPr/>
        </p:nvSpPr>
        <p:spPr>
          <a:xfrm>
            <a:off x="1645962" y="5401559"/>
            <a:ext cx="10351770" cy="1446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Мир профессий; </a:t>
            </a:r>
            <a:r>
              <a:rPr lang="ru-RU" sz="2400" b="1" dirty="0">
                <a:solidFill>
                  <a:schemeClr val="bg1"/>
                </a:solidFill>
              </a:rPr>
              <a:t>Личный </a:t>
            </a:r>
            <a:r>
              <a:rPr lang="ru-RU" sz="2400" b="1" dirty="0" smtClean="0">
                <a:solidFill>
                  <a:schemeClr val="bg1"/>
                </a:solidFill>
              </a:rPr>
              <a:t>потенциал;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i="1" dirty="0">
                <a:solidFill>
                  <a:schemeClr val="bg1"/>
                </a:solidFill>
              </a:rPr>
              <a:t>Решения вопросов выбора карьеры; Планирование карьеры;</a:t>
            </a:r>
          </a:p>
          <a:p>
            <a:r>
              <a:rPr lang="ru-RU" sz="2400" b="1" i="1" dirty="0">
                <a:solidFill>
                  <a:schemeClr val="bg1"/>
                </a:solidFill>
              </a:rPr>
              <a:t>Развитие </a:t>
            </a:r>
            <a:r>
              <a:rPr lang="ru-RU" sz="2400" b="1" i="1" dirty="0" smtClean="0">
                <a:solidFill>
                  <a:schemeClr val="bg1"/>
                </a:solidFill>
              </a:rPr>
              <a:t>предпринимательских навыков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88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26" y="160774"/>
            <a:ext cx="9696660" cy="1286189"/>
          </a:xfrm>
        </p:spPr>
        <p:txBody>
          <a:bodyPr>
            <a:normAutofit/>
          </a:bodyPr>
          <a:lstStyle/>
          <a:p>
            <a:pPr algn="ctr"/>
            <a:r>
              <a:rPr lang="x-none" sz="4000" b="1" dirty="0" smtClean="0">
                <a:latin typeface="Bookman Old Style" panose="02050604050505020204" pitchFamily="18" charset="0"/>
              </a:rPr>
              <a:t>Личная безопасность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025" y="1095270"/>
            <a:ext cx="10259367" cy="56471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b="1" dirty="0" smtClean="0"/>
              <a:t> </a:t>
            </a:r>
            <a:r>
              <a:rPr lang="ro-MO" sz="2600" b="1" dirty="0" smtClean="0"/>
              <a:t>I-IV </a:t>
            </a:r>
            <a:r>
              <a:rPr lang="ru-RU" sz="2600" b="1" dirty="0" smtClean="0"/>
              <a:t>кл. </a:t>
            </a:r>
            <a:r>
              <a:rPr lang="ru-RU" sz="2600" b="1" dirty="0"/>
              <a:t>Адаптировать поведение в отношении личной безопасности и безопасности окружающих в повседневной жизни, проявляя внимание и ответственность к себе и к окружающим.</a:t>
            </a:r>
          </a:p>
          <a:p>
            <a:pPr marL="0" indent="0">
              <a:buNone/>
            </a:pPr>
            <a:r>
              <a:rPr lang="ro-MO" sz="2600" b="1" dirty="0" smtClean="0">
                <a:solidFill>
                  <a:schemeClr val="tx1"/>
                </a:solidFill>
              </a:rPr>
              <a:t>V-IX </a:t>
            </a:r>
            <a:r>
              <a:rPr lang="ru-RU" sz="2600" b="1" dirty="0" smtClean="0">
                <a:solidFill>
                  <a:schemeClr val="tx1"/>
                </a:solidFill>
              </a:rPr>
              <a:t>кл</a:t>
            </a:r>
            <a:r>
              <a:rPr lang="ru-RU" sz="2600" b="1" dirty="0">
                <a:solidFill>
                  <a:schemeClr val="tx1"/>
                </a:solidFill>
              </a:rPr>
              <a:t>. Принятие активного поведения </a:t>
            </a:r>
            <a:r>
              <a:rPr lang="ru-RU" sz="2600" b="1" dirty="0" smtClean="0">
                <a:solidFill>
                  <a:schemeClr val="tx1"/>
                </a:solidFill>
              </a:rPr>
              <a:t>для личной </a:t>
            </a:r>
            <a:r>
              <a:rPr lang="ru-RU" sz="2600" b="1" dirty="0">
                <a:solidFill>
                  <a:schemeClr val="tx1"/>
                </a:solidFill>
              </a:rPr>
              <a:t>безопасности, сосредоточенного на ответственности за благополучие самого себя и других</a:t>
            </a:r>
            <a:r>
              <a:rPr lang="ru-RU" sz="2600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o-MO" sz="2600" b="1" dirty="0" smtClean="0">
                <a:solidFill>
                  <a:schemeClr val="tx1"/>
                </a:solidFill>
              </a:rPr>
              <a:t>X-XII</a:t>
            </a:r>
            <a:r>
              <a:rPr lang="ru-RU" sz="2600" b="1" dirty="0" smtClean="0">
                <a:solidFill>
                  <a:schemeClr val="tx1"/>
                </a:solidFill>
              </a:rPr>
              <a:t> кл.</a:t>
            </a:r>
            <a:r>
              <a:rPr lang="ro-MO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Проявление </a:t>
            </a:r>
            <a:r>
              <a:rPr lang="ru-RU" sz="2600" b="1" dirty="0">
                <a:solidFill>
                  <a:schemeClr val="tx1"/>
                </a:solidFill>
              </a:rPr>
              <a:t>конструктивного и ответственного поведения в </a:t>
            </a:r>
            <a:r>
              <a:rPr lang="ru-RU" sz="2600" b="1" dirty="0" smtClean="0">
                <a:solidFill>
                  <a:schemeClr val="tx1"/>
                </a:solidFill>
              </a:rPr>
              <a:t>защите </a:t>
            </a:r>
            <a:r>
              <a:rPr lang="ru-RU" sz="2600" b="1" dirty="0">
                <a:solidFill>
                  <a:schemeClr val="tx1"/>
                </a:solidFill>
              </a:rPr>
              <a:t>собственной безопасности и окружающих, </a:t>
            </a:r>
            <a:r>
              <a:rPr lang="ru-RU" sz="2600" b="1" dirty="0" smtClean="0">
                <a:solidFill>
                  <a:schemeClr val="tx1"/>
                </a:solidFill>
              </a:rPr>
              <a:t>основанного </a:t>
            </a:r>
            <a:r>
              <a:rPr lang="ru-RU" sz="2600" b="1" dirty="0">
                <a:solidFill>
                  <a:schemeClr val="tx1"/>
                </a:solidFill>
              </a:rPr>
              <a:t>на глубоких знаниях и позитивных социальных </a:t>
            </a:r>
            <a:r>
              <a:rPr lang="ru-RU" sz="2600" b="1" dirty="0" smtClean="0">
                <a:solidFill>
                  <a:schemeClr val="tx1"/>
                </a:solidFill>
              </a:rPr>
              <a:t>отношениях. </a:t>
            </a:r>
          </a:p>
          <a:p>
            <a:r>
              <a:rPr lang="ru-RU" sz="2600" b="1" i="1" dirty="0" smtClean="0">
                <a:solidFill>
                  <a:srgbClr val="C00000"/>
                </a:solidFill>
              </a:rPr>
              <a:t>Обеспечение </a:t>
            </a:r>
            <a:r>
              <a:rPr lang="ru-RU" sz="2600" b="1" i="1" dirty="0">
                <a:solidFill>
                  <a:srgbClr val="C00000"/>
                </a:solidFill>
              </a:rPr>
              <a:t>личной безопасности дома, в школе</a:t>
            </a:r>
            <a:r>
              <a:rPr lang="ru-RU" sz="2600" b="1" i="1" dirty="0" smtClean="0">
                <a:solidFill>
                  <a:srgbClr val="C00000"/>
                </a:solidFill>
              </a:rPr>
              <a:t>, на дорогах, на природе, </a:t>
            </a:r>
            <a:r>
              <a:rPr lang="ru-RU" sz="2600" b="1" i="1" dirty="0">
                <a:solidFill>
                  <a:srgbClr val="C00000"/>
                </a:solidFill>
              </a:rPr>
              <a:t>в </a:t>
            </a:r>
            <a:r>
              <a:rPr lang="ru-RU" sz="2600" b="1" i="1" dirty="0" smtClean="0">
                <a:solidFill>
                  <a:srgbClr val="C00000"/>
                </a:solidFill>
              </a:rPr>
              <a:t>общественных местах; 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Обеспечение </a:t>
            </a:r>
            <a:r>
              <a:rPr lang="ru-RU" sz="2600" b="1" i="1" dirty="0" smtClean="0">
                <a:solidFill>
                  <a:srgbClr val="C00000"/>
                </a:solidFill>
              </a:rPr>
              <a:t>личной безопасности и других в черезвычайных и опасных ситуциях.</a:t>
            </a:r>
            <a:endParaRPr lang="ru-RU" sz="2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95" y="624111"/>
            <a:ext cx="10861517" cy="1748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Bookman Old Style" panose="02050604050505020204" pitchFamily="18" charset="0"/>
              </a:rPr>
              <a:t>Учебная дисциплина</a:t>
            </a:r>
            <a:r>
              <a:rPr lang="ru-RU" sz="4800" b="1" dirty="0" smtClean="0">
                <a:latin typeface="Bookman Old Style" panose="02050604050505020204" pitchFamily="18" charset="0"/>
              </a:rPr>
              <a:t/>
            </a:r>
            <a:br>
              <a:rPr lang="ru-RU" sz="4800" b="1" dirty="0" smtClean="0">
                <a:latin typeface="Bookman Old Style" panose="02050604050505020204" pitchFamily="18" charset="0"/>
              </a:rPr>
            </a:br>
            <a:r>
              <a:rPr lang="ru-RU" sz="53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Личностное развитие </a:t>
            </a:r>
            <a:r>
              <a:rPr lang="ru-RU" sz="53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endParaRPr lang="ru-RU" sz="5300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9" y="2642716"/>
            <a:ext cx="11535508" cy="37078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Bookman Old Style" panose="02050604050505020204" pitchFamily="18" charset="0"/>
              </a:rPr>
              <a:t>Куррикулумная область: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Школьное консультирование и л</a:t>
            </a:r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ичностное развитие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Bookman Old Style" panose="02050604050505020204" pitchFamily="18" charset="0"/>
              </a:rPr>
              <a:t>Модульная структура основана на развитии компетенции</a:t>
            </a:r>
            <a:endParaRPr lang="ro-RO" sz="36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o-RO" sz="44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4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25433"/>
              </p:ext>
            </p:extLst>
          </p:nvPr>
        </p:nvGraphicFramePr>
        <p:xfrm>
          <a:off x="222578" y="937548"/>
          <a:ext cx="11833929" cy="5685367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4803112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508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1635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4615" algn="l"/>
                          <a:tab pos="157480" algn="l"/>
                          <a:tab pos="30988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ние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собственны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потребност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способностей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привязанностей с целью 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укреплени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уверенности в себе.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4615" algn="l"/>
                          <a:tab pos="157480" algn="l"/>
                          <a:tab pos="33845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различных подходящих способов выражения мнений и эмоций в школьных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условиях.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4615" algn="l"/>
                          <a:tab pos="85725" algn="l"/>
                          <a:tab pos="109855" algn="l"/>
                          <a:tab pos="26606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3.Оценивание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специфических трансформаций</a:t>
                      </a:r>
                      <a:r>
                        <a:rPr lang="ru-RU" sz="16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гимнази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ческом  цикле с целью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эволюции личности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5900" algn="l"/>
                          <a:tab pos="381635" algn="l"/>
                          <a:tab pos="67627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1.Ученик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точки зрения </a:t>
                      </a:r>
                      <a:r>
                        <a:rPr lang="ro-RO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прошлого, настоящего и будущего.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Достижения, успехи, сильные и слабые стороны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озможн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ые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перспективы.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5900" algn="l"/>
                          <a:tab pos="381635" algn="l"/>
                          <a:tab pos="67627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o-RO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o-RO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Потребности, личные желания и желания друг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ого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Довер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ие к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себе и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другим.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5900" algn="l"/>
                          <a:tab pos="381635" algn="l"/>
                          <a:tab pos="67627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o-RO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Общение</a:t>
                      </a:r>
                      <a:r>
                        <a:rPr lang="ro-RO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активное слушание, выражение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аргументация собственного мнения. 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5900" algn="l"/>
                          <a:tab pos="381635" algn="l"/>
                          <a:tab pos="67627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4.К</a:t>
                      </a:r>
                      <a:r>
                        <a:rPr lang="ro-RO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руг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взаимоотношений</a:t>
                      </a:r>
                      <a:r>
                        <a:rPr lang="ro-RO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ученика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Принципы позитивных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отношений со сверстниками, одноклассниками, учителями,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членами </a:t>
                      </a:r>
                      <a:r>
                        <a:rPr lang="ro-RO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семь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53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пражнения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стимулирования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устного 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выражения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мыслей и эмоций, связанных с изменени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53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Упражнения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личны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качеств,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проявляющихся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разных 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контекстах.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53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Упражнения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идентификации эмоций с использованием различных средств информации: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рисунков,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фотографи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рассказ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театральных пьес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сцен из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фильмов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53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Практи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ческие упражнения для развития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умени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активно слушать, выражать эмоци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и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чувства, вы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сказывать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ясн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мнения и формулировать аргументы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53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Ролевая игра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восприятие свободы и гибкости в выражении эмоций и 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мнений.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9530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родукт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000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53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Индивидуальный проект «Моя семейная история».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-105905"/>
            <a:ext cx="109326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Личностная идентичность и гармоничность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отношений 5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75149"/>
              </p:ext>
            </p:extLst>
          </p:nvPr>
        </p:nvGraphicFramePr>
        <p:xfrm>
          <a:off x="222578" y="788182"/>
          <a:ext cx="11833929" cy="6262116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4803112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4192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155" algn="l"/>
                          <a:tab pos="338455" algn="l"/>
                          <a:tab pos="457200" algn="l"/>
                        </a:tabLst>
                      </a:pPr>
                      <a:r>
                        <a:rPr lang="ro-RO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1.Сообщение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нормах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морали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ценностях: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труд,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настойчивость, как источники успеха;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155" algn="l"/>
                          <a:tab pos="338455" algn="l"/>
                          <a:tab pos="4572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Установление взаимосвязи между решениями,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принятыми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основе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этических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ценностей и качества полученных результатов;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4155" algn="l"/>
                          <a:tab pos="4572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3.Управление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собственными и семейными ресурсами с точки зрения рационального использования.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4625" algn="l"/>
                          <a:tab pos="45720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Целостность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личности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	Целостность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Ситуации и контексты проявления;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2.Образование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г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арантия качества жизни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Качество жизни, особенности и способы реализации: личное подтверждение, отношения между людьми, хорошее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хозяствование. 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 об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разования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обеспечении жизненных перспектив. Отношение к учебникам как к источнику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знаний.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Настойчивость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источники успеха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Настойчивость. Способы проявления.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Стабильность в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убеждения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отношения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труд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условия для п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явления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настойчивости.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Хорош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ее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красиво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 вокруг нас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Создание хорошего и красивого. Возможности и возрастные ограничения. Преимущества для себя и сообщества.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Правильное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решение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Алгоритм принятия решений. Решение и ежедневные вопросы. Возмож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ные 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возрастные ограничения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Настаивание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принятии 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правильного решения.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3970" algn="l"/>
                          <a:tab pos="109855" algn="l"/>
                          <a:tab pos="6762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Собственные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семейные ресурсы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Экономия и с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охранение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ресурсов</a:t>
                      </a:r>
                      <a:r>
                        <a:rPr lang="ro-R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управление карманными деньгами, семейный бюджет.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Интервью, адресованные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однокласникам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важности целостностного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росмотр эпизодов фильм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ов,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изображений для идентификации элементов качественной жизни;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Коллажи изображений о добрых делах;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Постеры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за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писями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собственных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правильных решениях, принятых в течение года;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сследовани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 тематической ситуации об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успешном человек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е, достигнувшем успеха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настойчивост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ью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трудом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решение кроссвордов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содержащих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шаги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принятия правильного решения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работа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пар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Ролевые игры по хорошему хозяствовани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 и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управлению ресурсами;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6355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o-RO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родукт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Создания Личного рефлексивного ж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урнала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представлением двух-трех правильных решен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которые улучшили качество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личной </a:t>
                      </a: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жизни.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41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109538"/>
            <a:ext cx="1093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Обеспечение качества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жизни  6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83839"/>
              </p:ext>
            </p:extLst>
          </p:nvPr>
        </p:nvGraphicFramePr>
        <p:xfrm>
          <a:off x="222578" y="783816"/>
          <a:ext cx="11833929" cy="6098286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4803112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05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" algn="l"/>
                          <a:tab pos="281940" algn="l"/>
                        </a:tabLst>
                      </a:pPr>
                      <a:r>
                        <a:rPr lang="ro-RO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Описание физиологических изменений в подростковом возрасте с гендерной точки зрения.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" algn="l"/>
                          <a:tab pos="28194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Анализ возможностей предотвращения риска для здоровья путем правильного использования косметических продуктов и услуг, соответствующей одежды,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отказа от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наркотиков.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9060" algn="l"/>
                          <a:tab pos="28194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Оцен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ивание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риска сексуального поведения в п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одростковом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возраст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 точки зрения возможных социальных и физиологических последствий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08585" algn="l"/>
                          <a:tab pos="13144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 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организме в подростковом 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возрасте.</a:t>
                      </a:r>
                      <a:r>
                        <a:rPr lang="ro-RO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Физиологические 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изменения. Особенности роста у мальчиков и девочек.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955" algn="l"/>
                          <a:tab pos="131445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Одежд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нешний вид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различных ситуациях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Модная одежда и личная гигиена. Роль адекватной одежды в поддержании здоровья.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955" algn="l"/>
                          <a:tab pos="131445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Косметические 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продукты и услуги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Преимущества и риски.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955" algn="l"/>
                          <a:tab pos="131445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Сексуальность 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мифы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Сексуальность и гендер, социальное восприятие, сексуальность и подростков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ый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возраст, про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вокации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адекватное 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поведение.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955" algn="l"/>
                          <a:tab pos="131445" algn="l"/>
                        </a:tabLs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Скажи </a:t>
                      </a:r>
                      <a:r>
                        <a:rPr lang="ro-RO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 наркотикам и другим опасным веществам.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Опасность употребления наркотиков. Опасность употребления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лекарств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без рецепта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врача</a:t>
                      </a:r>
                      <a:r>
                        <a:rPr lang="ro-RO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бсуждение: Особенности и правила здорового образа жизни.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ИКТ для представления одежды, соответствующей возрастной специфике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вкусам учеников.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Ступенчатое и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нтервью: Миф и реальность о сексуальности.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Презентация: Изменения в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организме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мальчиков и девочек в  подростковом возрасте.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Тематическ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ая ситуация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чистое и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ухоженое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лицо требует ежедневного внимания;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-5715" algn="l"/>
                          <a:tab pos="57150" algn="l"/>
                          <a:tab pos="168275" algn="l"/>
                          <a:tab pos="403860" algn="l"/>
                        </a:tabLst>
                      </a:pP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Дебаты: Я согласен/не согласен с использованием косметики в подростковом возрасте.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213360" algn="l"/>
                          <a:tab pos="40386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o-RO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родукт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o-RO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идей: Модная одежда и косметика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их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лияние на </a:t>
                      </a:r>
                      <a:r>
                        <a:rPr lang="ro-RO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здоровье подростков.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109538"/>
            <a:ext cx="1093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Здоровый образ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жизни 7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030141"/>
              </p:ext>
            </p:extLst>
          </p:nvPr>
        </p:nvGraphicFramePr>
        <p:xfrm>
          <a:off x="222578" y="783816"/>
          <a:ext cx="11833929" cy="6000623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4803112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05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1.Корреляция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действий, направленных на развитие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карьеры с индивидуальным потенциалом и перспективами рынка труда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2.Использование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возможностей, предлагаемых школой, местным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обществом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рынком труда для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проявления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личных инициатив и предпринимательской деятельности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Проектирование образовательного и профессионального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путей развития, учитывая личные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отношения и ценности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1.Р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труда 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по выбору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карьер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Рынок труда, специф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ика функционирования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факторы развития. Профессии 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специальности востребованные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рынке труда Республики Молдова.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2.Разновидности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интеллект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професси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Характеристики различных типов интеллекта.</a:t>
                      </a:r>
                      <a:r>
                        <a:rPr lang="ro-R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Корреляция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доминирующим типом интеллекта.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CV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письмо о намерениях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устроится на работу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Структура, важные разделы. Оценка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готового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продукта.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Волонтерство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личное развитие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Личное развитие посредством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волонтерской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деятельности. Области участия в волонтерской деятельности. Планирование волонтерской деятельности.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идеи к бизнесу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Первоначальная оценка бизнес-идей. Соотношение с интересами сообщества. Разработка идеи бизнеса.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9545" algn="l"/>
                          <a:tab pos="2508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o-RO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профессиональной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карьеры.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Отношени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ценности в принятии решений о карьере. Образовательный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путь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 профессиональный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путь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Разработка и оценка проекта на основе установленных критериев, необходимос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важност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деятельности по личному развитию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«Я, профессия и рынок труда».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Определить работодателей, которые могут предложить возможности</a:t>
                      </a: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практики в выбранной професиональной области.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степени востребованности различных профессий на рынке труда Республики Молдова.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различных источников для принятия решения о карьере: отчеты ANOFM (www.anofm.md), объявления о вакансиях, статьи экспертов, мнения родителей и профессионалов.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 информации об учреждениях, которые предлагают образование в предпочтительных областях.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тестов по проверке способностей, навыков для планирования их развития.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Составление С</a:t>
                      </a:r>
                      <a:r>
                        <a:rPr lang="ro-MO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разных адресатов.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6954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Идентификация людей, имеющих волонтерский опыт и возможностей для волонтерской деятельности на уровне местной общественности</a:t>
                      </a:r>
                      <a:r>
                        <a:rPr lang="ru-RU" sz="14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Продукт: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карьеры. Проект также включает волонтерские акции. Проект карьеры может быть представлен различным людям для сбора отзывов, а также тем, кто может поддержать реализацию запланированных мероприятий.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-105905"/>
            <a:ext cx="109326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Планирование карьеры и развитие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предприимчивости 8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811283"/>
              </p:ext>
            </p:extLst>
          </p:nvPr>
        </p:nvGraphicFramePr>
        <p:xfrm>
          <a:off x="222578" y="783816"/>
          <a:ext cx="11833929" cy="6001195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4803112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051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Пересказывание правил дорожного движения и использование транспортных средств  с точки зрения личной и коллективной безопасности.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Анализ контекстов безопасности персональных данных с точки зрения существующей нормативной базы.</a:t>
                      </a:r>
                      <a:endParaRPr lang="en-US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Аргументация необходимости понимания феномена запугивания (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bullying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и поведенческие модели/правила с точки зрения обеспечения личной безопасности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0025" algn="l"/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1.Дорожное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движение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Правила дорожного движения. Использование транспортных средств: юридический и возрастной доступ. Правонарушения.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0025" algn="l"/>
                          <a:tab pos="457200" algn="l"/>
                        </a:tabLst>
                      </a:pPr>
                      <a:r>
                        <a:rPr lang="ru-RU" sz="16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Рекомендуемое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поведение в случае террористической угрозы.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Источники терроризма. Способы проявления. Правила поведения в случае угрозы террористического акта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0025" algn="l"/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Личная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безопасность в контексте национальной безопасности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Национальная безопасность; способы защиты. Правовое и адекватное поведение в случае угрозы национальной безопасности.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0025" algn="l"/>
                          <a:tab pos="457200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4.Защита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персональных данных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Правовая основа. Возможности и ограничения обеспечения безопасности персональных данных. Риски доступа к персональным данным. Как реагировать на нарушение права на защиту персональных данных.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00025" algn="l"/>
                          <a:tab pos="45720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5.Вullying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(Запугивание). Агрессия в онлайн-среде. Способы защиты. Реакция и поведение в случае запугивания/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2446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зентация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изображений террористических атак;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24460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Практические семинары: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знаю, как вести себя на улице. Я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умею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читать дорожные знаки</a:t>
                      </a:r>
                      <a:r>
                        <a:rPr lang="ro-RO" sz="1600" u="sng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Я знаю, как пользовать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ся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транспортными средства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24460" algn="l"/>
                        </a:tabLst>
                      </a:pP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Управлямое обсуждение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дискуссии о личной безопасности в контексте национальной безопасности.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•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Формулировка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разреш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ение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проблемны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ситуаци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ях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касающиеся безопасности персональных данных, агрессии в онлайновой среде.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родукт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в 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Разработка рекламного плаката (который будет размещен в классе / школе)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проведение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кампании по продвижению личной безопасности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одной из тем: дорожное движение, безопасность персональных данных, опасность террористического акта и т. 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109538"/>
            <a:ext cx="1093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Личная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безопасность 9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010835"/>
              </p:ext>
            </p:extLst>
          </p:nvPr>
        </p:nvGraphicFramePr>
        <p:xfrm>
          <a:off x="222578" y="783816"/>
          <a:ext cx="11833929" cy="6000623"/>
        </p:xfrm>
        <a:graphic>
          <a:graphicData uri="http://schemas.openxmlformats.org/drawingml/2006/table">
            <a:tbl>
              <a:tblPr/>
              <a:tblGrid>
                <a:gridCol w="2335427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5578998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3919504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0518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445" algn="l"/>
                          <a:tab pos="85725" algn="l"/>
                          <a:tab pos="186055" algn="l"/>
                          <a:tab pos="292735" algn="l"/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1.Анализ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возможностей и преимуществ самодостаточной личности с точки зрения отношений с ее жизненной средой;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455" algn="l"/>
                          <a:tab pos="224155" algn="l"/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Аргументация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необходимости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достижения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качества жизни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путем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открытост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 изменениям и управление ресурсами</a:t>
                      </a: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ro-RO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4455" algn="l"/>
                          <a:tab pos="224155" algn="l"/>
                          <a:tab pos="457200" algn="l"/>
                        </a:tabLs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3.Принятие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решения касательно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стратегии для достижения идеала жизни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путем использования ресурсов и активного участия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145" algn="l"/>
                          <a:tab pos="189865" algn="l"/>
                          <a:tab pos="676275" algn="l"/>
                        </a:tabLs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Идеальная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жизнь: в</a:t>
                      </a:r>
                      <a:r>
                        <a:rPr lang="ru-M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згляды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стратегии реализации.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деал,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факторы влияния. Роль позитивных премеров. П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ути достижения идеала; возможности и ограничения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145" algn="l"/>
                          <a:tab pos="189865" algn="l"/>
                          <a:tab pos="67627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2.Стороны/аспекты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качественной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жизни.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Личная жизнь;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взгляды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тенденции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развития. Профессиональная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жизнь,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достижения в карьере,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характеристики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Сбалансирование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личн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жизн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карьер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145" algn="l"/>
                          <a:tab pos="189865" algn="l"/>
                          <a:tab pos="67627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3.Профиль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целостности личности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Моральные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ценности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целостность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личности. Преимущества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целостностного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человека. 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озможности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проявления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целостности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145" algn="l"/>
                          <a:tab pos="189865" algn="l"/>
                          <a:tab pos="67627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вокации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/вызовы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изменени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я: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действия и риск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Изменение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постоянно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явлени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 Н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еобходимо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сть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измен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ения. П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реимущества изменений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оциальн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 и личностное развитие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ткрытость к изменениям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соответствующее поведение.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510" algn="l"/>
                          <a:tab pos="189865" algn="l"/>
                          <a:tab pos="67627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Типы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ресурсов для хорошего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хозяйствования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хозяйствование,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представления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оциальный характер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оценивания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хозяйствования. Приоритеты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жизн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хорош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ее хозяйствование.  Влияние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системы ценностей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р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ациональное использование ресурсов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510" algn="l"/>
                          <a:tab pos="189865" algn="l"/>
                          <a:tab pos="67627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дет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и. Н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еобходимость инвести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ций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развитие детей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емейный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очаг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145" algn="l"/>
                          <a:tab pos="189865" algn="l"/>
                          <a:tab pos="67627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качественной жизн </a:t>
                      </a:r>
                      <a:r>
                        <a:rPr lang="ru-M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потребляю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венные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продук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 продуктов. Критерии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оценки качества продукции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балансированное потребление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оциальное влияние на потребление.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Участие в дискуссиях: «Идеальная жизнь: личная прихоть или жизненная необходимость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?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»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Анализ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различных видов информации о восприятии членами общества выявленные случаи коррупции;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Организация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конкурсов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эрудитов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о наиболее успешных стратегиях обучения и утверждении 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личности;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Дискуссия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Panel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: «Преимущества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и риски изменени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я»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;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«Отношение современной молодёжи к изменениям/трансформациям».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Постер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/дебаты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: </a:t>
                      </a:r>
                      <a:r>
                        <a:rPr lang="ru-M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«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Ч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то значит быть хорошим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хозяйственником»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; </a:t>
                      </a:r>
                      <a:r>
                        <a:rPr lang="ru-M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«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Хорошее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хозяйствование между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традици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ями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, стереотип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ами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и разумн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ого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подход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а»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;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57150" algn="l"/>
                          <a:tab pos="120650" algn="l"/>
                          <a:tab pos="228600" algn="l"/>
                          <a:tab pos="288290" algn="l"/>
                        </a:tabLs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Разработка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правил выбора и сбалансированного потребления качественных продуктов.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2095" indent="-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120650" algn="l"/>
                          <a:tab pos="228600" algn="l"/>
                          <a:tab pos="252095" algn="l"/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Продукт: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Обсуждени</a:t>
                      </a:r>
                      <a:r>
                        <a:rPr lang="ru-M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я: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 «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деальная жизнь: личная прихоть или жизненная необходимость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?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»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2095" indent="-25209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150" algn="l"/>
                          <a:tab pos="120650" algn="l"/>
                          <a:tab pos="228600" algn="l"/>
                          <a:tab pos="252095" algn="l"/>
                          <a:tab pos="457200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Cлайд/видео-шоу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об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идеал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ах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и успехах личност</a:t>
                      </a:r>
                      <a:r>
                        <a:rPr lang="ru-M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109538"/>
            <a:ext cx="1093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Обеспечение качества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жизни 10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176654"/>
              </p:ext>
            </p:extLst>
          </p:nvPr>
        </p:nvGraphicFramePr>
        <p:xfrm>
          <a:off x="222578" y="875827"/>
          <a:ext cx="11833929" cy="5776761"/>
        </p:xfrm>
        <a:graphic>
          <a:graphicData uri="http://schemas.openxmlformats.org/drawingml/2006/table">
            <a:tbl>
              <a:tblPr/>
              <a:tblGrid>
                <a:gridCol w="2601009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5012474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220446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501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2549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84785" algn="l"/>
                          <a:tab pos="8572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Обоснование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необходимости соблюдения правил и осуществление прав  в области дорожного движения, on-line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общения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184785" algn="l"/>
                          <a:tab pos="85725" algn="l"/>
                        </a:tabLs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94615" algn="l"/>
                          <a:tab pos="-4445" algn="l"/>
                          <a:tab pos="85725" algn="l"/>
                          <a:tab pos="29273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Оценивание ситуаций c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точки зрения личного и глобального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риска исходя из информаци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ях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 экологической ситуации, торговле людьми и т.д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5895" algn="l"/>
                          <a:tab pos="193675" algn="l"/>
                          <a:tab pos="300355" algn="l"/>
                        </a:tabLs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5895" algn="l"/>
                          <a:tab pos="193675" algn="l"/>
                          <a:tab pos="30035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стратегий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поведения 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различн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ых опасных ситуациях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510" algn="l"/>
                          <a:tab pos="14351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Экологические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проблемы и личная безопасность.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Экологические проблемы/  катастрофы и риски для человека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Восприятие ситуаций экологического риска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А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декватное поведение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личной безопасности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тветственность и социальное участие.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510" algn="l"/>
                          <a:tab pos="14351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Землетрясения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Фазы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землетрясения. Профилактика/ снижение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возможных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последстви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Подготовка к землетрясениям.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510" algn="l"/>
                          <a:tab pos="14351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Дорожное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движение.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 дорожного движения.</a:t>
                      </a:r>
                      <a:r>
                        <a:rPr lang="ru-M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Правила предотвращения несчастных случаев.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6510" algn="l"/>
                          <a:tab pos="143510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Правонарушения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Нарушения  дорожного движения и санкции. Пешеход, пассажир, водитель транспортного средства; права и обязанности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Нарушения в области пожарной безопасности и санкци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Ответственность граждан.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3355" algn="l"/>
                        </a:tabLs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Торговля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людьми - угроза личной безопасности.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Суть явления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овлеченные факторы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пособы вербовки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оследствия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пособы предотвращения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защиты. Л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юди и учреждения, которы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мож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позвонить в стране и за рубежом.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3355" algn="l"/>
                        </a:tabLst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o-RO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Права 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обязанности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пользования интернета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Информация 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посредованное общение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озможности и преимущества для личного развития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иртуальн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ая э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ответственность за поведение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Интернете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Симуляция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различных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ситуаций риска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принятием мер соответствующих ответственному, адекватному поведению (на психологическом, организаторском и оперативном уровне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Диалог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представителями учреждений, занимающихся личной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коллективной безопасност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в случае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экологической 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опасности.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писани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анализ, комментировани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реальных ситуаций в дорожном движении.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Симуляция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помощью планшетов виртуальных опасных дорожных ситуаций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бсуждение, комментир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ование деятельности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ых и международных компаний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по предотвращению торговли </a:t>
                      </a:r>
                      <a:r>
                        <a:rPr lang="ro-RO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людьми.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0604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пределения  собственных решений для повышения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личной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безопасности путем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соблюдения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цифровых прав и обязанностей.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8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58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Разработка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стенда для школы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/ электронной презентации для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учеников школы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ичная безопасность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352607"/>
            <a:ext cx="109326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8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Личная безопасность </a:t>
            </a:r>
            <a:r>
              <a:rPr lang="ru-RU" altLang="ru-RU" sz="28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11 класс</a:t>
            </a:r>
            <a:endParaRPr lang="ru-RU" altLang="ru-RU" sz="2800" b="1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399446"/>
              </p:ext>
            </p:extLst>
          </p:nvPr>
        </p:nvGraphicFramePr>
        <p:xfrm>
          <a:off x="222578" y="474563"/>
          <a:ext cx="11833929" cy="6302062"/>
        </p:xfrm>
        <a:graphic>
          <a:graphicData uri="http://schemas.openxmlformats.org/drawingml/2006/table">
            <a:tbl>
              <a:tblPr/>
              <a:tblGrid>
                <a:gridCol w="2358576">
                  <a:extLst>
                    <a:ext uri="{9D8B030D-6E8A-4147-A177-3AD203B41FA5}">
                      <a16:colId xmlns:a16="http://schemas.microsoft.com/office/drawing/2014/main" val="3105976489"/>
                    </a:ext>
                  </a:extLst>
                </a:gridCol>
                <a:gridCol w="5045545">
                  <a:extLst>
                    <a:ext uri="{9D8B030D-6E8A-4147-A177-3AD203B41FA5}">
                      <a16:colId xmlns:a16="http://schemas.microsoft.com/office/drawing/2014/main" val="3122737573"/>
                    </a:ext>
                  </a:extLst>
                </a:gridCol>
                <a:gridCol w="4429808">
                  <a:extLst>
                    <a:ext uri="{9D8B030D-6E8A-4147-A177-3AD203B41FA5}">
                      <a16:colId xmlns:a16="http://schemas.microsoft.com/office/drawing/2014/main" val="1208441183"/>
                    </a:ext>
                  </a:extLst>
                </a:gridCol>
              </a:tblGrid>
              <a:tr h="481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компетенции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компетенции</a:t>
                      </a:r>
                      <a:r>
                        <a:rPr lang="ro-RO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Единицы содержания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762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Обучающая деятельность и рекомендованные школьные продукты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042089"/>
                  </a:ext>
                </a:extLst>
              </a:tr>
              <a:tr h="5780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725" algn="l"/>
                          <a:tab pos="231775" algn="l"/>
                          <a:tab pos="457200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личностных качеств и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информационных навык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рамках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интервью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 точки зрения будущей профессии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725" algn="l"/>
                          <a:tab pos="231775" algn="l"/>
                          <a:tab pos="457200" algn="l"/>
                        </a:tabLst>
                      </a:pP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различных возможностей профессионально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 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разования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 успешной карьеры в выбранной профессиональной сфере.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725" algn="l"/>
                          <a:tab pos="231775" algn="l"/>
                          <a:tab pos="457200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o-RO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Принятие решений о карьере, основ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аное на</a:t>
                      </a:r>
                      <a:r>
                        <a:rPr lang="ro-RO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корреляции  собственного потенциала с возможностями рынка труда.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Личностные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при выборе профессии.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Личные ценности и выбор профессии. Профессиональный успех. Самопознание и профессиональные достижения.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Средства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массовой информации и другие источники информации в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планировании карьеры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Методы поиска работы через средства массовой информации. Реальные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возможности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манипуляции. Риски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планирования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карьеры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 основе информации из масс-медиа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3.Интервью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(собеседование)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У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спех интервью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при устройстве на работу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Подготовка к интервью.  Роль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навыков при прохождении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интервью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для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развити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карьеры.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Возможности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профессионального роста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 выбранной  области.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Профессиональные ценности. Интересы, виды интересов, взгляд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ы,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особенности. Профессиональные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необходимые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навыки.</a:t>
                      </a:r>
                      <a:r>
                        <a:rPr lang="ro-RO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SWOT-анализ выбранной области профессионального обучения.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ro-RO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Первые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шаги к успешному бизнесу.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Факторы успешного бизнеса. Бизнес-идеи. Оценка бизнес-идей. Бизнес в обществе.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6.Стили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принятия 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личностное развитие.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Типы стилей принятия решений. Преимущества и недостатки стилей принятия решений. Собственны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й стиль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принятия решений /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доминирующие стили принятия решений при планирование карьеры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5875" algn="l"/>
                          <a:tab pos="18859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7.И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ндивидуальный потенциал и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планирование</a:t>
                      </a:r>
                      <a:r>
                        <a:rPr lang="ro-RO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карьеры. </a:t>
                      </a:r>
                      <a:r>
                        <a:rPr lang="ro-RO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Анализ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Личного портфолио личностного развития.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Сбор материалов о различных профессиях и / или профессиональных областях.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Беседа с членами семьи или друзьями о профессии, склонностях, интересах и стремлениях.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Заполнение анкеты для принятия решения выбора карьеры, принимая во внимание собственные навыки, ценности и личные характеристики.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профессиональной области и профессии, которая лучше соответствовала бы личным интересам.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 одной из профессий, используя статистические данные, фотографии и т.д.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путем анализа содержания объявлений о вакансиях о реальных возможностях устройства на работу. Сбор объявлений о вакансиях.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Приготовление благодарственных писем после интервью, согласно требованиям.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медиа / онлайн-источников вакансий для разных профессий, занятий.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0340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Представление и анализ бизнес-идей разных людей и сбор первых впечатлений от них.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Продукт: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Проект «Моё решение о карьере». 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оект будет отражать интересы и личные навыки и род занятий / профессия, которая подходит, краткое интервью с людьми, работающими в интересующей области, выводы о рынке труда профессии / род занятий, личный прогресс в развитии необходимых компетенций для будущей профессии, профессионалы которые вдохновляют и т.д.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6827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240" y="171093"/>
            <a:ext cx="10932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/>
            <a:r>
              <a:rPr lang="ru-RU" altLang="ru-RU" sz="20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Планирование карьеры и развитие предприимчивости </a:t>
            </a:r>
            <a:r>
              <a:rPr lang="ru-RU" altLang="ru-RU" sz="20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12  класс</a:t>
            </a:r>
          </a:p>
        </p:txBody>
      </p:sp>
    </p:spTree>
    <p:extLst>
      <p:ext uri="{BB962C8B-B14F-4D97-AF65-F5344CB8AC3E}">
        <p14:creationId xmlns:p14="http://schemas.microsoft.com/office/powerpoint/2010/main" val="25962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041" y="138896"/>
            <a:ext cx="9328571" cy="856527"/>
          </a:xfrm>
        </p:spPr>
        <p:txBody>
          <a:bodyPr/>
          <a:lstStyle/>
          <a:p>
            <a:pPr algn="ctr"/>
            <a:r>
              <a:rPr lang="x-none" b="1" dirty="0" smtClean="0">
                <a:latin typeface="Bookman Old Style" panose="02050604050505020204" pitchFamily="18" charset="0"/>
              </a:rPr>
              <a:t>Другие важные аспекты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59230"/>
              </p:ext>
            </p:extLst>
          </p:nvPr>
        </p:nvGraphicFramePr>
        <p:xfrm>
          <a:off x="300942" y="1528355"/>
          <a:ext cx="11713580" cy="500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9497" y="5170246"/>
            <a:ext cx="10866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 smtClean="0">
                <a:latin typeface="Bookman Old Style" panose="02050604050505020204" pitchFamily="18" charset="0"/>
              </a:rPr>
              <a:t>Интерактивное обучение</a:t>
            </a:r>
            <a:r>
              <a:rPr lang="ru-RU" sz="2000" b="1" dirty="0" smtClean="0">
                <a:latin typeface="Bookman Old Style" panose="02050604050505020204" pitchFamily="18" charset="0"/>
              </a:rPr>
              <a:t> - Методология «Чтение </a:t>
            </a:r>
            <a:r>
              <a:rPr lang="ru-RU" sz="2000" b="1" dirty="0">
                <a:latin typeface="Bookman Old Style" panose="02050604050505020204" pitchFamily="18" charset="0"/>
              </a:rPr>
              <a:t>и Письмо для Развития Критического Мышления», </a:t>
            </a:r>
            <a:endParaRPr lang="ru-RU" sz="20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этапы урока/стадии: Вызова, Осмысления содержания,  Размышления </a:t>
            </a:r>
            <a:r>
              <a:rPr lang="ru-RU" sz="2000" b="1" dirty="0">
                <a:latin typeface="Bookman Old Style" panose="02050604050505020204" pitchFamily="18" charset="0"/>
              </a:rPr>
              <a:t>и </a:t>
            </a:r>
            <a:r>
              <a:rPr lang="ru-RU" sz="2000" b="1" dirty="0" smtClean="0">
                <a:latin typeface="Bookman Old Style" panose="02050604050505020204" pitchFamily="18" charset="0"/>
              </a:rPr>
              <a:t>Расширения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РАЗУМНОЕ СОЧЕТАНИЕ индивидуальной работы, работы в парах и в группах</a:t>
            </a: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93862"/>
            <a:ext cx="8247900" cy="52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8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874" y="416689"/>
            <a:ext cx="10465900" cy="599568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/>
              <a:t>Учебный куррикулум для дисциплины «Личностное развитие» является нормативным и регулирующим </a:t>
            </a:r>
            <a:r>
              <a:rPr lang="ru-RU" sz="3200" b="1" dirty="0" smtClean="0"/>
              <a:t>документом;</a:t>
            </a:r>
          </a:p>
          <a:p>
            <a:r>
              <a:rPr lang="ru-RU" sz="3200" b="1" dirty="0" smtClean="0"/>
              <a:t> разработан </a:t>
            </a:r>
            <a:r>
              <a:rPr lang="ru-RU" sz="3200" b="1" dirty="0"/>
              <a:t>в рамках Основ Национального куррикулума (2017</a:t>
            </a:r>
            <a:r>
              <a:rPr lang="ru-RU" sz="3200" b="1" dirty="0" smtClean="0"/>
              <a:t>);</a:t>
            </a:r>
          </a:p>
          <a:p>
            <a:r>
              <a:rPr lang="ru-RU" sz="3200" b="1" dirty="0" smtClean="0"/>
              <a:t> представляет </a:t>
            </a:r>
            <a:r>
              <a:rPr lang="ru-RU" sz="3200" b="1" dirty="0"/>
              <a:t>собой один из способов реализации образовательной политики, </a:t>
            </a:r>
            <a:r>
              <a:rPr lang="ru-RU" sz="3200" b="1" dirty="0" smtClean="0"/>
              <a:t>предусмотренной </a:t>
            </a:r>
            <a:r>
              <a:rPr lang="ru-RU" sz="3200" b="1" dirty="0"/>
              <a:t>Кодексом об образовании Республики Молдова (2014 год</a:t>
            </a:r>
            <a:r>
              <a:rPr lang="ru-RU" sz="3200" b="1" dirty="0" smtClean="0"/>
              <a:t>);</a:t>
            </a:r>
          </a:p>
          <a:p>
            <a:r>
              <a:rPr lang="ru-RU" sz="3200" b="1" dirty="0" smtClean="0"/>
              <a:t>составлен </a:t>
            </a:r>
            <a:r>
              <a:rPr lang="ru-RU" sz="3200" b="1" dirty="0"/>
              <a:t>в соответствии с Рекомендациями Европейского Парламента и Совета Европейского Союза о ключевых компетенциях в условиях непрерывного обучения</a:t>
            </a:r>
            <a:r>
              <a:rPr lang="ru-RU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8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3467123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Оценивание и </a:t>
            </a:r>
            <a:r>
              <a:rPr lang="ru-RU" sz="4400" b="1" dirty="0" err="1" smtClean="0"/>
              <a:t>самооценивание</a:t>
            </a:r>
            <a:r>
              <a:rPr lang="ru-RU" sz="4400" b="1" dirty="0" smtClean="0"/>
              <a:t> на основе дескрипторов.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Обучение, основанное на достижениях.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 smtClean="0"/>
              <a:t>Стратегии оценивания.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392132"/>
            <a:ext cx="474499" cy="51909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06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КОД – </a:t>
            </a:r>
            <a:r>
              <a:rPr lang="ru-RU" dirty="0" err="1" smtClean="0"/>
              <a:t>критериальное</a:t>
            </a:r>
            <a:r>
              <a:rPr lang="ru-RU" dirty="0" smtClean="0"/>
              <a:t> оценивание через дескрипторы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791" y="2133600"/>
            <a:ext cx="9347821" cy="377762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Система постоянного совершенствования преподавания, обучения и оценивания через использование критериев и дескрипторов</a:t>
            </a:r>
          </a:p>
          <a:p>
            <a:endParaRPr lang="ru-RU" sz="3200" b="1" i="1" dirty="0" smtClean="0">
              <a:solidFill>
                <a:schemeClr val="accent1"/>
              </a:solidFill>
            </a:endParaRPr>
          </a:p>
          <a:p>
            <a:r>
              <a:rPr lang="ru-RU" sz="3200" b="1" i="1" dirty="0" smtClean="0">
                <a:solidFill>
                  <a:schemeClr val="accent1"/>
                </a:solidFill>
              </a:rPr>
              <a:t>Без выставления оценок и баллов</a:t>
            </a:r>
            <a:endParaRPr lang="ru-RU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06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altLang="ko-KR" dirty="0" smtClean="0"/>
              <a:t>КОД</a:t>
            </a:r>
            <a:r>
              <a:rPr lang="ro-RO" altLang="ko-KR" dirty="0" smtClean="0"/>
              <a:t> – </a:t>
            </a:r>
            <a:r>
              <a:rPr lang="ru-RU" altLang="ko-KR" dirty="0" smtClean="0"/>
              <a:t>Личностное развитие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altLang="ko-KR" dirty="0" smtClean="0"/>
              <a:t>   </a:t>
            </a:r>
            <a:endParaRPr lang="en-US" altLang="ko-K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42692"/>
              </p:ext>
            </p:extLst>
          </p:nvPr>
        </p:nvGraphicFramePr>
        <p:xfrm>
          <a:off x="761964" y="1619237"/>
          <a:ext cx="2674349" cy="4651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69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9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Цель</a:t>
                      </a:r>
                      <a:r>
                        <a:rPr lang="ro-RO" altLang="ko-KR" sz="19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655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5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Reglementa acţiunile manageriale şi didactice privind  procesul de implementare a ECD la disciplina </a:t>
                      </a:r>
                      <a:r>
                        <a:rPr lang="ro-RO" sz="21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DP</a:t>
                      </a:r>
                      <a:endParaRPr lang="ko-KR" altLang="en-US" sz="1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9"/>
          <p:cNvSpPr/>
          <p:nvPr/>
        </p:nvSpPr>
        <p:spPr>
          <a:xfrm>
            <a:off x="2033811" y="2414573"/>
            <a:ext cx="421639" cy="39469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085949"/>
              </p:ext>
            </p:extLst>
          </p:nvPr>
        </p:nvGraphicFramePr>
        <p:xfrm>
          <a:off x="3619483" y="1619238"/>
          <a:ext cx="2762269" cy="4651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043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9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В соответствии с</a:t>
                      </a:r>
                      <a:r>
                        <a:rPr lang="ro-RO" altLang="ko-KR" sz="19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684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Кодексом об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образовании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Республики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Молдова, статья</a:t>
                      </a:r>
                      <a:r>
                        <a:rPr lang="ro-RO" sz="1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altLang="ko-KR" sz="1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методологии КОД из начальных классов</a:t>
                      </a:r>
                      <a:endParaRPr lang="ko-KR" altLang="en-US" sz="19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25099"/>
              </p:ext>
            </p:extLst>
          </p:nvPr>
        </p:nvGraphicFramePr>
        <p:xfrm>
          <a:off x="7143758" y="1714490"/>
          <a:ext cx="2176441" cy="3871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9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Начало</a:t>
                      </a:r>
                      <a:endParaRPr lang="ro-RO" altLang="ko-KR" sz="19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03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6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25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5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сентября</a:t>
                      </a:r>
                      <a:endParaRPr lang="ro-RO" altLang="ko-KR" sz="2500" b="1" dirty="0" smtClean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25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 2018</a:t>
                      </a:r>
                      <a:endParaRPr lang="ko-KR" altLang="en-US" sz="2500" b="1" dirty="0" smtClean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429774" y="1714488"/>
          <a:ext cx="2176441" cy="3868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 latinLnBrk="1"/>
                      <a:r>
                        <a:rPr lang="ro-RO" altLang="ko-KR" sz="19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Învăţământul general</a:t>
                      </a:r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257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27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cl.</a:t>
                      </a:r>
                      <a:r>
                        <a:rPr lang="ro-RO" altLang="ko-KR" sz="27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I – IV </a:t>
                      </a:r>
                      <a:endParaRPr lang="ko-KR" altLang="en-US" sz="2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27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cl.</a:t>
                      </a:r>
                      <a:r>
                        <a:rPr lang="ro-RO" altLang="ko-KR" sz="27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V – IX </a:t>
                      </a:r>
                      <a:endParaRPr lang="ko-KR" altLang="en-US" sz="2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ko-KR" sz="2700" b="1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cl.</a:t>
                      </a:r>
                      <a:r>
                        <a:rPr lang="ro-RO" altLang="ko-KR" sz="2700" b="1" baseline="0" dirty="0" smtClean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X – XII </a:t>
                      </a:r>
                      <a:endParaRPr lang="ko-KR" altLang="en-US" sz="27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3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6"/>
          <p:cNvSpPr/>
          <p:nvPr/>
        </p:nvSpPr>
        <p:spPr>
          <a:xfrm rot="2700000">
            <a:off x="10425744" y="2591497"/>
            <a:ext cx="263613" cy="50153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026" name="Picture 2" descr="Imagini pentru me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84" y="2095491"/>
            <a:ext cx="2095515" cy="681589"/>
          </a:xfrm>
          <a:prstGeom prst="rect">
            <a:avLst/>
          </a:prstGeom>
          <a:noFill/>
        </p:spPr>
      </p:pic>
      <p:sp>
        <p:nvSpPr>
          <p:cNvPr id="13" name="Donut 8">
            <a:extLst>
              <a:ext uri="{FF2B5EF4-FFF2-40B4-BE49-F238E27FC236}">
                <a16:creationId xmlns:a16="http://schemas.microsoft.com/office/drawing/2014/main" id="{45CEDB3C-061C-46B2-9F4A-D62E06B6A499}"/>
              </a:ext>
            </a:extLst>
          </p:cNvPr>
          <p:cNvSpPr/>
          <p:nvPr/>
        </p:nvSpPr>
        <p:spPr>
          <a:xfrm>
            <a:off x="8001014" y="2476493"/>
            <a:ext cx="455217" cy="544131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Аргументы   ЗА / ПРОТИВ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659835"/>
            <a:ext cx="12192000" cy="425394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УЧАЩИЕСЯ</a:t>
            </a:r>
            <a:endParaRPr lang="ro-RO" sz="4400" b="1" dirty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ПЕДАГОГИ</a:t>
            </a:r>
            <a:endParaRPr lang="ro-RO" sz="4400" b="1" dirty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АДМИНИСТРАЦИЯ</a:t>
            </a:r>
            <a:endParaRPr lang="ro-RO" sz="4400" b="1" dirty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РОДИТЕЛИ</a:t>
            </a:r>
            <a:endParaRPr lang="ro-RO" sz="4400" b="1" dirty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ОБЩЕСТВО</a:t>
            </a:r>
            <a:r>
              <a:rPr lang="ro-RO" sz="4400" b="1" dirty="0" smtClean="0">
                <a:solidFill>
                  <a:srgbClr val="C00000"/>
                </a:solidFill>
              </a:rPr>
              <a:t> </a:t>
            </a:r>
            <a:endParaRPr lang="ro-RO" sz="4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26974"/>
            <a:ext cx="8781153" cy="37842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НАЧАЛЬНОЕ </a:t>
            </a:r>
            <a:r>
              <a:rPr lang="ru-RU" sz="3200" b="1" dirty="0" smtClean="0">
                <a:solidFill>
                  <a:srgbClr val="C00000"/>
                </a:solidFill>
              </a:rPr>
              <a:t>ОЦЕНИВАНИЕ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ФОРМАТИВНОЕ ОЦЕНИВАНИЕ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ИТОГОВОЕ </a:t>
            </a:r>
            <a:r>
              <a:rPr lang="ru-RU" sz="3200" b="1" dirty="0">
                <a:solidFill>
                  <a:srgbClr val="C00000"/>
                </a:solidFill>
              </a:rPr>
              <a:t>ОЦЕНИВАНИЕ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99012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ОЦЕНИВАНИЕ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2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0" y="1604798"/>
            <a:ext cx="4032448" cy="768085"/>
          </a:xfrm>
        </p:spPr>
        <p:txBody>
          <a:bodyPr>
            <a:normAutofit fontScale="92500" lnSpcReduction="20000"/>
          </a:bodyPr>
          <a:lstStyle/>
          <a:p>
            <a:r>
              <a:rPr lang="ru-RU" altLang="ko-KR" sz="5867" dirty="0" smtClean="0"/>
              <a:t>ЗАДАНИЕ</a:t>
            </a:r>
            <a:endParaRPr lang="ko-KR" altLang="en-US" sz="5867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87755" y="2948947"/>
            <a:ext cx="8016213" cy="3480133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altLang="ko-KR" sz="3733" b="1" dirty="0" smtClean="0"/>
              <a:t>Выберите из содержимого вашей сумки тот предмет, который отражает ваше личностное развитие</a:t>
            </a:r>
            <a:r>
              <a:rPr lang="ro-RO" altLang="ko-KR" sz="3733" b="1" dirty="0" smtClean="0"/>
              <a:t>.</a:t>
            </a:r>
            <a:endParaRPr lang="ru-RU" altLang="ko-KR" sz="3733" b="1" dirty="0" smtClean="0"/>
          </a:p>
          <a:p>
            <a:pPr lvl="0" algn="ctr"/>
            <a:endParaRPr lang="ro-RO" altLang="ko-KR" sz="3733" b="1" dirty="0"/>
          </a:p>
          <a:p>
            <a:pPr lvl="0"/>
            <a:r>
              <a:rPr lang="ru-RU" altLang="ko-KR" sz="3733" i="1" dirty="0" smtClean="0"/>
              <a:t>Аргументируйте</a:t>
            </a:r>
            <a:r>
              <a:rPr lang="ro-RO" altLang="ko-KR" sz="3733" dirty="0" smtClean="0"/>
              <a:t>.</a:t>
            </a:r>
            <a:endParaRPr lang="en-US" altLang="ko-KR" sz="3733" dirty="0"/>
          </a:p>
        </p:txBody>
      </p:sp>
      <p:sp>
        <p:nvSpPr>
          <p:cNvPr id="5" name="Oval 4"/>
          <p:cNvSpPr/>
          <p:nvPr/>
        </p:nvSpPr>
        <p:spPr>
          <a:xfrm>
            <a:off x="4751851" y="1412776"/>
            <a:ext cx="1219200" cy="1219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" name="Rectangle 16"/>
          <p:cNvSpPr/>
          <p:nvPr/>
        </p:nvSpPr>
        <p:spPr>
          <a:xfrm rot="2700000">
            <a:off x="5000426" y="1555200"/>
            <a:ext cx="509993" cy="9143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9535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ОЦЕНИВАНИЕ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Нет готовых истин, есть ожидаемое поведение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Право на ошибку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Стимулировать умение видеть, находить, признавать ошибки и исправлять их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40" y="311499"/>
            <a:ext cx="10972799" cy="20197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Технология ЗУХ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pic>
        <p:nvPicPr>
          <p:cNvPr id="1028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74" y="145568"/>
            <a:ext cx="10334761" cy="737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Барометр настроения</a:t>
            </a:r>
            <a:endParaRPr lang="ru-RU" b="1" dirty="0"/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1536654"/>
            <a:ext cx="7530992" cy="502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92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31" y="624110"/>
            <a:ext cx="9795082" cy="1280890"/>
          </a:xfrm>
        </p:spPr>
        <p:txBody>
          <a:bodyPr/>
          <a:lstStyle/>
          <a:p>
            <a:r>
              <a:rPr lang="ru-RU" b="1" dirty="0" smtClean="0"/>
              <a:t>Собачий хвост – барометр настроения</a:t>
            </a:r>
            <a:endParaRPr lang="ru-RU" b="1" dirty="0"/>
          </a:p>
        </p:txBody>
      </p:sp>
      <p:pic>
        <p:nvPicPr>
          <p:cNvPr id="307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53" y="1530626"/>
            <a:ext cx="4951194" cy="55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5" y="289367"/>
            <a:ext cx="9779507" cy="6342927"/>
          </a:xfrm>
        </p:spPr>
        <p:txBody>
          <a:bodyPr>
            <a:normAutofit/>
          </a:bodyPr>
          <a:lstStyle/>
          <a:p>
            <a:pPr lvl="3"/>
            <a:r>
              <a:rPr lang="ru-RU" sz="3000" b="1" dirty="0"/>
              <a:t>Куррикулум </a:t>
            </a:r>
            <a:r>
              <a:rPr lang="ru-RU" sz="3000" b="1" dirty="0" smtClean="0"/>
              <a:t> по учебному предмету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« Личностное развитие»</a:t>
            </a:r>
          </a:p>
          <a:p>
            <a:pPr marL="0" indent="0">
              <a:buNone/>
            </a:pPr>
            <a:r>
              <a:rPr lang="ru-RU" sz="2800" b="1" dirty="0" smtClean="0"/>
              <a:t>нацелен </a:t>
            </a:r>
            <a:r>
              <a:rPr lang="ru-RU" sz="2800" b="1" dirty="0"/>
              <a:t>на формирование поведения, которое позволяет </a:t>
            </a:r>
            <a:r>
              <a:rPr lang="ru-RU" sz="2800" b="1" dirty="0" smtClean="0"/>
              <a:t>учащимся: </a:t>
            </a:r>
          </a:p>
          <a:p>
            <a:r>
              <a:rPr lang="ru-RU" sz="2800" b="1" dirty="0" smtClean="0"/>
              <a:t>исследовать </a:t>
            </a:r>
            <a:r>
              <a:rPr lang="ru-RU" sz="2800" b="1" dirty="0"/>
              <a:t>свои личностные черты и специфические </a:t>
            </a:r>
            <a:r>
              <a:rPr lang="ru-RU" sz="2800" b="1" dirty="0" smtClean="0"/>
              <a:t>способности </a:t>
            </a:r>
          </a:p>
          <a:p>
            <a:r>
              <a:rPr lang="ru-RU" sz="2800" b="1" dirty="0" smtClean="0"/>
              <a:t>брать </a:t>
            </a:r>
            <a:r>
              <a:rPr lang="ru-RU" sz="2800" b="1" dirty="0"/>
              <a:t>на себя ответственность за собственное </a:t>
            </a:r>
            <a:r>
              <a:rPr lang="ru-RU" sz="2800" b="1" dirty="0" smtClean="0"/>
              <a:t>поведение</a:t>
            </a:r>
          </a:p>
          <a:p>
            <a:r>
              <a:rPr lang="ru-RU" sz="2800" b="1" dirty="0" smtClean="0"/>
              <a:t>развивать </a:t>
            </a:r>
            <a:r>
              <a:rPr lang="ru-RU" sz="2800" b="1" dirty="0"/>
              <a:t>позитивное отношение к </a:t>
            </a:r>
            <a:r>
              <a:rPr lang="ru-RU" sz="2800" b="1" dirty="0" smtClean="0"/>
              <a:t>себе</a:t>
            </a:r>
          </a:p>
          <a:p>
            <a:r>
              <a:rPr lang="ru-RU" sz="2800" b="1" dirty="0" smtClean="0"/>
              <a:t>эффективно </a:t>
            </a:r>
            <a:r>
              <a:rPr lang="ru-RU" sz="2800" b="1" dirty="0"/>
              <a:t>взаимодействовать с другими людьми на протяжении всей </a:t>
            </a:r>
            <a:r>
              <a:rPr lang="ru-RU" sz="2800" b="1" dirty="0" smtClean="0"/>
              <a:t>жизни</a:t>
            </a:r>
          </a:p>
          <a:p>
            <a:endParaRPr lang="ru-RU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97867"/>
            <a:ext cx="8911687" cy="1280890"/>
          </a:xfrm>
        </p:spPr>
        <p:txBody>
          <a:bodyPr/>
          <a:lstStyle/>
          <a:p>
            <a:r>
              <a:rPr lang="ru-RU" b="1" dirty="0" smtClean="0"/>
              <a:t>САМООЦЕНКА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7336" y="1574275"/>
            <a:ext cx="9487276" cy="509990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–</a:t>
            </a:r>
            <a:r>
              <a:rPr lang="ru-RU" b="1" dirty="0"/>
              <a:t> </a:t>
            </a:r>
            <a:r>
              <a:rPr lang="ru-RU" sz="2400" b="1" dirty="0">
                <a:solidFill>
                  <a:schemeClr val="accent1"/>
                </a:solidFill>
              </a:rPr>
              <a:t>оценка человеком самого себя, своих достоинств и недостатков, возможностей, качеств, своего места среди других людей. Бывает 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актуальной</a:t>
            </a:r>
            <a:r>
              <a:rPr lang="ru-RU" sz="2400" b="1" dirty="0">
                <a:solidFill>
                  <a:schemeClr val="accent1"/>
                </a:solidFill>
              </a:rPr>
              <a:t> (как личность видит и оценивает себя в настоящее время), 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ретроспективной</a:t>
            </a:r>
            <a:r>
              <a:rPr lang="ru-RU" sz="2400" b="1" dirty="0">
                <a:solidFill>
                  <a:schemeClr val="accent1"/>
                </a:solidFill>
              </a:rPr>
              <a:t> (как личность видит и оценивает себя по отношению к предыдущим этапам жизни), 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идеальной</a:t>
            </a:r>
            <a:r>
              <a:rPr lang="ru-RU" sz="2400" b="1" dirty="0">
                <a:solidFill>
                  <a:schemeClr val="accent1"/>
                </a:solidFill>
              </a:rPr>
              <a:t> (каким бы хотел видеть себя человек, его эталонные представления о себе), 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рефлексивной</a:t>
            </a:r>
            <a:r>
              <a:rPr lang="ru-RU" sz="2400" b="1" dirty="0">
                <a:solidFill>
                  <a:schemeClr val="accent1"/>
                </a:solidFill>
              </a:rPr>
              <a:t> (как, с точки зрения человека, его оценивают окружающие люди)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sz="24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chemeClr val="accent1"/>
                </a:solidFill>
              </a:rPr>
              <a:t>(</a:t>
            </a:r>
            <a:r>
              <a:rPr lang="ru-RU" sz="2200" i="1" dirty="0" err="1">
                <a:solidFill>
                  <a:schemeClr val="accent1"/>
                </a:solidFill>
              </a:rPr>
              <a:t>КоджаспироваГ.М</a:t>
            </a:r>
            <a:r>
              <a:rPr lang="ru-RU" sz="2200" i="1" dirty="0">
                <a:solidFill>
                  <a:schemeClr val="accent1"/>
                </a:solidFill>
              </a:rPr>
              <a:t>. , </a:t>
            </a:r>
            <a:r>
              <a:rPr lang="ru-RU" sz="2200" i="1" dirty="0" err="1">
                <a:solidFill>
                  <a:schemeClr val="accent1"/>
                </a:solidFill>
              </a:rPr>
              <a:t>Коджаспиров</a:t>
            </a:r>
            <a:r>
              <a:rPr lang="ru-RU" sz="2200" i="1" dirty="0">
                <a:solidFill>
                  <a:schemeClr val="accent1"/>
                </a:solidFill>
              </a:rPr>
              <a:t> А.Ю. Педагогический словарь. – М.: Академия, 2001).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900" y="228185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САМООЦЕНИВАНИЕ</a:t>
            </a:r>
            <a:endParaRPr lang="ru-RU" b="1" dirty="0"/>
          </a:p>
        </p:txBody>
      </p:sp>
      <p:pic>
        <p:nvPicPr>
          <p:cNvPr id="4" name="Picture 4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0" y="961011"/>
            <a:ext cx="7862651" cy="58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±Ð»Ð°Ð½Ðº Ð¾ÑÐ·ÑÐ²Ð° ÑÑÐµÐ½Ð¸ÐºÐ° Ð¾Ð± ÑÑÐ¾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76" y="2252117"/>
            <a:ext cx="5190286" cy="3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97" y="-170616"/>
            <a:ext cx="9921744" cy="78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9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255" y="32245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ИНДИВИДУАЛЬНОСТЬ</a:t>
            </a:r>
            <a:endParaRPr lang="ru-RU" b="1" dirty="0"/>
          </a:p>
        </p:txBody>
      </p:sp>
      <p:pic>
        <p:nvPicPr>
          <p:cNvPr id="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9" y="962897"/>
            <a:ext cx="5524107" cy="62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82" y="266218"/>
            <a:ext cx="10420530" cy="60998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/>
              <a:t>		Каждый </a:t>
            </a:r>
            <a:r>
              <a:rPr lang="ru-RU" sz="3200" b="1" dirty="0"/>
              <a:t>модуль завершается разработкой </a:t>
            </a:r>
            <a:r>
              <a:rPr lang="ru-RU" sz="3200" b="1" dirty="0" smtClean="0"/>
              <a:t>		ПРОДУКТА</a:t>
            </a:r>
            <a:r>
              <a:rPr lang="ru-RU" sz="2800" b="1" dirty="0" smtClean="0"/>
              <a:t>: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Комплексный образовательный продукт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отражает </a:t>
            </a:r>
            <a:r>
              <a:rPr lang="ru-RU" sz="2800" b="1" dirty="0">
                <a:solidFill>
                  <a:schemeClr val="accent1"/>
                </a:solidFill>
              </a:rPr>
              <a:t>уровень реализации специфической </a:t>
            </a:r>
            <a:r>
              <a:rPr lang="ru-RU" sz="2800" b="1" dirty="0" smtClean="0">
                <a:solidFill>
                  <a:schemeClr val="accent1"/>
                </a:solidFill>
              </a:rPr>
              <a:t>компетенции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школьный </a:t>
            </a:r>
            <a:r>
              <a:rPr lang="ru-RU" sz="2800" b="1" dirty="0">
                <a:solidFill>
                  <a:schemeClr val="accent1"/>
                </a:solidFill>
              </a:rPr>
              <a:t>конкретный результат, запроектированный для выполнения </a:t>
            </a:r>
            <a:r>
              <a:rPr lang="ru-RU" sz="2800" b="1" dirty="0" smtClean="0">
                <a:solidFill>
                  <a:schemeClr val="accent1"/>
                </a:solidFill>
              </a:rPr>
              <a:t>учеником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измеренный</a:t>
            </a:r>
            <a:r>
              <a:rPr lang="ru-RU" sz="2800" b="1" dirty="0">
                <a:solidFill>
                  <a:schemeClr val="accent1"/>
                </a:solidFill>
              </a:rPr>
              <a:t>, оцененный учителем, самим учеником, его коллегами и, возможно, родителями. </a:t>
            </a:r>
            <a:endParaRPr lang="ru-RU" sz="2800" b="1" dirty="0" smtClean="0">
              <a:solidFill>
                <a:schemeClr val="accent1"/>
              </a:solidFill>
            </a:endParaRPr>
          </a:p>
          <a:p>
            <a:r>
              <a:rPr lang="ru-RU" sz="2800" b="1" dirty="0" smtClean="0">
                <a:solidFill>
                  <a:schemeClr val="accent1"/>
                </a:solidFill>
              </a:rPr>
              <a:t>Образовательные </a:t>
            </a:r>
            <a:r>
              <a:rPr lang="ru-RU" sz="2800" b="1" dirty="0">
                <a:solidFill>
                  <a:schemeClr val="accent1"/>
                </a:solidFill>
              </a:rPr>
              <a:t>продукты, предусмотренные для достижения в учебном процессе по предмету «Личностное развитие», накапливают приобретения учащихся в рамках одного учебного модуля (в течение 5-6 часов) и предусматривают использование всех знаний, навыков и умений в его реализации.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165" y="408374"/>
            <a:ext cx="8670235" cy="7883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</a:rPr>
              <a:t>ПРОДУКТЫ</a:t>
            </a:r>
            <a:endParaRPr lang="ru-RU" sz="4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877329"/>
              </p:ext>
            </p:extLst>
          </p:nvPr>
        </p:nvGraphicFramePr>
        <p:xfrm>
          <a:off x="239349" y="1220755"/>
          <a:ext cx="11617291" cy="544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altLang="ko-KR" sz="2800" dirty="0" smtClean="0"/>
              <a:t>ИНФОГРАФИКА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lvl="0"/>
            <a:r>
              <a:rPr lang="ru-RU" altLang="ko-KR" sz="3200" b="1" dirty="0" smtClean="0"/>
              <a:t>Типы продуктов </a:t>
            </a:r>
            <a:r>
              <a:rPr lang="ro-RO" altLang="ko-KR" sz="3200" b="1" dirty="0" smtClean="0"/>
              <a:t>(</a:t>
            </a:r>
            <a:r>
              <a:rPr lang="ru-RU" altLang="ko-KR" sz="3200" b="1" dirty="0" smtClean="0"/>
              <a:t>по форме организации</a:t>
            </a:r>
            <a:r>
              <a:rPr lang="ro-RO" altLang="ko-KR" sz="3200" b="1" dirty="0" smtClean="0"/>
              <a:t>)</a:t>
            </a:r>
            <a:endParaRPr lang="en-US" altLang="ko-KR" sz="32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36504" y="2276873"/>
            <a:ext cx="5039139" cy="4581127"/>
            <a:chOff x="3280778" y="1453274"/>
            <a:chExt cx="2542916" cy="2354051"/>
          </a:xfrm>
        </p:grpSpPr>
        <p:grpSp>
          <p:nvGrpSpPr>
            <p:cNvPr id="6" name="Group 5"/>
            <p:cNvGrpSpPr/>
            <p:nvPr/>
          </p:nvGrpSpPr>
          <p:grpSpPr>
            <a:xfrm>
              <a:off x="3857098" y="1453274"/>
              <a:ext cx="1368152" cy="1368152"/>
              <a:chOff x="3887924" y="1455228"/>
              <a:chExt cx="1368152" cy="1368152"/>
            </a:xfrm>
          </p:grpSpPr>
          <p:sp>
            <p:nvSpPr>
              <p:cNvPr id="4" name="Block Arc 3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6992705">
              <a:off x="4455542" y="2439173"/>
              <a:ext cx="1368152" cy="1368152"/>
              <a:chOff x="3887924" y="1455228"/>
              <a:chExt cx="1368152" cy="1368152"/>
            </a:xfrm>
          </p:grpSpPr>
          <p:sp>
            <p:nvSpPr>
              <p:cNvPr id="12" name="Block Arc 11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86663"/>
                  <a:gd name="adj2" fmla="val 3420276"/>
                  <a:gd name="adj3" fmla="val 157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14792705">
              <a:off x="3280778" y="2420453"/>
              <a:ext cx="1368152" cy="1368152"/>
              <a:chOff x="3887924" y="1455228"/>
              <a:chExt cx="1368152" cy="1368152"/>
            </a:xfrm>
          </p:grpSpPr>
          <p:sp>
            <p:nvSpPr>
              <p:cNvPr id="15" name="Block Arc 14"/>
              <p:cNvSpPr/>
              <p:nvPr/>
            </p:nvSpPr>
            <p:spPr>
              <a:xfrm>
                <a:off x="3887924" y="1455228"/>
                <a:ext cx="1368152" cy="1368152"/>
              </a:xfrm>
              <a:prstGeom prst="blockArc">
                <a:avLst>
                  <a:gd name="adj1" fmla="val 7430231"/>
                  <a:gd name="adj2" fmla="val 3346390"/>
                  <a:gd name="adj3" fmla="val 1776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175478" y="1742782"/>
                <a:ext cx="793043" cy="79304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3170245" y="1592025"/>
            <a:ext cx="61446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733" b="1" dirty="0" smtClean="0">
                <a:solidFill>
                  <a:schemeClr val="accent1"/>
                </a:solidFill>
                <a:cs typeface="Arial" pitchFamily="34" charset="0"/>
              </a:rPr>
              <a:t>Реализованные в группе</a:t>
            </a:r>
            <a:endParaRPr lang="ko-KR" altLang="en-US" sz="3733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5717" y="4532049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1"/>
                </a:solidFill>
                <a:cs typeface="Arial" pitchFamily="34" charset="0"/>
              </a:rPr>
              <a:t>Реализованные фронтально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708" y="4773147"/>
            <a:ext cx="3648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200" b="1" dirty="0" smtClean="0">
                <a:solidFill>
                  <a:schemeClr val="accent1"/>
                </a:solidFill>
                <a:cs typeface="Arial" pitchFamily="34" charset="0"/>
              </a:rPr>
              <a:t>Реализованные индивидуально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Block Arc 14"/>
          <p:cNvSpPr/>
          <p:nvPr/>
        </p:nvSpPr>
        <p:spPr>
          <a:xfrm rot="16200000">
            <a:off x="7058829" y="5044876"/>
            <a:ext cx="864097" cy="86409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1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4838447" y="4939380"/>
            <a:ext cx="672075" cy="110361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6629066" y="3297155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5848966" y="3297156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4" name="Round Same Side Corner Rectangle 20">
            <a:extLst>
              <a:ext uri="{FF2B5EF4-FFF2-40B4-BE49-F238E27FC236}">
                <a16:creationId xmlns:a16="http://schemas.microsoft.com/office/drawing/2014/main" id="{FD8764B6-135C-4686-96E6-2AD6B2C3F0B1}"/>
              </a:ext>
            </a:extLst>
          </p:cNvPr>
          <p:cNvSpPr/>
          <p:nvPr/>
        </p:nvSpPr>
        <p:spPr>
          <a:xfrm rot="10800000">
            <a:off x="6215081" y="3302994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665247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³Ð°ÑÐ´Ð½ÐµÑ ÑÐ¸Ð¿Ñ Ð¸Ð½ÑÐµÐ»Ð»ÐµÐº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43" y="-51493"/>
            <a:ext cx="10505662" cy="690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altLang="ko-KR" sz="3600" b="1" dirty="0" smtClean="0"/>
              <a:t>ТАБЛИЦА СИНТЕЗА</a:t>
            </a:r>
            <a:endParaRPr lang="ko-KR" alt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/>
              <a:t>Заполните таблицу релевантными идеями по поводу реализации и оценивания продукта</a:t>
            </a:r>
            <a:endParaRPr lang="en-US" altLang="ko-KR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4890"/>
              </p:ext>
            </p:extLst>
          </p:nvPr>
        </p:nvGraphicFramePr>
        <p:xfrm>
          <a:off x="1007435" y="2599574"/>
          <a:ext cx="9697077" cy="3975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2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74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9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ПРОДУКТ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32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5</a:t>
                      </a:r>
                      <a:endParaRPr lang="ko-KR" altLang="en-US" sz="3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ТИП (???)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Реализован в классе(!)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РЕФЛЕКСИЯ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Таблица достижений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err="1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Портофолио</a:t>
                      </a: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 ЛР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0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100" b="1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ЕДИНИЦА</a:t>
                      </a:r>
                      <a:r>
                        <a:rPr lang="ru-RU" altLang="ko-KR" sz="2100" b="1" baseline="0" dirty="0" smtClean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 КОМПЕТЕНЦИИ</a:t>
                      </a:r>
                      <a:endParaRPr lang="ko-KR" altLang="en-US" sz="21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продукт</a:t>
                      </a:r>
                      <a:endParaRPr lang="ko-KR" alt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критерии</a:t>
                      </a:r>
                      <a:endParaRPr lang="ko-KR" alt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дескрипторы</a:t>
                      </a:r>
                      <a:endParaRPr lang="ko-KR" altLang="en-US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431371" y="1316765"/>
            <a:ext cx="10945216" cy="1219200"/>
          </a:xfrm>
          <a:prstGeom prst="triangle">
            <a:avLst>
              <a:gd name="adj" fmla="val 50081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2689110" y="1653963"/>
            <a:ext cx="633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Оценивание </a:t>
            </a:r>
          </a:p>
          <a:p>
            <a:pPr algn="ctr"/>
            <a:r>
              <a:rPr lang="ru-RU" altLang="ko-KR" sz="2400" b="1" dirty="0" smtClean="0">
                <a:solidFill>
                  <a:schemeClr val="accent1"/>
                </a:solidFill>
                <a:cs typeface="Arial" pitchFamily="34" charset="0"/>
              </a:rPr>
              <a:t>по итогам модуля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9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ctr"/>
            <a:r>
              <a:rPr lang="ru-RU" sz="3000" b="1" dirty="0" err="1"/>
              <a:t>Куррикулум</a:t>
            </a:r>
            <a:r>
              <a:rPr lang="ru-RU" sz="3000" b="1" dirty="0"/>
              <a:t>  по учебному предмету </a:t>
            </a:r>
            <a:br>
              <a:rPr lang="ru-RU" sz="3000" b="1" dirty="0"/>
            </a:br>
            <a:r>
              <a:rPr lang="ru-RU" sz="3600" b="1" dirty="0">
                <a:solidFill>
                  <a:srgbClr val="0070C0"/>
                </a:solidFill>
              </a:rPr>
              <a:t>« Личностное развитие»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рекомендован для начального, гимназического и лицейского </a:t>
            </a:r>
            <a:r>
              <a:rPr lang="ru-RU" sz="2800" b="1" dirty="0" smtClean="0">
                <a:solidFill>
                  <a:srgbClr val="C00000"/>
                </a:solidFill>
              </a:rPr>
              <a:t>цикла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затрагивает </a:t>
            </a:r>
            <a:r>
              <a:rPr lang="ru-RU" sz="2800" b="1" dirty="0">
                <a:solidFill>
                  <a:srgbClr val="C00000"/>
                </a:solidFill>
              </a:rPr>
              <a:t>различные темы в рамках пяти модулей, сложность которых увеличивается от одного класса к </a:t>
            </a:r>
            <a:r>
              <a:rPr lang="ru-RU" sz="2800" b="1" dirty="0" smtClean="0">
                <a:solidFill>
                  <a:srgbClr val="C00000"/>
                </a:solidFill>
              </a:rPr>
              <a:t>другому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нацелен на то, </a:t>
            </a:r>
            <a:r>
              <a:rPr lang="ru-RU" sz="2800" b="1" dirty="0">
                <a:solidFill>
                  <a:srgbClr val="C00000"/>
                </a:solidFill>
              </a:rPr>
              <a:t>чтобы оправдать ожидания членов общества по подготовке к жизни подрастающего поколения и его интеграции в социальной </a:t>
            </a:r>
            <a:r>
              <a:rPr lang="ru-RU" sz="2800" b="1" dirty="0" smtClean="0">
                <a:solidFill>
                  <a:srgbClr val="C00000"/>
                </a:solidFill>
              </a:rPr>
              <a:t>сфере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6194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ИСПОЛЬЗОВАНИЕ ИКТ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-367748" y="1896819"/>
            <a:ext cx="12192000" cy="55475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rapezoid 13"/>
          <p:cNvSpPr/>
          <p:nvPr/>
        </p:nvSpPr>
        <p:spPr>
          <a:xfrm>
            <a:off x="1808920" y="1789044"/>
            <a:ext cx="2276063" cy="155547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98480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7867734" y="1967948"/>
            <a:ext cx="2051518" cy="137656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98480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64256" y="3759434"/>
            <a:ext cx="1063487" cy="1822360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98480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32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768085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bg2">
                    <a:lumMod val="25000"/>
                  </a:schemeClr>
                </a:solidFill>
              </a:rPr>
              <a:t>ПРИМЕРЫ ПРОДУКТОВ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b="1" i="1" dirty="0" smtClean="0">
                <a:solidFill>
                  <a:schemeClr val="accent4">
                    <a:lumMod val="10000"/>
                  </a:schemeClr>
                </a:solidFill>
              </a:rPr>
              <a:t>Предложите возможные продукты для модуля/класса</a:t>
            </a:r>
            <a:r>
              <a:rPr lang="ro-RO" altLang="ko-KR" b="1" i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altLang="ko-KR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96819"/>
            <a:ext cx="12192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Block Arc 14"/>
          <p:cNvSpPr/>
          <p:nvPr/>
        </p:nvSpPr>
        <p:spPr>
          <a:xfrm rot="16200000">
            <a:off x="3600003" y="2564624"/>
            <a:ext cx="852008" cy="8525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382" y="3429001"/>
            <a:ext cx="143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o-RO" altLang="ko-KR" sz="3200" b="1" dirty="0">
                <a:solidFill>
                  <a:srgbClr val="984807"/>
                </a:solidFill>
                <a:latin typeface="Arial"/>
                <a:cs typeface="Arial" pitchFamily="34" charset="0"/>
              </a:rPr>
              <a:t>1</a:t>
            </a:r>
            <a:endParaRPr lang="ko-KR" altLang="en-US" sz="32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181" y="3525012"/>
            <a:ext cx="12481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o-RO" altLang="ko-KR" sz="2667" b="1" dirty="0">
                <a:solidFill>
                  <a:srgbClr val="984807"/>
                </a:solidFill>
                <a:latin typeface="Arial"/>
                <a:cs typeface="Arial" pitchFamily="34" charset="0"/>
              </a:rPr>
              <a:t>4</a:t>
            </a:r>
            <a:endParaRPr lang="ko-KR" altLang="en-US" sz="2667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5682" y="3443711"/>
            <a:ext cx="1632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o-RO" altLang="ko-KR" sz="3200" b="1" dirty="0">
                <a:solidFill>
                  <a:srgbClr val="984807"/>
                </a:solidFill>
                <a:latin typeface="Arial"/>
                <a:cs typeface="Arial" pitchFamily="34" charset="0"/>
              </a:rPr>
              <a:t>2</a:t>
            </a:r>
            <a:endParaRPr lang="ko-KR" altLang="en-US" sz="32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6427" y="3443711"/>
            <a:ext cx="163218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o-RO" altLang="ko-KR" sz="2667" b="1" dirty="0">
                <a:solidFill>
                  <a:srgbClr val="984807"/>
                </a:solidFill>
                <a:latin typeface="Arial"/>
                <a:cs typeface="Arial" pitchFamily="34" charset="0"/>
              </a:rPr>
              <a:t>5</a:t>
            </a:r>
            <a:endParaRPr lang="ko-KR" altLang="en-US" sz="2667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" y="4433239"/>
            <a:ext cx="272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sz="2400" b="1" i="1" dirty="0" smtClean="0">
                <a:solidFill>
                  <a:prstClr val="black"/>
                </a:solidFill>
                <a:latin typeface="Arial"/>
              </a:rPr>
              <a:t>Личностная </a:t>
            </a:r>
          </a:p>
          <a:p>
            <a:pPr algn="ctr" defTabSz="1219170" latinLnBrk="1"/>
            <a:r>
              <a:rPr lang="ru-RU" sz="2400" b="1" i="1" dirty="0" smtClean="0">
                <a:solidFill>
                  <a:prstClr val="black"/>
                </a:solidFill>
                <a:latin typeface="Arial"/>
              </a:rPr>
              <a:t>идентичность и </a:t>
            </a:r>
          </a:p>
          <a:p>
            <a:pPr algn="ctr" defTabSz="1219170" latinLnBrk="1"/>
            <a:r>
              <a:rPr lang="ru-RU" sz="2400" b="1" i="1" dirty="0" smtClean="0">
                <a:solidFill>
                  <a:prstClr val="black"/>
                </a:solidFill>
                <a:latin typeface="Arial"/>
              </a:rPr>
              <a:t>гармоничность отношений</a:t>
            </a:r>
            <a:endParaRPr lang="ko-KR" altLang="en-US" sz="2400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2166" y="4433239"/>
            <a:ext cx="2223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sz="2400" b="1" i="1" dirty="0" smtClean="0">
                <a:solidFill>
                  <a:prstClr val="black"/>
                </a:solidFill>
                <a:latin typeface="Arial"/>
              </a:rPr>
              <a:t>Обеспечение качества </a:t>
            </a:r>
          </a:p>
          <a:p>
            <a:pPr algn="ctr" defTabSz="1219170" latinLnBrk="1"/>
            <a:r>
              <a:rPr lang="ru-RU" sz="2400" b="1" i="1" dirty="0" smtClean="0">
                <a:solidFill>
                  <a:prstClr val="black"/>
                </a:solidFill>
                <a:latin typeface="Arial"/>
              </a:rPr>
              <a:t>жизни</a:t>
            </a:r>
            <a:endParaRPr lang="ko-KR" altLang="en-US" sz="2400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65311" y="4389108"/>
            <a:ext cx="2863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sz="2000" b="1" i="1" dirty="0" smtClean="0">
                <a:solidFill>
                  <a:prstClr val="black"/>
                </a:solidFill>
                <a:latin typeface="Arial"/>
              </a:rPr>
              <a:t>Планирование </a:t>
            </a:r>
          </a:p>
          <a:p>
            <a:pPr algn="ctr" defTabSz="1219170" latinLnBrk="1"/>
            <a:r>
              <a:rPr lang="ru-RU" sz="2000" b="1" i="1" dirty="0" smtClean="0">
                <a:solidFill>
                  <a:prstClr val="black"/>
                </a:solidFill>
                <a:latin typeface="Arial"/>
              </a:rPr>
              <a:t>профессиональной карьеры и </a:t>
            </a:r>
          </a:p>
          <a:p>
            <a:pPr algn="ctr" defTabSz="1219170" latinLnBrk="1"/>
            <a:r>
              <a:rPr lang="ru-RU" sz="2000" b="1" i="1" dirty="0" smtClean="0">
                <a:solidFill>
                  <a:prstClr val="black"/>
                </a:solidFill>
                <a:latin typeface="Arial"/>
              </a:rPr>
              <a:t>развитие </a:t>
            </a:r>
          </a:p>
          <a:p>
            <a:pPr algn="ctr" defTabSz="1219170" latinLnBrk="1"/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предприимчивости</a:t>
            </a:r>
            <a:endParaRPr lang="ko-KR" altLang="en-US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28448" y="4433239"/>
            <a:ext cx="2063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sz="2000" b="1" i="1" dirty="0" smtClean="0">
                <a:solidFill>
                  <a:prstClr val="black"/>
                </a:solidFill>
                <a:latin typeface="Arial"/>
              </a:rPr>
              <a:t>Личная </a:t>
            </a:r>
          </a:p>
          <a:p>
            <a:pPr algn="ctr" defTabSz="1219170" latinLnBrk="1"/>
            <a:r>
              <a:rPr lang="ru-RU" sz="2000" b="1" i="1" dirty="0" smtClean="0">
                <a:solidFill>
                  <a:prstClr val="black"/>
                </a:solidFill>
                <a:latin typeface="Arial"/>
              </a:rPr>
              <a:t>безопасность</a:t>
            </a:r>
            <a:endParaRPr lang="ko-KR" altLang="en-US" sz="2000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9936" y="3429001"/>
            <a:ext cx="153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o-RO" altLang="ko-KR" sz="3200" b="1" dirty="0">
                <a:solidFill>
                  <a:srgbClr val="984807"/>
                </a:solidFill>
                <a:latin typeface="Arial"/>
                <a:cs typeface="Arial" pitchFamily="34" charset="0"/>
              </a:rPr>
              <a:t>3</a:t>
            </a:r>
            <a:endParaRPr lang="ko-KR" altLang="en-US" sz="32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7915" y="4581128"/>
            <a:ext cx="1937396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sz="2667" b="1" i="1" dirty="0" smtClean="0">
                <a:solidFill>
                  <a:prstClr val="black"/>
                </a:solidFill>
                <a:latin typeface="Arial"/>
              </a:rPr>
              <a:t>Здоровый образ </a:t>
            </a:r>
          </a:p>
          <a:p>
            <a:pPr algn="ctr" defTabSz="1219170" latinLnBrk="1"/>
            <a:r>
              <a:rPr lang="ru-RU" sz="2667" b="1" i="1" dirty="0" smtClean="0">
                <a:solidFill>
                  <a:prstClr val="black"/>
                </a:solidFill>
                <a:latin typeface="Arial"/>
              </a:rPr>
              <a:t>жизни</a:t>
            </a:r>
            <a:endParaRPr lang="ko-KR" altLang="en-US" sz="2667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Round Same Side Corner Rectangle 8">
            <a:extLst>
              <a:ext uri="{FF2B5EF4-FFF2-40B4-BE49-F238E27FC236}">
                <a16:creationId xmlns:a16="http://schemas.microsoft.com/office/drawing/2014/main" id="{119AC5CF-C49F-4681-A5FA-BDA65CF4059D}"/>
              </a:ext>
            </a:extLst>
          </p:cNvPr>
          <p:cNvSpPr/>
          <p:nvPr/>
        </p:nvSpPr>
        <p:spPr>
          <a:xfrm>
            <a:off x="719403" y="2468894"/>
            <a:ext cx="363962" cy="90770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Round Same Side Corner Rectangle 20">
            <a:extLst>
              <a:ext uri="{FF2B5EF4-FFF2-40B4-BE49-F238E27FC236}">
                <a16:creationId xmlns:a16="http://schemas.microsoft.com/office/drawing/2014/main" id="{FD8764B6-135C-4686-96E6-2AD6B2C3F0B1}"/>
              </a:ext>
            </a:extLst>
          </p:cNvPr>
          <p:cNvSpPr/>
          <p:nvPr/>
        </p:nvSpPr>
        <p:spPr>
          <a:xfrm rot="10800000">
            <a:off x="1391478" y="2468894"/>
            <a:ext cx="480055" cy="960108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Heart 17">
            <a:extLst>
              <a:ext uri="{FF2B5EF4-FFF2-40B4-BE49-F238E27FC236}">
                <a16:creationId xmlns:a16="http://schemas.microsoft.com/office/drawing/2014/main" id="{71FAFC53-B167-4D42-99A9-B29387690524}"/>
              </a:ext>
            </a:extLst>
          </p:cNvPr>
          <p:cNvSpPr/>
          <p:nvPr/>
        </p:nvSpPr>
        <p:spPr>
          <a:xfrm>
            <a:off x="5807968" y="2468893"/>
            <a:ext cx="864096" cy="733328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4" name="Oval 6">
            <a:extLst>
              <a:ext uri="{FF2B5EF4-FFF2-40B4-BE49-F238E27FC236}">
                <a16:creationId xmlns:a16="http://schemas.microsoft.com/office/drawing/2014/main" id="{8AF75CB5-5B07-4830-BBD6-98532486BD52}"/>
              </a:ext>
            </a:extLst>
          </p:cNvPr>
          <p:cNvSpPr/>
          <p:nvPr/>
        </p:nvSpPr>
        <p:spPr>
          <a:xfrm>
            <a:off x="7810757" y="2564905"/>
            <a:ext cx="877532" cy="76808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78B19501-F2F8-41C1-83D1-B4BC4D0D84A0}"/>
              </a:ext>
            </a:extLst>
          </p:cNvPr>
          <p:cNvSpPr/>
          <p:nvPr/>
        </p:nvSpPr>
        <p:spPr>
          <a:xfrm>
            <a:off x="10416480" y="2468893"/>
            <a:ext cx="768085" cy="96010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6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40" y="311499"/>
            <a:ext cx="10972799" cy="20197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Пример оценивания продукта обучения Симулятивная ситуация:</a:t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Организация и проведение эвакуации в школе в День гражданской защиты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2031" y="2311121"/>
            <a:ext cx="11414927" cy="4170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Дескрипторы:</a:t>
            </a:r>
          </a:p>
          <a:p>
            <a:r>
              <a:rPr lang="ru-RU" sz="2800" b="1" dirty="0" smtClean="0"/>
              <a:t>Узнаю сигнал тревоги</a:t>
            </a:r>
            <a:r>
              <a:rPr lang="ro-MO" sz="2800" b="1" dirty="0" smtClean="0"/>
              <a:t>/</a:t>
            </a:r>
            <a:r>
              <a:rPr lang="ru-RU" sz="2800" b="1" dirty="0" smtClean="0"/>
              <a:t>эвакуации; </a:t>
            </a:r>
            <a:endParaRPr lang="vi-VN" sz="2800" b="1" dirty="0"/>
          </a:p>
          <a:p>
            <a:r>
              <a:rPr lang="ru-RU" sz="2800" b="1" dirty="0" smtClean="0"/>
              <a:t>Действую спокойно и быстро;</a:t>
            </a:r>
            <a:endParaRPr lang="vi-VN" sz="2800" b="1" dirty="0"/>
          </a:p>
          <a:p>
            <a:r>
              <a:rPr lang="ru-RU" sz="2800" b="1" dirty="0" smtClean="0"/>
              <a:t>Участвую в организации перемещения всех по плану эвакуации школы;</a:t>
            </a:r>
          </a:p>
          <a:p>
            <a:r>
              <a:rPr lang="ru-RU" sz="2800" b="1" dirty="0" smtClean="0"/>
              <a:t>Действую по ситуации;</a:t>
            </a:r>
            <a:endParaRPr lang="vi-VN" sz="2800" b="1" dirty="0"/>
          </a:p>
          <a:p>
            <a:r>
              <a:rPr lang="ru-RU" sz="2800" b="1" dirty="0" smtClean="0"/>
              <a:t>Прибываю вовремя на место эвакуации вместе с теми за кого отвечаю.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27874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485" y="351691"/>
            <a:ext cx="10752149" cy="1497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Пример оценивания продукта обучения </a:t>
            </a:r>
            <a:r>
              <a:rPr lang="ru-RU" b="1" dirty="0" smtClean="0"/>
              <a:t>Круглый стол: «Здоровый образ жизни в век развития технологий»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89" y="1989574"/>
            <a:ext cx="11043346" cy="45619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dirty="0" smtClean="0"/>
              <a:t>Дескрипторы:</a:t>
            </a:r>
          </a:p>
          <a:p>
            <a:r>
              <a:rPr lang="ru-RU" sz="2400" b="1" dirty="0" smtClean="0"/>
              <a:t>Внимательно изучаю тематическую информацию и предложенные задания.</a:t>
            </a:r>
            <a:endParaRPr lang="vi-VN" sz="2400" b="1" dirty="0"/>
          </a:p>
          <a:p>
            <a:r>
              <a:rPr lang="ru-RU" sz="2400" b="1" dirty="0" smtClean="0"/>
              <a:t>Излагаю связано и четко каждую мысль.</a:t>
            </a:r>
            <a:endParaRPr lang="vi-VN" sz="2400" b="1" dirty="0"/>
          </a:p>
          <a:p>
            <a:r>
              <a:rPr lang="ru-RU" sz="2400" b="1" dirty="0" smtClean="0"/>
              <a:t>Умею выбирать и представлять информацию, касающуюся взаимосвязи между внедрением современных технологий и здоровьем человечества.</a:t>
            </a:r>
            <a:endParaRPr lang="vi-VN" sz="2400" b="1" dirty="0"/>
          </a:p>
          <a:p>
            <a:r>
              <a:rPr lang="ru-RU" sz="2400" b="1" dirty="0" smtClean="0"/>
              <a:t>Выражаю четко мое отношение к соблюдению здорового образа жизни.</a:t>
            </a:r>
            <a:endParaRPr lang="vi-VN" sz="2400" b="1" dirty="0"/>
          </a:p>
          <a:p>
            <a:r>
              <a:rPr lang="ru-RU" sz="2400" b="1" dirty="0" smtClean="0"/>
              <a:t>Формулирую выводы о влиянии факторов риска современных технологий на здоровье человека.</a:t>
            </a:r>
            <a:endParaRPr lang="vi-VN" sz="2400" b="1" dirty="0"/>
          </a:p>
          <a:p>
            <a:r>
              <a:rPr lang="ru-RU" sz="2400" b="1" dirty="0" smtClean="0"/>
              <a:t>Проявляю ответственное поведение к внедрению современных  технологий в жизнь человека и выражаю критическое отношение к интервенциям в области генетики.</a:t>
            </a:r>
            <a:endParaRPr lang="vi-VN" sz="24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6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26" y="169363"/>
            <a:ext cx="9903391" cy="681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167" y="393539"/>
            <a:ext cx="10584629" cy="5984112"/>
          </a:xfrm>
        </p:spPr>
        <p:txBody>
          <a:bodyPr>
            <a:noAutofit/>
          </a:bodyPr>
          <a:lstStyle/>
          <a:p>
            <a:r>
              <a:rPr lang="ru-RU" sz="2400" b="1" dirty="0"/>
              <a:t>В конце каждого модуля, и в итоговом оценивании, в конце учебного года, будет заполняться таблица школьных достижений по дисциплине Личностное развитие, которая в гимназическом цикле превращается в инструмент самооценивания и будет заполнена каждым учеником после завершения каждого модуля и в конце учебного года. Таблица школьных достижений является составной частью Портфолио личностного развития, инструментом мониторинга достижений ученика и представляет собой способ обобщения результатов, полученных в течение учебного года. </a:t>
            </a:r>
            <a:r>
              <a:rPr lang="ru-RU" sz="2400" b="1" dirty="0" smtClean="0"/>
              <a:t>Данный </a:t>
            </a:r>
            <a:r>
              <a:rPr lang="ru-RU" sz="2400" b="1" dirty="0"/>
              <a:t>документ должен быть обязательным для всех учащихся гимназического цикла в учебных заведениях Республики Молдова.</a:t>
            </a:r>
          </a:p>
          <a:p>
            <a:r>
              <a:rPr lang="ru-RU" sz="2400" b="1" dirty="0"/>
              <a:t>Таблица школьных достижений отображает индивидуальные характеристики ученика в соответствии с целями куррикулума, продуктами школьной деятельности в течение года, подлежащими самостоятельной оценке, используя дескрипторы оценивания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41559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feedbak.jpg"/>
          <p:cNvPicPr>
            <a:picLocks noGrp="1" noChangeAspect="1"/>
          </p:cNvPicPr>
          <p:nvPr>
            <p:ph type="pic" idx="14"/>
          </p:nvPr>
        </p:nvPicPr>
        <p:blipFill>
          <a:blip r:embed="rId2" cstate="print"/>
          <a:srcRect l="20080" r="20080"/>
          <a:stretch>
            <a:fillRect/>
          </a:stretch>
        </p:blipFill>
        <p:spPr>
          <a:xfrm>
            <a:off x="9264352" y="1796819"/>
            <a:ext cx="2544043" cy="2544043"/>
          </a:xfrm>
        </p:spPr>
      </p:pic>
      <p:pic>
        <p:nvPicPr>
          <p:cNvPr id="45" name="Рисунок 44" descr="evaluarea_riscurilor_web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l="12500" r="12500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altLang="ko-KR" dirty="0" err="1" smtClean="0"/>
              <a:t>Портофолио</a:t>
            </a:r>
            <a:r>
              <a:rPr lang="ru-RU" altLang="ko-KR" dirty="0" smtClean="0"/>
              <a:t> личностного развития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altLang="ko-KR" dirty="0" smtClean="0"/>
              <a:t>  </a:t>
            </a:r>
            <a:endParaRPr lang="en-US" altLang="ko-KR" dirty="0"/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4631691" y="4677139"/>
            <a:ext cx="2688297" cy="6720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i="1" dirty="0" smtClean="0"/>
              <a:t>Продукты </a:t>
            </a:r>
          </a:p>
          <a:p>
            <a:pPr marL="0" indent="0" algn="ctr">
              <a:buNone/>
            </a:pPr>
            <a:r>
              <a:rPr lang="ru-RU" sz="1867" b="1" i="1" dirty="0" smtClean="0"/>
              <a:t>обучения</a:t>
            </a:r>
            <a:endParaRPr 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 Placeholder 17"/>
          <p:cNvSpPr txBox="1">
            <a:spLocks/>
          </p:cNvSpPr>
          <p:nvPr/>
        </p:nvSpPr>
        <p:spPr>
          <a:xfrm>
            <a:off x="6828184" y="5007632"/>
            <a:ext cx="2628190" cy="82163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i="1" dirty="0" smtClean="0"/>
              <a:t>Листы </a:t>
            </a:r>
          </a:p>
          <a:p>
            <a:pPr marL="0" indent="0" algn="ctr">
              <a:buNone/>
            </a:pPr>
            <a:r>
              <a:rPr lang="ru-RU" sz="1867" b="1" i="1" dirty="0" err="1" smtClean="0"/>
              <a:t>самооценивания</a:t>
            </a:r>
            <a:r>
              <a:rPr lang="ru-RU" sz="1867" b="1" i="1" dirty="0" smtClean="0"/>
              <a:t> / рефлексии</a:t>
            </a:r>
            <a:endParaRPr 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 Placeholder 17"/>
          <p:cNvSpPr txBox="1">
            <a:spLocks/>
          </p:cNvSpPr>
          <p:nvPr/>
        </p:nvSpPr>
        <p:spPr>
          <a:xfrm>
            <a:off x="9360363" y="4581128"/>
            <a:ext cx="2592288" cy="76808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i="1" dirty="0" smtClean="0"/>
              <a:t>Листы </a:t>
            </a:r>
          </a:p>
          <a:p>
            <a:pPr marL="0" indent="0" algn="ctr">
              <a:buNone/>
            </a:pPr>
            <a:r>
              <a:rPr lang="ru-RU" sz="1867" b="1" i="1" dirty="0" smtClean="0"/>
              <a:t>обратной связи</a:t>
            </a:r>
            <a:endParaRPr 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 Placeholder 17"/>
          <p:cNvSpPr txBox="1">
            <a:spLocks/>
          </p:cNvSpPr>
          <p:nvPr/>
        </p:nvSpPr>
        <p:spPr>
          <a:xfrm>
            <a:off x="120086" y="4773149"/>
            <a:ext cx="2256249" cy="67207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cs typeface="Arial" pitchFamily="34" charset="0"/>
              </a:rPr>
              <a:t>Дипломы</a:t>
            </a:r>
            <a:r>
              <a:rPr lang="ro-RO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Text Placeholder 17"/>
          <p:cNvSpPr txBox="1">
            <a:spLocks/>
          </p:cNvSpPr>
          <p:nvPr/>
        </p:nvSpPr>
        <p:spPr>
          <a:xfrm>
            <a:off x="2470550" y="5007632"/>
            <a:ext cx="2485697" cy="52013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67" b="1" dirty="0" smtClean="0">
                <a:solidFill>
                  <a:schemeClr val="accent1"/>
                </a:solidFill>
                <a:cs typeface="Arial" pitchFamily="34" charset="0"/>
              </a:rPr>
              <a:t>Образовательные ресурсы</a:t>
            </a:r>
            <a:endParaRPr 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6" name="Рисунок 35" descr="Diploma model 6-500x500.jpg"/>
          <p:cNvPicPr>
            <a:picLocks noGrp="1" noChangeAspect="1"/>
          </p:cNvPicPr>
          <p:nvPr>
            <p:ph type="pic" idx="1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39083" y="1940808"/>
            <a:ext cx="2832341" cy="2832341"/>
          </a:xfrm>
        </p:spPr>
      </p:pic>
      <p:pic>
        <p:nvPicPr>
          <p:cNvPr id="40" name="Рисунок 39" descr="RdT creier.jpg"/>
          <p:cNvPicPr>
            <a:picLocks noGrp="1" noChangeAspect="1"/>
          </p:cNvPicPr>
          <p:nvPr>
            <p:ph type="pic" idx="12"/>
          </p:nvPr>
        </p:nvPicPr>
        <p:blipFill>
          <a:blip r:embed="rId5" cstate="print"/>
          <a:srcRect l="8333" r="8333"/>
          <a:stretch>
            <a:fillRect/>
          </a:stretch>
        </p:blipFill>
        <p:spPr/>
      </p:pic>
      <p:pic>
        <p:nvPicPr>
          <p:cNvPr id="35" name="Рисунок 34" descr="portofoliul-elevului-metoda-de-evaluare-pentru-limba-si-literatura-romana-clasa-a-ix-a.jpg"/>
          <p:cNvPicPr>
            <a:picLocks noGrp="1" noChangeAspect="1"/>
          </p:cNvPicPr>
          <p:nvPr>
            <p:ph type="pic" idx="1"/>
          </p:nvPr>
        </p:nvPicPr>
        <p:blipFill>
          <a:blip r:embed="rId6" cstate="print"/>
          <a:srcRect t="40" b="40"/>
          <a:stretch>
            <a:fillRect/>
          </a:stretch>
        </p:blipFill>
        <p:spPr>
          <a:xfrm>
            <a:off x="4535680" y="1700808"/>
            <a:ext cx="2880320" cy="2880320"/>
          </a:xfrm>
        </p:spPr>
      </p:pic>
    </p:spTree>
    <p:extLst>
      <p:ext uri="{BB962C8B-B14F-4D97-AF65-F5344CB8AC3E}">
        <p14:creationId xmlns:p14="http://schemas.microsoft.com/office/powerpoint/2010/main" val="19373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err="1" smtClean="0">
                <a:solidFill>
                  <a:schemeClr val="accent4">
                    <a:lumMod val="10000"/>
                  </a:schemeClr>
                </a:solidFill>
              </a:rPr>
              <a:t>Инфографика</a:t>
            </a:r>
            <a:r>
              <a:rPr lang="ru-RU" altLang="ko-KR" dirty="0" smtClean="0">
                <a:solidFill>
                  <a:schemeClr val="accent4">
                    <a:lumMod val="10000"/>
                  </a:schemeClr>
                </a:solidFill>
              </a:rPr>
              <a:t> «СТАКАН»</a:t>
            </a:r>
            <a:endParaRPr lang="ko-KR" alt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>
                <a:solidFill>
                  <a:schemeClr val="accent4">
                    <a:lumMod val="10000"/>
                  </a:schemeClr>
                </a:solidFill>
              </a:rPr>
              <a:t>Заполненная/пустая часть стакана</a:t>
            </a:r>
            <a:endParaRPr lang="en-US" altLang="ko-KR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37309" y="3528905"/>
            <a:ext cx="647152" cy="647152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28720" y="2361421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16"/>
          <p:cNvSpPr/>
          <p:nvPr/>
        </p:nvSpPr>
        <p:spPr>
          <a:xfrm rot="2700000">
            <a:off x="3930246" y="2466185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Parallelogram 15"/>
          <p:cNvSpPr/>
          <p:nvPr/>
        </p:nvSpPr>
        <p:spPr>
          <a:xfrm rot="16200000">
            <a:off x="3583762" y="3657411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28720" y="4696388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3891198" y="4869160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55727" y="3534579"/>
            <a:ext cx="647152" cy="647152"/>
          </a:xfrm>
          <a:prstGeom prst="ellipse">
            <a:avLst/>
          </a:prstGeom>
          <a:solidFill>
            <a:schemeClr val="accent3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4691" y="2367095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Rectangle 16"/>
          <p:cNvSpPr/>
          <p:nvPr/>
        </p:nvSpPr>
        <p:spPr>
          <a:xfrm rot="2700000">
            <a:off x="7826216" y="2471859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Parallelogram 15"/>
          <p:cNvSpPr/>
          <p:nvPr/>
        </p:nvSpPr>
        <p:spPr>
          <a:xfrm rot="16200000">
            <a:off x="8102180" y="3663084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4691" y="4702061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7787168" y="4874834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1035" y="2258327"/>
            <a:ext cx="320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chemeClr val="bg2">
                    <a:lumMod val="25000"/>
                  </a:schemeClr>
                </a:solidFill>
                <a:latin typeface="Arial"/>
                <a:cs typeface="Arial" pitchFamily="34" charset="0"/>
              </a:rPr>
              <a:t>Новое пугает</a:t>
            </a:r>
            <a:endParaRPr lang="ko-KR" altLang="en-US" sz="2400" b="1" dirty="0">
              <a:solidFill>
                <a:schemeClr val="bg2">
                  <a:lumMod val="25000"/>
                </a:schemeClr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5742" y="3405694"/>
            <a:ext cx="319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rgbClr val="984807"/>
                </a:solidFill>
                <a:latin typeface="Arial"/>
                <a:cs typeface="Arial" pitchFamily="34" charset="0"/>
              </a:rPr>
              <a:t>Требует времени и усилий</a:t>
            </a:r>
            <a:endParaRPr lang="ko-KR" altLang="en-US" sz="24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1035" y="4928041"/>
            <a:ext cx="319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rgbClr val="984807"/>
                </a:solidFill>
                <a:latin typeface="Arial"/>
                <a:cs typeface="Arial" pitchFamily="34" charset="0"/>
              </a:rPr>
              <a:t>Интерпретация информации</a:t>
            </a:r>
            <a:endParaRPr lang="ko-KR" altLang="en-US" sz="24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10" y="1428736"/>
            <a:ext cx="349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rgbClr val="984807"/>
                </a:solidFill>
                <a:latin typeface="Arial"/>
                <a:cs typeface="Arial" pitchFamily="34" charset="0"/>
              </a:rPr>
              <a:t>Новый опыт, основанный на многолетнем опыте</a:t>
            </a:r>
            <a:endParaRPr lang="ko-KR" altLang="en-US" sz="24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697" y="3528905"/>
            <a:ext cx="302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rgbClr val="984807"/>
                </a:solidFill>
                <a:latin typeface="Arial"/>
                <a:cs typeface="Arial" pitchFamily="34" charset="0"/>
              </a:rPr>
              <a:t>Мотивация, самообразование</a:t>
            </a:r>
            <a:endParaRPr lang="ko-KR" altLang="en-US" sz="24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782" y="5019962"/>
            <a:ext cx="3416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ru-RU" altLang="ko-KR" sz="2400" b="1" dirty="0" smtClean="0">
                <a:solidFill>
                  <a:srgbClr val="984807"/>
                </a:solidFill>
                <a:latin typeface="Arial"/>
                <a:cs typeface="Arial" pitchFamily="34" charset="0"/>
              </a:rPr>
              <a:t>Разнообразие источников информации</a:t>
            </a:r>
            <a:endParaRPr lang="ko-KR" altLang="en-US" sz="2400" b="1" dirty="0">
              <a:solidFill>
                <a:srgbClr val="984807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7" name="Substituent imagine 36" descr="ap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52" r="5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82530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0" grpId="0"/>
      <p:bldP spid="33" grpId="0"/>
      <p:bldP spid="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>
                <a:solidFill>
                  <a:schemeClr val="bg2">
                    <a:lumMod val="25000"/>
                  </a:schemeClr>
                </a:solidFill>
              </a:rPr>
              <a:t>ОБРАТНАЯ СВЯЗЬ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5414" y="3039772"/>
            <a:ext cx="5203429" cy="1076629"/>
            <a:chOff x="443691" y="2179277"/>
            <a:chExt cx="3902572" cy="807472"/>
          </a:xfrm>
          <a:solidFill>
            <a:schemeClr val="accent3">
              <a:alpha val="7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443691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6149191" y="3048139"/>
            <a:ext cx="5192263" cy="1076629"/>
            <a:chOff x="452066" y="2179277"/>
            <a:chExt cx="3894197" cy="807472"/>
          </a:xfrm>
          <a:solidFill>
            <a:schemeClr val="accent3">
              <a:alpha val="7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52066" y="2589288"/>
              <a:ext cx="3816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5262832" y="4242524"/>
            <a:ext cx="1976264" cy="1076629"/>
            <a:chOff x="2864065" y="2179277"/>
            <a:chExt cx="1482198" cy="807472"/>
          </a:xfrm>
          <a:solidFill>
            <a:schemeClr val="accent1">
              <a:alpha val="7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864065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rot="16200000" flipH="1">
            <a:off x="4939520" y="2150626"/>
            <a:ext cx="1976261" cy="1076629"/>
            <a:chOff x="2864067" y="2179277"/>
            <a:chExt cx="1482196" cy="807472"/>
          </a:xfrm>
          <a:solidFill>
            <a:schemeClr val="accent1">
              <a:alpha val="70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2864067" y="2589289"/>
              <a:ext cx="1404000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2700000">
              <a:off x="3648606" y="241193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18900000">
              <a:off x="3648367" y="2754161"/>
              <a:ext cx="697896" cy="2325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04184" y="1909759"/>
            <a:ext cx="421076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 defTabSz="1219170" latinLnBrk="1"/>
            <a:r>
              <a:rPr lang="ru-RU" altLang="ko-KR" sz="32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ВОПРОС</a:t>
            </a:r>
            <a:r>
              <a:rPr lang="ro-RO" altLang="ko-KR" sz="16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91617" y="1909759"/>
            <a:ext cx="4210761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32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o-RO" altLang="ko-KR" sz="2667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2667" b="1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4184" y="4203414"/>
            <a:ext cx="4210761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 defTabSz="1219170" latinLnBrk="1"/>
            <a:r>
              <a:rPr lang="ru-RU" altLang="ko-KR" sz="32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КОММЕНТАРИЙ</a:t>
            </a:r>
            <a:r>
              <a:rPr lang="ro-RO" altLang="ko-KR" sz="16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91617" y="4203414"/>
            <a:ext cx="4210761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1219170" latinLnBrk="1"/>
            <a:r>
              <a:rPr lang="ro-RO" altLang="ko-KR" sz="3200" b="1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Rebut</a:t>
            </a:r>
            <a:r>
              <a:rPr lang="ro-RO" altLang="ko-KR" sz="1600" b="1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252" y="405114"/>
            <a:ext cx="9798360" cy="59262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sz="3600" b="1" dirty="0" smtClean="0"/>
              <a:t>Рекомендуется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экспериментальное обучение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 котором учащиеся </a:t>
            </a:r>
            <a:r>
              <a:rPr lang="ru-RU" sz="3200" b="1" dirty="0">
                <a:solidFill>
                  <a:srgbClr val="C00000"/>
                </a:solidFill>
              </a:rPr>
              <a:t>непосредственно и активно вовлечены в конкретное практическое </a:t>
            </a:r>
            <a:r>
              <a:rPr lang="ru-RU" sz="3200" b="1" dirty="0" smtClean="0">
                <a:solidFill>
                  <a:srgbClr val="C00000"/>
                </a:solidFill>
              </a:rPr>
              <a:t>обучение-действие,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которое непосредственно связано с их жизнью </a:t>
            </a:r>
            <a:r>
              <a:rPr lang="ru-RU" sz="3200" b="1" dirty="0">
                <a:solidFill>
                  <a:srgbClr val="C00000"/>
                </a:solidFill>
              </a:rPr>
              <a:t>и </a:t>
            </a:r>
            <a:r>
              <a:rPr lang="ru-RU" sz="3200" b="1" dirty="0" smtClean="0">
                <a:solidFill>
                  <a:srgbClr val="C00000"/>
                </a:solidFill>
              </a:rPr>
              <a:t>средой обитания,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обучение через использование </a:t>
            </a:r>
            <a:r>
              <a:rPr lang="ru-RU" sz="3200" b="1" dirty="0">
                <a:solidFill>
                  <a:srgbClr val="C00000"/>
                </a:solidFill>
              </a:rPr>
              <a:t>наблюдений и критического анализа своих восприятий и представлений, своего поведения и </a:t>
            </a:r>
            <a:r>
              <a:rPr lang="ru-RU" sz="3200" b="1" dirty="0" smtClean="0">
                <a:solidFill>
                  <a:srgbClr val="C00000"/>
                </a:solidFill>
              </a:rPr>
              <a:t>отношений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активно используется изученный </a:t>
            </a:r>
            <a:r>
              <a:rPr lang="ru-RU" sz="3200" b="1" dirty="0">
                <a:solidFill>
                  <a:srgbClr val="C00000"/>
                </a:solidFill>
              </a:rPr>
              <a:t>опыт в новых ситуациях, </a:t>
            </a:r>
            <a:r>
              <a:rPr lang="ru-RU" sz="3200" b="1" dirty="0" smtClean="0">
                <a:solidFill>
                  <a:srgbClr val="C00000"/>
                </a:solidFill>
              </a:rPr>
              <a:t>высказываются </a:t>
            </a:r>
            <a:r>
              <a:rPr lang="ru-RU" sz="3200" b="1" dirty="0">
                <a:solidFill>
                  <a:srgbClr val="C00000"/>
                </a:solidFill>
              </a:rPr>
              <a:t>личные суждения о пережитом </a:t>
            </a:r>
            <a:r>
              <a:rPr lang="ru-RU" sz="3200" b="1" dirty="0" smtClean="0">
                <a:solidFill>
                  <a:srgbClr val="C00000"/>
                </a:solidFill>
              </a:rPr>
              <a:t>опыте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25" y="185195"/>
            <a:ext cx="10236674" cy="5726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/>
              <a:t>Рекомендуется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интерактивное 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посредством </a:t>
            </a:r>
            <a:r>
              <a:rPr lang="ru-RU" sz="3200" b="1" dirty="0">
                <a:solidFill>
                  <a:schemeClr val="accent1"/>
                </a:solidFill>
              </a:rPr>
              <a:t>социальной среды и </a:t>
            </a:r>
            <a:r>
              <a:rPr lang="ru-RU" sz="3200" b="1" dirty="0" smtClean="0">
                <a:solidFill>
                  <a:schemeClr val="accent1"/>
                </a:solidFill>
              </a:rPr>
              <a:t>общения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поощряющее </a:t>
            </a:r>
            <a:r>
              <a:rPr lang="ru-RU" sz="3200" b="1" dirty="0">
                <a:solidFill>
                  <a:schemeClr val="accent1"/>
                </a:solidFill>
              </a:rPr>
              <a:t>обучение через наблюдение за другими, через структурированные беседы с другими людьми, а также путем взаимодействия и сотрудничества с </a:t>
            </a:r>
            <a:r>
              <a:rPr lang="ru-RU" sz="3200" b="1" dirty="0" smtClean="0">
                <a:solidFill>
                  <a:schemeClr val="accent1"/>
                </a:solidFill>
              </a:rPr>
              <a:t>ними 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используя </a:t>
            </a:r>
            <a:r>
              <a:rPr lang="ru-RU" sz="3200" b="1" dirty="0">
                <a:solidFill>
                  <a:schemeClr val="accent1"/>
                </a:solidFill>
              </a:rPr>
              <a:t>различные средства связи (разговор в парах, групповые беседы, дискуссии, дебаты и т.д.);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996" y="381965"/>
            <a:ext cx="10213882" cy="61924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dirty="0"/>
              <a:t>Рекомендуется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рефлексивное обучение</a:t>
            </a:r>
          </a:p>
          <a:p>
            <a:pPr marL="0" indent="0">
              <a:buNone/>
            </a:pP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учащийся </a:t>
            </a:r>
            <a:r>
              <a:rPr lang="ru-RU" sz="4000" b="1" dirty="0">
                <a:solidFill>
                  <a:srgbClr val="7030A0"/>
                </a:solidFill>
              </a:rPr>
              <a:t>анализирует свой собственный учебный опыт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с </a:t>
            </a:r>
            <a:r>
              <a:rPr lang="ru-RU" sz="4000" b="1" dirty="0">
                <a:solidFill>
                  <a:srgbClr val="7030A0"/>
                </a:solidFill>
              </a:rPr>
              <a:t>целью совершенствования стратегий и инструментов для эффективного </a:t>
            </a:r>
            <a:r>
              <a:rPr lang="ru-RU" sz="4000" b="1" dirty="0" smtClean="0">
                <a:solidFill>
                  <a:srgbClr val="7030A0"/>
                </a:solidFill>
              </a:rPr>
              <a:t>обучения </a:t>
            </a:r>
            <a:r>
              <a:rPr lang="ru-RU" sz="4000" b="1" dirty="0">
                <a:solidFill>
                  <a:srgbClr val="7030A0"/>
                </a:solidFill>
              </a:rPr>
              <a:t>в будущих ситуациях 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r>
              <a:rPr lang="ru-RU" sz="4000" b="1" dirty="0" err="1" smtClean="0">
                <a:solidFill>
                  <a:srgbClr val="7030A0"/>
                </a:solidFill>
              </a:rPr>
              <a:t>самооценивание</a:t>
            </a:r>
            <a:r>
              <a:rPr lang="ru-RU" sz="4000" b="1" dirty="0">
                <a:solidFill>
                  <a:srgbClr val="7030A0"/>
                </a:solidFill>
              </a:rPr>
              <a:t>, оценивание в парах, дневник обучения, журнал наблюдения, рефлексивные комментарии и т.д</a:t>
            </a:r>
            <a:r>
              <a:rPr lang="ru-RU" sz="4000" b="1" dirty="0" smtClean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  <a:p>
            <a:endParaRPr lang="ru-RU" sz="4000" b="1" dirty="0">
              <a:solidFill>
                <a:srgbClr val="7030A0"/>
              </a:solidFill>
            </a:endParaRPr>
          </a:p>
          <a:p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492" y="402041"/>
            <a:ext cx="9532122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</a:rPr>
              <a:t>Модули учебного предмета</a:t>
            </a:r>
            <a:br>
              <a:rPr lang="ru-RU" b="1" dirty="0" smtClean="0">
                <a:latin typeface="Bookman Old Style" panose="02050604050505020204" pitchFamily="18" charset="0"/>
              </a:rPr>
            </a:br>
            <a:r>
              <a:rPr lang="ru-RU" b="1" dirty="0" smtClean="0">
                <a:latin typeface="Bookman Old Style" panose="02050604050505020204" pitchFamily="18" charset="0"/>
              </a:rPr>
              <a:t>Развитие личности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181120"/>
              </p:ext>
            </p:extLst>
          </p:nvPr>
        </p:nvGraphicFramePr>
        <p:xfrm>
          <a:off x="1972492" y="1946366"/>
          <a:ext cx="9532121" cy="47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_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2_Contents Slide Master">
  <a:themeElements>
    <a:clrScheme name="ALLPPT-COLOR-A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FE0CA"/>
      </a:accent2>
      <a:accent3>
        <a:srgbClr val="984807"/>
      </a:accent3>
      <a:accent4>
        <a:srgbClr val="EFE0CA"/>
      </a:accent4>
      <a:accent5>
        <a:srgbClr val="984807"/>
      </a:accent5>
      <a:accent6>
        <a:srgbClr val="EFE0CA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8480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6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7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8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1991</TotalTime>
  <Words>3816</Words>
  <Application>Microsoft Office PowerPoint</Application>
  <PresentationFormat>Широкоэкранный</PresentationFormat>
  <Paragraphs>493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58</vt:i4>
      </vt:variant>
    </vt:vector>
  </HeadingPairs>
  <TitlesOfParts>
    <vt:vector size="81" baseType="lpstr">
      <vt:lpstr>Arial</vt:lpstr>
      <vt:lpstr>Arial Unicode MS</vt:lpstr>
      <vt:lpstr>Bookman Old Style</vt:lpstr>
      <vt:lpstr>Calibri</vt:lpstr>
      <vt:lpstr>Century Gothic</vt:lpstr>
      <vt:lpstr>HY중고딕</vt:lpstr>
      <vt:lpstr>Segoe UI</vt:lpstr>
      <vt:lpstr>Symbol</vt:lpstr>
      <vt:lpstr>Tahoma</vt:lpstr>
      <vt:lpstr>Times New Roman</vt:lpstr>
      <vt:lpstr>Wingdings 3</vt:lpstr>
      <vt:lpstr>Wisp</vt:lpstr>
      <vt:lpstr>1_Wisp</vt:lpstr>
      <vt:lpstr>2_Wisp</vt:lpstr>
      <vt:lpstr>3_Wisp</vt:lpstr>
      <vt:lpstr>4_Wisp</vt:lpstr>
      <vt:lpstr>5_Wisp</vt:lpstr>
      <vt:lpstr>6_Wisp</vt:lpstr>
      <vt:lpstr>7_Wisp</vt:lpstr>
      <vt:lpstr>8_Wisp</vt:lpstr>
      <vt:lpstr>Contents Slide Master</vt:lpstr>
      <vt:lpstr>1_Contents Slide Master</vt:lpstr>
      <vt:lpstr>2_Contents Slide Master</vt:lpstr>
      <vt:lpstr>     Личностное развитие  V-XII классы</vt:lpstr>
      <vt:lpstr>Учебная дисциплина Личностное развитие  </vt:lpstr>
      <vt:lpstr>Презентация PowerPoint</vt:lpstr>
      <vt:lpstr>Презентация PowerPoint</vt:lpstr>
      <vt:lpstr>Куррикулум  по учебному предмету  « Личностное развитие»</vt:lpstr>
      <vt:lpstr>Презентация PowerPoint</vt:lpstr>
      <vt:lpstr>Презентация PowerPoint</vt:lpstr>
      <vt:lpstr>Презентация PowerPoint</vt:lpstr>
      <vt:lpstr>Модули учебного предмета Развитие личности</vt:lpstr>
      <vt:lpstr>Методологические основы</vt:lpstr>
      <vt:lpstr>Куррикулум «Личностное развитие» разработан на основании следующих принципов:</vt:lpstr>
      <vt:lpstr>В гимназическом цикле куррикулум сосредоточен на следующих приоритетах:</vt:lpstr>
      <vt:lpstr>Распределение часов по единицам обучения </vt:lpstr>
      <vt:lpstr> Образовательные приоритеты Куррикулума «Личностное развитие», лицейский цикл: </vt:lpstr>
      <vt:lpstr>Личностная идентичность и гармоничность отношений </vt:lpstr>
      <vt:lpstr>Обеспечение качества жизни</vt:lpstr>
      <vt:lpstr>Здоровый образ жизни</vt:lpstr>
      <vt:lpstr>Планирование карьеры и развитие предпреимчивости</vt:lpstr>
      <vt:lpstr>Личная безопасность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важные аспекты</vt:lpstr>
      <vt:lpstr>РАЗУМНОЕ СОЧЕТАНИЕ индивидуальной работы, работы в парах и в группах</vt:lpstr>
      <vt:lpstr>Оценивание и самооценивание на основе дескрипторов.  Обучение, основанное на достижениях.  Стратегии оценивания.</vt:lpstr>
      <vt:lpstr>Понятие КОД – критериальное оценивание через дескрипторы</vt:lpstr>
      <vt:lpstr>Презентация PowerPoint</vt:lpstr>
      <vt:lpstr>Презентация PowerPoint</vt:lpstr>
      <vt:lpstr>ОЦЕНИВАНИЕ</vt:lpstr>
      <vt:lpstr>Презентация PowerPoint</vt:lpstr>
      <vt:lpstr>ОЦЕНИВАНИЕ</vt:lpstr>
      <vt:lpstr>Технология ЗУХ     </vt:lpstr>
      <vt:lpstr>Барометр настроения</vt:lpstr>
      <vt:lpstr>Собачий хвост – барометр настроения</vt:lpstr>
      <vt:lpstr>САМООЦЕНКА</vt:lpstr>
      <vt:lpstr>САМООЦЕНИВАНИЕ</vt:lpstr>
      <vt:lpstr>Презентация PowerPoint</vt:lpstr>
      <vt:lpstr>Презентация PowerPoint</vt:lpstr>
      <vt:lpstr>ИНДИВИДУАЛЬНОСТЬ</vt:lpstr>
      <vt:lpstr>Презентация PowerPoint</vt:lpstr>
      <vt:lpstr>ПРОДУКТЫ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оценивания продукта обучения Симулятивная ситуация: Организация и проведение эвакуации в школе в День гражданской защиты.      </vt:lpstr>
      <vt:lpstr>Пример оценивания продукта обучения Круглый стол: «Здоровый образ жизни в век развития технологий»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DEZVOLTARE PERSONALĂ</dc:title>
  <dc:creator>RePack by Diakov</dc:creator>
  <cp:lastModifiedBy>Пользователь</cp:lastModifiedBy>
  <cp:revision>266</cp:revision>
  <cp:lastPrinted>2018-06-25T12:10:04Z</cp:lastPrinted>
  <dcterms:created xsi:type="dcterms:W3CDTF">2018-06-07T19:17:35Z</dcterms:created>
  <dcterms:modified xsi:type="dcterms:W3CDTF">2018-08-13T06:10:35Z</dcterms:modified>
</cp:coreProperties>
</file>