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66" r:id="rId5"/>
    <p:sldId id="491" r:id="rId6"/>
    <p:sldId id="469" r:id="rId7"/>
    <p:sldId id="481" r:id="rId8"/>
    <p:sldId id="492" r:id="rId9"/>
    <p:sldId id="493" r:id="rId10"/>
    <p:sldId id="494" r:id="rId11"/>
    <p:sldId id="495" r:id="rId12"/>
    <p:sldId id="497" r:id="rId13"/>
    <p:sldId id="498" r:id="rId14"/>
    <p:sldId id="499" r:id="rId15"/>
    <p:sldId id="500" r:id="rId16"/>
    <p:sldId id="502" r:id="rId17"/>
    <p:sldId id="257" r:id="rId18"/>
    <p:sldId id="50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9EC"/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системы уравнений нажимаем на синий прямоугольник «Составим и решим систему уравнений». Для визуализации</a:t>
            </a:r>
            <a:r>
              <a:rPr lang="ru-RU" baseline="0" dirty="0" smtClean="0"/>
              <a:t> решения системы и правильного ответа необходимо последовательно нажимать на голубой прямоугольник с системой уравнений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заполнения таблицы нажимаем на прямоугольники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системы уравнений нажимаем на синий прямоугольник «Составим и решим систему уравнений». Для визуализации</a:t>
            </a:r>
            <a:r>
              <a:rPr lang="ru-RU" baseline="0" dirty="0" smtClean="0"/>
              <a:t> решения системы и правильного ответа необходимо последовательно нажимать на голубой прямоугольник с системой уравнений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заполнения таблицы нажимаем на прямоугольник «По условию» - 3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системы уравнений нажимаем на синий прямоугольник «Составим и решим систему уравнений». Для визуализации</a:t>
            </a:r>
            <a:r>
              <a:rPr lang="ru-RU" baseline="0" dirty="0" smtClean="0"/>
              <a:t> решения системы и правильного ответа необходимо последовательно нажимать на голубой прямоугольник с системой уравнений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ответа необходимо нажать на систему уравнений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ответа необходимо нажать на систему уравнений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заполнения таблицы нажимаем на прямоугольники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системы уравнений нажимаем на синий прямоугольник «Составим и решим систему уравнений». Для визуализации</a:t>
            </a:r>
            <a:r>
              <a:rPr lang="ru-RU" baseline="0" dirty="0" smtClean="0"/>
              <a:t> решения системы и правильного ответа необходимо последовательно нажимать на голубой прямоугольник с системой уравнений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заполнения таблицы нажимаем на прямоугольники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системы уравнений нажимаем на синий прямоугольник «Составим и решим систему уравнений». Для визуализации</a:t>
            </a:r>
            <a:r>
              <a:rPr lang="ru-RU" baseline="0" dirty="0" smtClean="0"/>
              <a:t> решения системы и правильного ответа необходимо последовательно нажимать на голубой прямоугольник с системой уравнений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заполнения таблицы нажимаем на прямоугольники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 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систем уравнений. 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67924" cy="601115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03413" y="1844824"/>
            <a:ext cx="4133697" cy="4680519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637640" y="1845233"/>
            <a:ext cx="4133697" cy="46716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1988840"/>
            <a:ext cx="8352928" cy="4608511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3677" y="1196752"/>
            <a:ext cx="8352928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9327" y="713164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3284984"/>
            <a:ext cx="8324191" cy="331236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19957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с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уравнений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8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2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6.wmf"/><Relationship Id="rId11" Type="http://schemas.openxmlformats.org/officeDocument/2006/relationships/notesSlide" Target="../notesSlides/notesSlide14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s://media.baamboozle.com/uploads/images/441113/1628332827_163257.pn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3" Type="http://schemas.openxmlformats.org/officeDocument/2006/relationships/slide" Target="slide3.xml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15.xml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4.wmf"/><Relationship Id="rId16" Type="http://schemas.openxmlformats.org/officeDocument/2006/relationships/notesSlide" Target="../notesSlides/notesSlide3.xml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15.xml"/><Relationship Id="rId13" Type="http://schemas.openxmlformats.org/officeDocument/2006/relationships/slide" Target="slide3.xml"/><Relationship Id="rId12" Type="http://schemas.openxmlformats.org/officeDocument/2006/relationships/image" Target="../media/image19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1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0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4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705040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19188" y="4413250"/>
          <a:ext cx="73056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8" name="Equation" r:id="rId1" imgW="65836800" imgH="12801600" progId="Equation.DSMT4">
                  <p:embed/>
                </p:oleObj>
              </mc:Choice>
              <mc:Fallback>
                <p:oleObj name="Equation" r:id="rId1" imgW="65836800" imgH="12801600" progId="Equation.DSMT4">
                  <p:embed/>
                  <p:pic>
                    <p:nvPicPr>
                      <p:cNvPr id="0" name="Изображение 236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4413250"/>
                        <a:ext cx="730567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517904" y="2809911"/>
          <a:ext cx="2716212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9" name="Equation" r:id="rId3" imgW="21640800" imgH="10972800" progId="Equation.DSMT4">
                  <p:embed/>
                </p:oleObj>
              </mc:Choice>
              <mc:Fallback>
                <p:oleObj name="Equation" r:id="rId3" imgW="21640800" imgH="10972800" progId="Equation.DSMT4">
                  <p:embed/>
                  <p:pic>
                    <p:nvPicPr>
                      <p:cNvPr id="0" name="Изображение 236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904" y="2809911"/>
                        <a:ext cx="2716212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Овал 7"/>
          <p:cNvSpPr/>
          <p:nvPr/>
        </p:nvSpPr>
        <p:spPr>
          <a:xfrm>
            <a:off x="5064770" y="3174527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99303" y="4343058"/>
            <a:ext cx="1890830" cy="1637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2132856"/>
            <a:ext cx="59020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систему уравнений: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90133" y="4329325"/>
            <a:ext cx="3314314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93852" y="5980459"/>
          <a:ext cx="594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0" name="Equation" r:id="rId5" imgW="46634400" imgH="4876800" progId="Equation.DSMT4">
                  <p:embed/>
                </p:oleObj>
              </mc:Choice>
              <mc:Fallback>
                <p:oleObj name="Equation" r:id="rId5" imgW="46634400" imgH="4876800" progId="Equation.DSMT4">
                  <p:embed/>
                  <p:pic>
                    <p:nvPicPr>
                      <p:cNvPr id="0" name="Изображение 236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52" y="5980459"/>
                        <a:ext cx="594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37054" y="337023"/>
          <a:ext cx="7828612" cy="1768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812"/>
                <a:gridCol w="1584176"/>
                <a:gridCol w="2448272"/>
                <a:gridCol w="216024"/>
                <a:gridCol w="2952328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3200" i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ящ</a:t>
                      </a:r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Переложили/стало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3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45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+ 45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+ 20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3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ru-RU" sz="3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20) · 3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5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399988" y="1190676"/>
            <a:ext cx="664782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звернутая стрелка 21"/>
          <p:cNvSpPr/>
          <p:nvPr/>
        </p:nvSpPr>
        <p:spPr>
          <a:xfrm rot="5400000">
            <a:off x="3847058" y="1409961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717308" y="1155298"/>
            <a:ext cx="664782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Развернутая стрелка 24"/>
          <p:cNvSpPr/>
          <p:nvPr/>
        </p:nvSpPr>
        <p:spPr>
          <a:xfrm rot="5400000">
            <a:off x="7164378" y="1374583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78032" y="2736508"/>
          <a:ext cx="4311650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1" name="Equation" r:id="rId7" imgW="35966400" imgH="13411200" progId="Equation.DSMT4">
                  <p:embed/>
                </p:oleObj>
              </mc:Choice>
              <mc:Fallback>
                <p:oleObj name="Equation" r:id="rId7" imgW="35966400" imgH="13411200" progId="Equation.DSMT4">
                  <p:embed/>
                  <p:pic>
                    <p:nvPicPr>
                      <p:cNvPr id="0" name="Изображение 236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032" y="2736508"/>
                        <a:ext cx="4311650" cy="16065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372367"/>
            <a:ext cx="83257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2 стола и 6 стульев стоили 7 600 р. После того как столы подешевели на 10 %, а стулья – на 20 %, стол и два стула стали стоить 2 760 р. Какова была начальная цена одного стола и одного стула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2865" y="111075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hlinkClick r:id="" action="ppaction://hlinkshowjump?jump=nextslide"/>
          </p:cNvPr>
          <p:cNvSpPr/>
          <p:nvPr/>
        </p:nvSpPr>
        <p:spPr>
          <a:xfrm>
            <a:off x="7630203" y="602128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55102" y="3648589"/>
          <a:ext cx="7977232" cy="1753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475"/>
                <a:gridCol w="1213837"/>
                <a:gridCol w="2664296"/>
                <a:gridCol w="3014624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/</a:t>
                      </a:r>
                      <a:r>
                        <a:rPr lang="ru-RU" sz="3200" i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ст-ть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</a:t>
                      </a:r>
                      <a:endParaRPr lang="ru-RU" sz="3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/ 2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83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Стул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/ 6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0,8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· 2</a:t>
                      </a:r>
                      <a:endParaRPr lang="ru-RU" sz="3200" b="1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01286" y="4305026"/>
            <a:ext cx="108011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01286" y="4919711"/>
            <a:ext cx="108011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179659" y="4305026"/>
            <a:ext cx="1271594" cy="10081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7600 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3994419" y="4305026"/>
            <a:ext cx="216024" cy="1008112"/>
          </a:xfrm>
          <a:prstGeom prst="rightBrace">
            <a:avLst>
              <a:gd name="adj1" fmla="val 24011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171988" y="4324734"/>
            <a:ext cx="1271594" cy="10081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760 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968008" y="4324734"/>
            <a:ext cx="216024" cy="1008112"/>
          </a:xfrm>
          <a:prstGeom prst="rightBrace">
            <a:avLst>
              <a:gd name="adj1" fmla="val 24011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102432" y="4299621"/>
            <a:ext cx="134882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941399" y="4305027"/>
            <a:ext cx="1053020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589718" y="4305027"/>
            <a:ext cx="1378290" cy="1061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076021" y="4299620"/>
            <a:ext cx="140341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9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79764" y="4209258"/>
          <a:ext cx="676592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94" name="Equation" r:id="rId1" imgW="60960000" imgH="15240000" progId="Equation.DSMT4">
                  <p:embed/>
                </p:oleObj>
              </mc:Choice>
              <mc:Fallback>
                <p:oleObj name="Equation" r:id="rId1" imgW="60960000" imgH="15240000" progId="Equation.DSMT4">
                  <p:embed/>
                  <p:pic>
                    <p:nvPicPr>
                      <p:cNvPr id="0" name="Изображение 237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764" y="4209258"/>
                        <a:ext cx="676592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290132" y="2798763"/>
          <a:ext cx="3674355" cy="13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95" name="Equation" r:id="rId3" imgW="32308800" imgH="10972800" progId="Equation.DSMT4">
                  <p:embed/>
                </p:oleObj>
              </mc:Choice>
              <mc:Fallback>
                <p:oleObj name="Equation" r:id="rId3" imgW="32308800" imgH="10972800" progId="Equation.DSMT4">
                  <p:embed/>
                  <p:pic>
                    <p:nvPicPr>
                      <p:cNvPr id="0" name="Изображение 237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132" y="2798763"/>
                        <a:ext cx="3674355" cy="13763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427984" y="4329325"/>
            <a:ext cx="1687013" cy="1637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2132856"/>
            <a:ext cx="59020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систему уравнений: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4997" y="4366235"/>
            <a:ext cx="2273427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968500" y="5980113"/>
          <a:ext cx="55927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96" name="Equation" r:id="rId5" imgW="43891200" imgH="4876800" progId="Equation.DSMT4">
                  <p:embed/>
                </p:oleObj>
              </mc:Choice>
              <mc:Fallback>
                <p:oleObj name="Equation" r:id="rId5" imgW="43891200" imgH="4876800" progId="Equation.DSMT4">
                  <p:embed/>
                  <p:pic>
                    <p:nvPicPr>
                      <p:cNvPr id="0" name="Изображение 2375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5980113"/>
                        <a:ext cx="55927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51520" y="2694252"/>
          <a:ext cx="4817166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97" name="Equation" r:id="rId7" imgW="46329600" imgH="13411200" progId="Equation.DSMT4">
                  <p:embed/>
                </p:oleObj>
              </mc:Choice>
              <mc:Fallback>
                <p:oleObj name="Equation" r:id="rId7" imgW="46329600" imgH="13411200" progId="Equation.DSMT4">
                  <p:embed/>
                  <p:pic>
                    <p:nvPicPr>
                      <p:cNvPr id="0" name="Изображение 237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694252"/>
                        <a:ext cx="4817166" cy="16065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606834" y="351695"/>
          <a:ext cx="7977232" cy="1753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475"/>
                <a:gridCol w="1213837"/>
                <a:gridCol w="2664296"/>
                <a:gridCol w="3014624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Кол-во/</a:t>
                      </a:r>
                      <a:r>
                        <a:rPr lang="ru-RU" sz="3200" i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ст-ть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</a:t>
                      </a:r>
                      <a:endParaRPr lang="ru-RU" sz="3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/ 2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83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Стул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/ 6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0,8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· 2</a:t>
                      </a:r>
                      <a:endParaRPr lang="ru-RU" sz="3200" b="1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200478" y="1030565"/>
            <a:ext cx="1271594" cy="10081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7600 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авая фигурная скобка 22"/>
          <p:cNvSpPr/>
          <p:nvPr/>
        </p:nvSpPr>
        <p:spPr>
          <a:xfrm>
            <a:off x="4015238" y="1030565"/>
            <a:ext cx="216024" cy="1008112"/>
          </a:xfrm>
          <a:prstGeom prst="rightBrace">
            <a:avLst>
              <a:gd name="adj1" fmla="val 24011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192807" y="1050273"/>
            <a:ext cx="1271594" cy="10081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760 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авая фигурная скобка 26"/>
          <p:cNvSpPr/>
          <p:nvPr/>
        </p:nvSpPr>
        <p:spPr>
          <a:xfrm>
            <a:off x="6988827" y="1050273"/>
            <a:ext cx="216024" cy="1008112"/>
          </a:xfrm>
          <a:prstGeom prst="rightBrace">
            <a:avLst>
              <a:gd name="adj1" fmla="val 24011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851920" y="2680519"/>
            <a:ext cx="1296144" cy="1648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96008" y="3148489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32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372367"/>
            <a:ext cx="8325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металлический слиток содержит 30 % меди, другой – 70 % меди. Сколько килограммов каждого слитка надо взять, чтобы получить 120 кг сплава, содержащего 40 % меди?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2865" y="111075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hlinkClick r:id="" action="ppaction://hlinkshowjump?jump=nextslide"/>
          </p:cNvPr>
          <p:cNvSpPr/>
          <p:nvPr/>
        </p:nvSpPr>
        <p:spPr>
          <a:xfrm>
            <a:off x="7630203" y="602128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76256" y="2936221"/>
            <a:ext cx="23016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условию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483" y="3688260"/>
            <a:ext cx="622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одного слитка надо взять х кг,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1483" y="4102270"/>
            <a:ext cx="4710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торого слитка – у кг. Тогда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7961" y="4540831"/>
            <a:ext cx="5291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+ у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кг – масса сплава, то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6595" y="4972879"/>
            <a:ext cx="678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 · 0.4 = 48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кг – содержание в нём меди.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69913" y="4362450"/>
          <a:ext cx="818673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0" name="Equation" r:id="rId1" imgW="73761600" imgH="12801600" progId="Equation.DSMT4">
                  <p:embed/>
                </p:oleObj>
              </mc:Choice>
              <mc:Fallback>
                <p:oleObj name="Equation" r:id="rId1" imgW="73761600" imgH="12801600" progId="Equation.DSMT4">
                  <p:embed/>
                  <p:pic>
                    <p:nvPicPr>
                      <p:cNvPr id="0" name="Изображение 239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4362450"/>
                        <a:ext cx="8186737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351065" y="2773492"/>
          <a:ext cx="3051175" cy="13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1" name="Equation" r:id="rId3" imgW="26822400" imgH="10972800" progId="Equation.DSMT4">
                  <p:embed/>
                </p:oleObj>
              </mc:Choice>
              <mc:Fallback>
                <p:oleObj name="Equation" r:id="rId3" imgW="26822400" imgH="10972800" progId="Equation.DSMT4">
                  <p:embed/>
                  <p:pic>
                    <p:nvPicPr>
                      <p:cNvPr id="0" name="Изображение 239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065" y="2773492"/>
                        <a:ext cx="3051175" cy="13763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231723" y="4332744"/>
            <a:ext cx="1340278" cy="1637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2132856"/>
            <a:ext cx="59020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систему уравнений: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4357391"/>
            <a:ext cx="4145635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89213" y="5980113"/>
          <a:ext cx="4351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2" name="Equation" r:id="rId5" imgW="34137600" imgH="4876800" progId="Equation.DSMT4">
                  <p:embed/>
                </p:oleObj>
              </mc:Choice>
              <mc:Fallback>
                <p:oleObj name="Equation" r:id="rId5" imgW="34137600" imgH="4876800" progId="Equation.DSMT4">
                  <p:embed/>
                  <p:pic>
                    <p:nvPicPr>
                      <p:cNvPr id="0" name="Изображение 239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5980113"/>
                        <a:ext cx="43513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66045" y="2722775"/>
          <a:ext cx="3867150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3" name="Equation" r:id="rId7" imgW="37185600" imgH="13411200" progId="Equation.DSMT4">
                  <p:embed/>
                </p:oleObj>
              </mc:Choice>
              <mc:Fallback>
                <p:oleObj name="Equation" r:id="rId7" imgW="37185600" imgH="13411200" progId="Equation.DSMT4">
                  <p:embed/>
                  <p:pic>
                    <p:nvPicPr>
                      <p:cNvPr id="0" name="Изображение 239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045" y="2722775"/>
                        <a:ext cx="3867150" cy="16065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3851920" y="2680519"/>
            <a:ext cx="1044088" cy="1648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96008" y="3148489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552" y="332656"/>
            <a:ext cx="622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одного слитка надо взять х кг,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2" y="746666"/>
            <a:ext cx="4710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торого слитка – у кг. Тогда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030" y="1185227"/>
            <a:ext cx="5291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+ у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кг – масса сплава, то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617275"/>
            <a:ext cx="678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 · 0.4 = 48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кг – содержание в нём меди.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32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65537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Учительница с  указкой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6217" y="1380574"/>
            <a:ext cx="7705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сложения решите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8692" y="215755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63960" y="215755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2776832"/>
          <a:ext cx="3360738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06" name="Equation" r:id="rId1" imgW="28041600" imgH="10972800" progId="Equation.DSMT4">
                  <p:embed/>
                </p:oleObj>
              </mc:Choice>
              <mc:Fallback>
                <p:oleObj name="Equation" r:id="rId1" imgW="280416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76832"/>
                        <a:ext cx="3360738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Управляющая кнопка: далее 7">
            <a:hlinkClick r:id="rId3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725613" y="4217396"/>
          <a:ext cx="177006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07" name="Equation" r:id="rId4" imgW="15240000" imgH="10972800" progId="Equation.DSMT4">
                  <p:embed/>
                </p:oleObj>
              </mc:Choice>
              <mc:Fallback>
                <p:oleObj name="Equation" r:id="rId4" imgW="152400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4217396"/>
                        <a:ext cx="177006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75656" y="5657529"/>
          <a:ext cx="2622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08" name="Equation" r:id="rId6" imgW="951865" imgH="254000" progId="Equation.DSMT4">
                  <p:embed/>
                </p:oleObj>
              </mc:Choice>
              <mc:Fallback>
                <p:oleObj name="Equation" r:id="rId6" imgW="951865" imgH="254000" progId="Equation.DSMT4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657529"/>
                        <a:ext cx="26225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822825" y="2768600"/>
          <a:ext cx="343376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09" name="Equation" r:id="rId8" imgW="28651200" imgH="10972800" progId="Equation.DSMT4">
                  <p:embed/>
                </p:oleObj>
              </mc:Choice>
              <mc:Fallback>
                <p:oleObj name="Equation" r:id="rId8" imgW="28651200" imgH="10972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2768600"/>
                        <a:ext cx="3433763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613326" y="4209081"/>
          <a:ext cx="177006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10" name="Equation" r:id="rId10" imgW="635000" imgH="457200" progId="Equation.DSMT4">
                  <p:embed/>
                </p:oleObj>
              </mc:Choice>
              <mc:Fallback>
                <p:oleObj name="Equation" r:id="rId10" imgW="635000" imgH="45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326" y="4209081"/>
                        <a:ext cx="177006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364088" y="5648944"/>
          <a:ext cx="2622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11" name="Equation" r:id="rId12" imgW="951865" imgH="254000" progId="Equation.DSMT4">
                  <p:embed/>
                </p:oleObj>
              </mc:Choice>
              <mc:Fallback>
                <p:oleObj name="Equation" r:id="rId12" imgW="951865" imgH="2540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5648944"/>
                        <a:ext cx="26225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43708" y="113812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6217" y="1380574"/>
            <a:ext cx="7705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сложения решите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62621" y="2776538"/>
          <a:ext cx="386536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4" name="Equation" r:id="rId1" imgW="34137600" imgH="10972800" progId="Equation.DSMT4">
                  <p:embed/>
                </p:oleObj>
              </mc:Choice>
              <mc:Fallback>
                <p:oleObj name="Equation" r:id="rId1" imgW="34137600" imgH="10972800" progId="Equation.DSMT4">
                  <p:embed/>
                  <p:pic>
                    <p:nvPicPr>
                      <p:cNvPr id="0" name="Изображение 233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21" y="2776538"/>
                        <a:ext cx="3865363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443038" y="4217988"/>
          <a:ext cx="2336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5" name="Equation" r:id="rId3" imgW="20116800" imgH="10972800" progId="Equation.DSMT4">
                  <p:embed/>
                </p:oleObj>
              </mc:Choice>
              <mc:Fallback>
                <p:oleObj name="Equation" r:id="rId3" imgW="20116800" imgH="10972800" progId="Equation.DSMT4">
                  <p:embed/>
                  <p:pic>
                    <p:nvPicPr>
                      <p:cNvPr id="0" name="Изображение 233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4217988"/>
                        <a:ext cx="2336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83568" y="5670109"/>
          <a:ext cx="3635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6" name="Equation" r:id="rId5" imgW="31699200" imgH="6096000" progId="Equation.DSMT4">
                  <p:embed/>
                </p:oleObj>
              </mc:Choice>
              <mc:Fallback>
                <p:oleObj name="Equation" r:id="rId5" imgW="31699200" imgH="6096000" progId="Equation.DSMT4">
                  <p:embed/>
                  <p:pic>
                    <p:nvPicPr>
                      <p:cNvPr id="0" name="Изображение 233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670109"/>
                        <a:ext cx="36353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788024" y="2768600"/>
          <a:ext cx="3797176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7" name="Equation" r:id="rId7" imgW="34137600" imgH="10972800" progId="Equation.DSMT4">
                  <p:embed/>
                </p:oleObj>
              </mc:Choice>
              <mc:Fallback>
                <p:oleObj name="Equation" r:id="rId7" imgW="34137600" imgH="10972800" progId="Equation.DSMT4">
                  <p:embed/>
                  <p:pic>
                    <p:nvPicPr>
                      <p:cNvPr id="0" name="Изображение 233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768600"/>
                        <a:ext cx="3797176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313363" y="4208463"/>
          <a:ext cx="23717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8" name="Equation" r:id="rId9" imgW="20421600" imgH="10972800" progId="Equation.DSMT4">
                  <p:embed/>
                </p:oleObj>
              </mc:Choice>
              <mc:Fallback>
                <p:oleObj name="Equation" r:id="rId9" imgW="20421600" imgH="10972800" progId="Equation.DSMT4">
                  <p:embed/>
                  <p:pic>
                    <p:nvPicPr>
                      <p:cNvPr id="0" name="Изображение 233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4208463"/>
                        <a:ext cx="23717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66697" y="5648944"/>
          <a:ext cx="34972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9" name="Equation" r:id="rId11" imgW="30480000" imgH="6096000" progId="Equation.DSMT4">
                  <p:embed/>
                </p:oleObj>
              </mc:Choice>
              <mc:Fallback>
                <p:oleObj name="Equation" r:id="rId11" imgW="30480000" imgH="6096000" progId="Equation.DSMT4">
                  <p:embed/>
                  <p:pic>
                    <p:nvPicPr>
                      <p:cNvPr id="0" name="Изображение 233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697" y="5648944"/>
                        <a:ext cx="34972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43708" y="113812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8692" y="215755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363960" y="215755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rId13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ая выноска 13"/>
          <p:cNvSpPr/>
          <p:nvPr/>
        </p:nvSpPr>
        <p:spPr>
          <a:xfrm>
            <a:off x="539552" y="2780928"/>
            <a:ext cx="7200800" cy="3024336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обозначают некоторые неизвестные числа буквами и, используя условие задачи, составляют систему уравнений;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решают эту систему;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истолковывают результат в соответствии с условием задачи.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78280" y="692696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44913" y="1700808"/>
            <a:ext cx="7200800" cy="910711"/>
          </a:xfrm>
          <a:prstGeom prst="wedgeRectCallout">
            <a:avLst>
              <a:gd name="adj1" fmla="val 33521"/>
              <a:gd name="adj2" fmla="val -116032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 с помощью систем уравнений: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3а 7 кг апельсинов и 4 кг лимонов заплатили 700 р. Сколько стоит 1 кг апельсинов и сколько 1 кг лимонов, если 5 кг апельсинов дороже, чем 2 кг лимонов, на 160 р.?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6420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hlinkClick r:id="" action="ppaction://hlinkshowjump?jump=nextslide"/>
          </p:cNvPr>
          <p:cNvSpPr/>
          <p:nvPr/>
        </p:nvSpPr>
        <p:spPr>
          <a:xfrm>
            <a:off x="7630203" y="602128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3030" y="3789040"/>
          <a:ext cx="82134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770"/>
                <a:gridCol w="1080120"/>
                <a:gridCol w="792088"/>
                <a:gridCol w="1440160"/>
                <a:gridCol w="2592287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кг</a:t>
                      </a:r>
                      <a:endParaRPr lang="ru-RU" sz="3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Заплатили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Апельсины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700р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    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дороже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    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160р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Лимоны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Развернутая стрелка 5"/>
          <p:cNvSpPr/>
          <p:nvPr/>
        </p:nvSpPr>
        <p:spPr>
          <a:xfrm rot="5400000">
            <a:off x="6323326" y="4910393"/>
            <a:ext cx="849829" cy="176018"/>
          </a:xfrm>
          <a:prstGeom prst="uturnArrow">
            <a:avLst>
              <a:gd name="adj1" fmla="val 14110"/>
              <a:gd name="adj2" fmla="val 2500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4437112"/>
            <a:ext cx="93610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843808" y="5046673"/>
            <a:ext cx="93610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932312" y="4437112"/>
            <a:ext cx="69356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906333" y="5046673"/>
            <a:ext cx="719547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16016" y="4437111"/>
            <a:ext cx="1296144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188178" y="4419759"/>
            <a:ext cx="2416270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67544" y="4233274"/>
          <a:ext cx="815022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46" name="Equation" r:id="rId1" imgW="73456800" imgH="15240000" progId="Equation.DSMT4">
                  <p:embed/>
                </p:oleObj>
              </mc:Choice>
              <mc:Fallback>
                <p:oleObj name="Equation" r:id="rId1" imgW="73456800" imgH="15240000" progId="Equation.DSMT4">
                  <p:embed/>
                  <p:pic>
                    <p:nvPicPr>
                      <p:cNvPr id="0" name="Изображение 2345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233274"/>
                        <a:ext cx="815022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67847" y="2770084"/>
          <a:ext cx="3400425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47" name="Equation" r:id="rId3" imgW="28346400" imgH="12192000" progId="Equation.DSMT4">
                  <p:embed/>
                </p:oleObj>
              </mc:Choice>
              <mc:Fallback>
                <p:oleObj name="Equation" r:id="rId3" imgW="28346400" imgH="12192000" progId="Equation.DSMT4">
                  <p:embed/>
                  <p:pic>
                    <p:nvPicPr>
                      <p:cNvPr id="0" name="Изображение 2345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847" y="2770084"/>
                        <a:ext cx="3400425" cy="14605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876159" y="2633446"/>
            <a:ext cx="984584" cy="1648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244311" y="2769667"/>
          <a:ext cx="306070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48" name="Equation" r:id="rId5" imgW="24384000" imgH="10972800" progId="Equation.DSMT4">
                  <p:embed/>
                </p:oleObj>
              </mc:Choice>
              <mc:Fallback>
                <p:oleObj name="Equation" r:id="rId5" imgW="24384000" imgH="10972800" progId="Equation.DSMT4">
                  <p:embed/>
                  <p:pic>
                    <p:nvPicPr>
                      <p:cNvPr id="0" name="Изображение 234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311" y="2769667"/>
                        <a:ext cx="306070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Овал 7"/>
          <p:cNvSpPr/>
          <p:nvPr/>
        </p:nvSpPr>
        <p:spPr>
          <a:xfrm>
            <a:off x="4860743" y="3144665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8597" y="4311879"/>
            <a:ext cx="1332146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4" y="332656"/>
          <a:ext cx="82134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770"/>
                <a:gridCol w="1080120"/>
                <a:gridCol w="792088"/>
                <a:gridCol w="1440160"/>
                <a:gridCol w="2592287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кг</a:t>
                      </a:r>
                      <a:endParaRPr lang="ru-RU" sz="3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Заплатили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Апельсины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700р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    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дороже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    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160р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Лимоны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75856" y="2132856"/>
            <a:ext cx="59020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систему уравнений: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742" y="4329325"/>
            <a:ext cx="3743705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059832" y="5993524"/>
          <a:ext cx="473755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49" name="Equation" r:id="rId7" imgW="37185600" imgH="4876800" progId="Equation.DSMT4">
                  <p:embed/>
                </p:oleObj>
              </mc:Choice>
              <mc:Fallback>
                <p:oleObj name="Equation" r:id="rId7" imgW="37185600" imgH="4876800" progId="Equation.DSMT4">
                  <p:embed/>
                  <p:pic>
                    <p:nvPicPr>
                      <p:cNvPr id="0" name="Изображение 234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993524"/>
                        <a:ext cx="473755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Развернутая стрелка 12"/>
          <p:cNvSpPr/>
          <p:nvPr/>
        </p:nvSpPr>
        <p:spPr>
          <a:xfrm rot="5400000">
            <a:off x="6343684" y="1425647"/>
            <a:ext cx="777820" cy="176018"/>
          </a:xfrm>
          <a:prstGeom prst="uturnArrow">
            <a:avLst>
              <a:gd name="adj1" fmla="val 14110"/>
              <a:gd name="adj2" fmla="val 2500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136704"/>
            <a:ext cx="83257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Лодка за 3 ч движения по течению реки и 4 ч против течения проходит 114 км. Найдите скорость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лодки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течению и её скорость против течения, если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ч движения против течения она проходит такой же путь, как за 5 ч по течению.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2865" y="111075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hlinkClick r:id="" action="ppaction://hlinkshowjump?jump=nextslide"/>
          </p:cNvPr>
          <p:cNvSpPr/>
          <p:nvPr/>
        </p:nvSpPr>
        <p:spPr>
          <a:xfrm>
            <a:off x="7630203" y="602128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87804" y="3606024"/>
          <a:ext cx="8116645" cy="2256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012"/>
                <a:gridCol w="1296144"/>
                <a:gridCol w="720080"/>
                <a:gridCol w="792088"/>
                <a:gridCol w="1152128"/>
                <a:gridCol w="1728193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Ʋ </a:t>
                      </a:r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км/ч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км</a:t>
                      </a:r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3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</a:t>
                      </a:r>
                      <a:r>
                        <a:rPr lang="ru-RU" sz="3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3200" b="1" i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    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 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54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Против </a:t>
                      </a:r>
                      <a:r>
                        <a:rPr lang="ru-RU" sz="3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</a:t>
                      </a:r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981302" y="5326420"/>
            <a:ext cx="115864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630204" y="4974432"/>
            <a:ext cx="831058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83968" y="4758408"/>
            <a:ext cx="598325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965196" y="4758408"/>
            <a:ext cx="117475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796136" y="4758408"/>
            <a:ext cx="100811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Развернутая стрелка 5"/>
          <p:cNvSpPr/>
          <p:nvPr/>
        </p:nvSpPr>
        <p:spPr>
          <a:xfrm rot="5400000">
            <a:off x="7077273" y="5142701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3967" y="5344532"/>
            <a:ext cx="598325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34692" y="4758408"/>
            <a:ext cx="598325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034692" y="5344532"/>
            <a:ext cx="598325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931998" y="4758408"/>
            <a:ext cx="160044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9" grpId="0" animBg="1"/>
      <p:bldP spid="22" grpId="0" animBg="1"/>
      <p:bldP spid="23" grpId="0" animBg="1"/>
      <p:bldP spid="24" grpId="0" animBg="1"/>
      <p:bldP spid="13" grpId="0" animBg="1"/>
      <p:bldP spid="14" grpId="0" animBg="1"/>
      <p:bldP spid="16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52992" y="4222911"/>
          <a:ext cx="7440613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2" name="Equation" r:id="rId1" imgW="67056000" imgH="15849600" progId="Equation.DSMT4">
                  <p:embed/>
                </p:oleObj>
              </mc:Choice>
              <mc:Fallback>
                <p:oleObj name="Equation" r:id="rId1" imgW="67056000" imgH="15849600" progId="Equation.DSMT4">
                  <p:embed/>
                  <p:pic>
                    <p:nvPicPr>
                      <p:cNvPr id="0" name="Изображение 235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992" y="4222911"/>
                        <a:ext cx="7440613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317055" y="2712701"/>
          <a:ext cx="3325813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3" name="Equation" r:id="rId3" imgW="27736800" imgH="12801600" progId="Equation.DSMT4">
                  <p:embed/>
                </p:oleObj>
              </mc:Choice>
              <mc:Fallback>
                <p:oleObj name="Equation" r:id="rId3" imgW="27736800" imgH="12801600" progId="Equation.DSMT4">
                  <p:embed/>
                  <p:pic>
                    <p:nvPicPr>
                      <p:cNvPr id="0" name="Изображение 2355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055" y="2712701"/>
                        <a:ext cx="3325813" cy="153352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88314" y="2612472"/>
            <a:ext cx="623833" cy="1648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026437" y="2759180"/>
          <a:ext cx="306070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4" name="Equation" r:id="rId5" imgW="24384000" imgH="10972800" progId="Equation.DSMT4">
                  <p:embed/>
                </p:oleObj>
              </mc:Choice>
              <mc:Fallback>
                <p:oleObj name="Equation" r:id="rId5" imgW="24384000" imgH="10972800" progId="Equation.DSMT4">
                  <p:embed/>
                  <p:pic>
                    <p:nvPicPr>
                      <p:cNvPr id="0" name="Изображение 235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437" y="2759180"/>
                        <a:ext cx="306070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Овал 7"/>
          <p:cNvSpPr/>
          <p:nvPr/>
        </p:nvSpPr>
        <p:spPr>
          <a:xfrm>
            <a:off x="4642869" y="3134178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8597" y="4311879"/>
            <a:ext cx="1332146" cy="1637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2132856"/>
            <a:ext cx="5902011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систему уравнений: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742" y="4329325"/>
            <a:ext cx="3743705" cy="155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787650" y="5992813"/>
          <a:ext cx="528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5" name="Equation" r:id="rId7" imgW="41452800" imgH="4876800" progId="Equation.DSMT4">
                  <p:embed/>
                </p:oleObj>
              </mc:Choice>
              <mc:Fallback>
                <p:oleObj name="Equation" r:id="rId7" imgW="41452800" imgH="4876800" progId="Equation.DSMT4">
                  <p:embed/>
                  <p:pic>
                    <p:nvPicPr>
                      <p:cNvPr id="0" name="Изображение 235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5992813"/>
                        <a:ext cx="528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67543" y="308336"/>
          <a:ext cx="8208913" cy="1768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5613"/>
                <a:gridCol w="1494317"/>
                <a:gridCol w="649676"/>
                <a:gridCol w="696244"/>
                <a:gridCol w="1180597"/>
                <a:gridCol w="1732466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Ʋ </a:t>
                      </a:r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км/ч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км</a:t>
                      </a:r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3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</a:t>
                      </a:r>
                      <a:r>
                        <a:rPr lang="ru-RU" sz="3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3200" b="1" i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    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 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54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Против </a:t>
                      </a:r>
                      <a:r>
                        <a:rPr lang="ru-RU" sz="3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</a:t>
                      </a:r>
                      <a:r>
                        <a:rPr lang="ru-RU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7785457" y="1192725"/>
            <a:ext cx="831058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звернутая стрелка 15"/>
          <p:cNvSpPr/>
          <p:nvPr/>
        </p:nvSpPr>
        <p:spPr>
          <a:xfrm rot="5400000">
            <a:off x="7202873" y="1360994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136704"/>
            <a:ext cx="83257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двух ящиках лежат яблоки. Если из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1-го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ящика переложить во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2-ой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яблок, то в ящиках их станет поровну. Если же из второго ящика переложить в первый 20 яблок, то в первом станет в 3 раза больше яблок, чем во втором. Сколько яблок лежит в каждом ящике?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2865" y="111075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hlinkClick r:id="" action="ppaction://hlinkshowjump?jump=nextslide"/>
          </p:cNvPr>
          <p:cNvSpPr/>
          <p:nvPr/>
        </p:nvSpPr>
        <p:spPr>
          <a:xfrm>
            <a:off x="7630203" y="602128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35594" y="3645024"/>
          <a:ext cx="7828612" cy="1768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812"/>
                <a:gridCol w="1584176"/>
                <a:gridCol w="2448272"/>
                <a:gridCol w="216024"/>
                <a:gridCol w="2952328"/>
              </a:tblGrid>
              <a:tr h="1390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3200" i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ящ</a:t>
                      </a:r>
                      <a:r>
                        <a:rPr lang="ru-RU" sz="3200" i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Переложили/стало</a:t>
                      </a:r>
                      <a:endParaRPr lang="ru-RU" sz="32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3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45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32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+ 45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+ 20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3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3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ru-RU" sz="3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20) · 3</a:t>
                      </a:r>
                      <a:endParaRPr lang="ru-RU" sz="3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5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3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</a:t>
                      </a:r>
                      <a:endParaRPr lang="ru-RU" sz="3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335414" y="4900144"/>
            <a:ext cx="144015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398528" y="4498677"/>
            <a:ext cx="664782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35414" y="4293659"/>
            <a:ext cx="144016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854937" y="4293659"/>
            <a:ext cx="1213007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Развернутая стрелка 5"/>
          <p:cNvSpPr/>
          <p:nvPr/>
        </p:nvSpPr>
        <p:spPr>
          <a:xfrm rot="5400000">
            <a:off x="3845598" y="4717962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167053" y="4293659"/>
            <a:ext cx="1053020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715848" y="4463299"/>
            <a:ext cx="664782" cy="568012"/>
          </a:xfrm>
          <a:prstGeom prst="rect">
            <a:avLst/>
          </a:prstGeom>
          <a:solidFill>
            <a:srgbClr val="CAD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Развернутая стрелка 19"/>
          <p:cNvSpPr/>
          <p:nvPr/>
        </p:nvSpPr>
        <p:spPr>
          <a:xfrm rot="5400000">
            <a:off x="7162918" y="4682584"/>
            <a:ext cx="874385" cy="231475"/>
          </a:xfrm>
          <a:prstGeom prst="uturnArrow">
            <a:avLst>
              <a:gd name="adj1" fmla="val 14110"/>
              <a:gd name="adj2" fmla="val 9150"/>
              <a:gd name="adj3" fmla="val 46165"/>
              <a:gd name="adj4" fmla="val 43750"/>
              <a:gd name="adj5" fmla="val 98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92724" y="4293659"/>
            <a:ext cx="128353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957863" y="4290583"/>
            <a:ext cx="1446172" cy="1041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9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2982</Words>
  <Application>WPS Presentation</Application>
  <PresentationFormat>Экран (4:3)</PresentationFormat>
  <Paragraphs>378</Paragraphs>
  <Slides>16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32</vt:i4>
      </vt:variant>
      <vt:variant>
        <vt:lpstr>幻灯片标题</vt:lpstr>
      </vt:variant>
      <vt:variant>
        <vt:i4>16</vt:i4>
      </vt:variant>
    </vt:vector>
  </HeadingPairs>
  <TitlesOfParts>
    <vt:vector size="5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756</cp:revision>
  <dcterms:created xsi:type="dcterms:W3CDTF">2023-03-27T04:11:00Z</dcterms:created>
  <dcterms:modified xsi:type="dcterms:W3CDTF">2024-11-02T14:35:35Z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B4AC45898FF04EB6ABD4092DC100872E_12</vt:lpwstr>
  </property>
  <property fmtid="{D5CDD505-2E9C-101B-9397-08002B2CF9AE}" pid="3" name="KSOProductBuildVer">
    <vt:lpwstr>1049-12.2.0.18607</vt:lpwstr>
  </property>
</Properties>
</file>