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3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0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83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33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64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1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2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50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13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35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3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39898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300" i="1" dirty="0" smtClean="0">
                <a:latin typeface="Corbel" panose="020B0503020204020204" pitchFamily="34" charset="0"/>
              </a:rPr>
              <a:t>вариантов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ответа</a:t>
            </a:r>
            <a:r>
              <a:rPr lang="ru-RU" sz="43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r>
              <a:rPr lang="ru-RU" sz="4300" i="1" dirty="0" smtClean="0">
                <a:latin typeface="Corbel" panose="020B0503020204020204" pitchFamily="34" charset="0"/>
              </a:rPr>
              <a:t>все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endParaRPr lang="en-US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Когда</a:t>
            </a:r>
            <a:r>
              <a:rPr lang="ru-RU" sz="4300" b="1" dirty="0">
                <a:latin typeface="Corbel" panose="020B0503020204020204" pitchFamily="34" charset="0"/>
              </a:rPr>
              <a:t>, по мнению врачей, обязательно стоит мыть </a:t>
            </a:r>
            <a:r>
              <a:rPr lang="ru-RU" sz="4300" b="1" dirty="0" smtClean="0">
                <a:latin typeface="Corbel" panose="020B0503020204020204" pitchFamily="34" charset="0"/>
              </a:rPr>
              <a:t>руки?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Când</a:t>
            </a:r>
            <a:r>
              <a:rPr lang="en-US" sz="4300" b="1" dirty="0">
                <a:latin typeface="Corbel" panose="020B0503020204020204" pitchFamily="34" charset="0"/>
              </a:rPr>
              <a:t>, conform </a:t>
            </a:r>
            <a:r>
              <a:rPr lang="en-US" sz="4300" b="1" dirty="0" err="1">
                <a:latin typeface="Corbel" panose="020B0503020204020204" pitchFamily="34" charset="0"/>
              </a:rPr>
              <a:t>medicilor</a:t>
            </a:r>
            <a:r>
              <a:rPr lang="en-US" sz="4300" b="1" dirty="0">
                <a:latin typeface="Corbel" panose="020B0503020204020204" pitchFamily="34" charset="0"/>
              </a:rPr>
              <a:t>, e </a:t>
            </a:r>
            <a:r>
              <a:rPr lang="en-US" sz="4300" b="1" dirty="0" err="1">
                <a:latin typeface="Corbel" panose="020B0503020204020204" pitchFamily="34" charset="0"/>
              </a:rPr>
              <a:t>obligatoriu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să</a:t>
            </a:r>
            <a:r>
              <a:rPr lang="en-US" sz="4300" b="1" dirty="0">
                <a:latin typeface="Corbel" panose="020B0503020204020204" pitchFamily="34" charset="0"/>
              </a:rPr>
              <a:t> ne </a:t>
            </a:r>
            <a:r>
              <a:rPr lang="en-US" sz="4300" b="1" dirty="0" err="1">
                <a:latin typeface="Corbel" panose="020B0503020204020204" pitchFamily="34" charset="0"/>
              </a:rPr>
              <a:t>spălăm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mâini</a:t>
            </a:r>
            <a:r>
              <a:rPr lang="en-US" sz="4300" b="1" dirty="0">
                <a:latin typeface="Corbel" panose="020B0503020204020204" pitchFamily="34" charset="0"/>
              </a:rPr>
              <a:t>? 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Перед едой / </a:t>
            </a:r>
            <a:r>
              <a:rPr lang="en-US" sz="4300" dirty="0" err="1" smtClean="0">
                <a:latin typeface="Corbel" panose="020B0503020204020204" pitchFamily="34" charset="0"/>
              </a:rPr>
              <a:t>Înainte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 smtClean="0">
                <a:latin typeface="Corbel" panose="020B0503020204020204" pitchFamily="34" charset="0"/>
              </a:rPr>
              <a:t>mâncare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После общения с </a:t>
            </a:r>
            <a:r>
              <a:rPr lang="ru-RU" sz="4300" dirty="0" smtClean="0">
                <a:latin typeface="Corbel" panose="020B0503020204020204" pitchFamily="34" charset="0"/>
              </a:rPr>
              <a:t>животными / </a:t>
            </a:r>
            <a:r>
              <a:rPr lang="en-US" sz="4300" dirty="0" err="1" smtClean="0">
                <a:latin typeface="Corbel" panose="020B0503020204020204" pitchFamily="34" charset="0"/>
              </a:rPr>
              <a:t>După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contactul</a:t>
            </a:r>
            <a:r>
              <a:rPr lang="en-US" sz="4300" dirty="0">
                <a:latin typeface="Corbel" panose="020B0503020204020204" pitchFamily="34" charset="0"/>
              </a:rPr>
              <a:t> cu </a:t>
            </a:r>
            <a:r>
              <a:rPr lang="en-US" sz="4300" dirty="0" err="1" smtClean="0">
                <a:latin typeface="Corbel" panose="020B0503020204020204" pitchFamily="34" charset="0"/>
              </a:rPr>
              <a:t>animale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После кашля или </a:t>
            </a:r>
            <a:r>
              <a:rPr lang="ru-RU" sz="4300" dirty="0" smtClean="0">
                <a:latin typeface="Corbel" panose="020B0503020204020204" pitchFamily="34" charset="0"/>
              </a:rPr>
              <a:t>чихания / </a:t>
            </a:r>
            <a:r>
              <a:rPr lang="en-US" sz="4300" dirty="0" err="1" smtClean="0">
                <a:latin typeface="Corbel" panose="020B0503020204020204" pitchFamily="34" charset="0"/>
              </a:rPr>
              <a:t>După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strănut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После поездки в общественном </a:t>
            </a:r>
            <a:r>
              <a:rPr lang="ru-RU" sz="4300" dirty="0" smtClean="0">
                <a:latin typeface="Corbel" panose="020B0503020204020204" pitchFamily="34" charset="0"/>
              </a:rPr>
              <a:t>транспорте / </a:t>
            </a:r>
            <a:r>
              <a:rPr lang="en-US" sz="4300" dirty="0" err="1" smtClean="0">
                <a:latin typeface="Corbel" panose="020B0503020204020204" pitchFamily="34" charset="0"/>
              </a:rPr>
              <a:t>După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călătoriile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transportul</a:t>
            </a:r>
            <a:r>
              <a:rPr lang="en-US" sz="4300" dirty="0">
                <a:latin typeface="Corbel" panose="020B0503020204020204" pitchFamily="34" charset="0"/>
              </a:rPr>
              <a:t> public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23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_96258327_washma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040736"/>
            <a:ext cx="9855203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300" i="1" dirty="0" smtClean="0">
                <a:latin typeface="Corbel" panose="020B0503020204020204" pitchFamily="34" charset="0"/>
              </a:rPr>
              <a:t>вариантов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ответа</a:t>
            </a:r>
            <a:r>
              <a:rPr lang="ru-RU" sz="43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r>
              <a:rPr lang="ru-RU" sz="4300" i="1" dirty="0" smtClean="0">
                <a:latin typeface="Corbel" panose="020B0503020204020204" pitchFamily="34" charset="0"/>
              </a:rPr>
              <a:t>все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endParaRPr lang="en-US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.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Какие </a:t>
            </a:r>
            <a:r>
              <a:rPr lang="ru-RU" sz="4300" b="1" dirty="0">
                <a:latin typeface="Corbel" panose="020B0503020204020204" pitchFamily="34" charset="0"/>
              </a:rPr>
              <a:t>из этих болезней распространяются из-за плохих </a:t>
            </a:r>
            <a:r>
              <a:rPr lang="ru-RU" sz="4300" b="1" dirty="0" err="1" smtClean="0">
                <a:latin typeface="Corbel" panose="020B0503020204020204" pitchFamily="34" charset="0"/>
              </a:rPr>
              <a:t>санитарно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гигиенических условий?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Care </a:t>
            </a:r>
            <a:r>
              <a:rPr lang="en-US" sz="4300" b="1" dirty="0">
                <a:latin typeface="Corbel" panose="020B0503020204020204" pitchFamily="34" charset="0"/>
              </a:rPr>
              <a:t>din </a:t>
            </a:r>
            <a:r>
              <a:rPr lang="en-US" sz="4300" b="1" dirty="0" err="1">
                <a:latin typeface="Corbel" panose="020B0503020204020204" pitchFamily="34" charset="0"/>
              </a:rPr>
              <a:t>aceste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boli</a:t>
            </a:r>
            <a:r>
              <a:rPr lang="en-US" sz="4300" b="1" dirty="0">
                <a:latin typeface="Corbel" panose="020B0503020204020204" pitchFamily="34" charset="0"/>
              </a:rPr>
              <a:t> se </a:t>
            </a:r>
            <a:r>
              <a:rPr lang="en-US" sz="4300" b="1" dirty="0" err="1">
                <a:latin typeface="Corbel" panose="020B0503020204020204" pitchFamily="34" charset="0"/>
              </a:rPr>
              <a:t>răspândesc</a:t>
            </a:r>
            <a:r>
              <a:rPr lang="en-US" sz="4300" b="1" dirty="0">
                <a:latin typeface="Corbel" panose="020B0503020204020204" pitchFamily="34" charset="0"/>
              </a:rPr>
              <a:t> din </a:t>
            </a:r>
            <a:r>
              <a:rPr lang="en-US" sz="4300" b="1" dirty="0" err="1">
                <a:latin typeface="Corbel" panose="020B0503020204020204" pitchFamily="34" charset="0"/>
              </a:rPr>
              <a:t>cauza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neglijării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igienei</a:t>
            </a:r>
            <a:r>
              <a:rPr lang="en-US" sz="4300" b="1" dirty="0">
                <a:latin typeface="Corbel" panose="020B0503020204020204" pitchFamily="34" charset="0"/>
              </a:rPr>
              <a:t>?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Чума / </a:t>
            </a:r>
            <a:r>
              <a:rPr lang="en-US" sz="4300" dirty="0" err="1" smtClean="0">
                <a:latin typeface="Corbel" panose="020B0503020204020204" pitchFamily="34" charset="0"/>
              </a:rPr>
              <a:t>Ciuma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Малярия / </a:t>
            </a:r>
            <a:r>
              <a:rPr lang="en-US" sz="4300" dirty="0" smtClean="0">
                <a:latin typeface="Corbel" panose="020B0503020204020204" pitchFamily="34" charset="0"/>
              </a:rPr>
              <a:t>Malaria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Гепатит </a:t>
            </a:r>
            <a:r>
              <a:rPr lang="ru-RU" sz="4300" dirty="0" smtClean="0">
                <a:latin typeface="Corbel" panose="020B0503020204020204" pitchFamily="34" charset="0"/>
              </a:rPr>
              <a:t>А / </a:t>
            </a:r>
            <a:r>
              <a:rPr lang="en-US" sz="4300" dirty="0" err="1" smtClean="0">
                <a:latin typeface="Corbel" panose="020B0503020204020204" pitchFamily="34" charset="0"/>
              </a:rPr>
              <a:t>Hepatita</a:t>
            </a:r>
            <a:r>
              <a:rPr lang="en-US" sz="4300" dirty="0" smtClean="0">
                <a:latin typeface="Corbel" panose="020B0503020204020204" pitchFamily="34" charset="0"/>
              </a:rPr>
              <a:t> A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Дизентерия / </a:t>
            </a:r>
            <a:r>
              <a:rPr lang="en-US" sz="4300" dirty="0" err="1" smtClean="0">
                <a:latin typeface="Corbel" panose="020B0503020204020204" pitchFamily="34" charset="0"/>
              </a:rPr>
              <a:t>Dizenteria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921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ru-RU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ru-RU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ru-RU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sanitasi-india-ap-840x5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1" y="2955371"/>
            <a:ext cx="10012862" cy="59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Переносчиками чумы в Средние века </a:t>
            </a:r>
            <a:r>
              <a:rPr lang="ru-RU" sz="7200" b="1" dirty="0" smtClean="0">
                <a:latin typeface="Corbel" panose="020B0503020204020204" pitchFamily="34" charset="0"/>
              </a:rPr>
              <a:t>были…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Cine </a:t>
            </a:r>
            <a:r>
              <a:rPr lang="en-US" sz="7200" b="1" dirty="0">
                <a:latin typeface="Corbel" panose="020B0503020204020204" pitchFamily="34" charset="0"/>
              </a:rPr>
              <a:t>era ”</a:t>
            </a:r>
            <a:r>
              <a:rPr lang="en-US" sz="7200" b="1" dirty="0" err="1">
                <a:latin typeface="Corbel" panose="020B0503020204020204" pitchFamily="34" charset="0"/>
              </a:rPr>
              <a:t>transportatorul</a:t>
            </a:r>
            <a:r>
              <a:rPr lang="en-US" sz="7200" b="1" dirty="0">
                <a:latin typeface="Corbel" panose="020B0503020204020204" pitchFamily="34" charset="0"/>
              </a:rPr>
              <a:t>” de </a:t>
            </a:r>
            <a:r>
              <a:rPr lang="en-US" sz="7200" b="1" dirty="0" err="1">
                <a:latin typeface="Corbel" panose="020B0503020204020204" pitchFamily="34" charset="0"/>
              </a:rPr>
              <a:t>bază</a:t>
            </a:r>
            <a:r>
              <a:rPr lang="en-US" sz="7200" b="1" dirty="0">
                <a:latin typeface="Corbel" panose="020B0503020204020204" pitchFamily="34" charset="0"/>
              </a:rPr>
              <a:t> al </a:t>
            </a:r>
            <a:r>
              <a:rPr lang="en-US" sz="7200" b="1" dirty="0" err="1">
                <a:latin typeface="Corbel" panose="020B0503020204020204" pitchFamily="34" charset="0"/>
              </a:rPr>
              <a:t>ciumei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în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Evul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Mediu</a:t>
            </a:r>
            <a:r>
              <a:rPr lang="en-US" sz="7200" b="1" dirty="0">
                <a:latin typeface="Corbel" panose="020B0503020204020204" pitchFamily="34" charset="0"/>
              </a:rPr>
              <a:t>?  </a:t>
            </a:r>
            <a:r>
              <a:rPr lang="en-US" sz="7200" dirty="0">
                <a:latin typeface="Corbel" panose="020B0503020204020204" pitchFamily="34" charset="0"/>
              </a:rPr>
              <a:t/>
            </a:r>
            <a:br>
              <a:rPr lang="en-US" sz="7200" dirty="0">
                <a:latin typeface="Corbel" panose="020B0503020204020204" pitchFamily="34" charset="0"/>
              </a:rPr>
            </a:br>
            <a:r>
              <a:rPr lang="en-US" sz="7200" dirty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Блохи / </a:t>
            </a:r>
            <a:r>
              <a:rPr lang="en-US" sz="7200" dirty="0" err="1" smtClean="0">
                <a:latin typeface="Corbel" panose="020B0503020204020204" pitchFamily="34" charset="0"/>
              </a:rPr>
              <a:t>Puricii</a:t>
            </a:r>
            <a:r>
              <a:rPr lang="en-US" sz="7200" dirty="0">
                <a:latin typeface="Corbel" panose="020B0503020204020204" pitchFamily="34" charset="0"/>
              </a:rPr>
              <a:t/>
            </a:r>
            <a:br>
              <a:rPr lang="en-US" sz="7200" dirty="0">
                <a:latin typeface="Corbel" panose="020B0503020204020204" pitchFamily="34" charset="0"/>
              </a:rPr>
            </a:br>
            <a:r>
              <a:rPr lang="en-US" sz="7200" dirty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Комары / </a:t>
            </a:r>
            <a:r>
              <a:rPr lang="en-US" sz="7200" dirty="0" err="1" smtClean="0">
                <a:latin typeface="Corbel" panose="020B0503020204020204" pitchFamily="34" charset="0"/>
              </a:rPr>
              <a:t>Țânțarii</a:t>
            </a:r>
            <a:r>
              <a:rPr lang="en-US" sz="7200" dirty="0">
                <a:latin typeface="Corbel" panose="020B0503020204020204" pitchFamily="34" charset="0"/>
              </a:rPr>
              <a:t/>
            </a:r>
            <a:br>
              <a:rPr lang="en-US" sz="7200" dirty="0">
                <a:latin typeface="Corbel" panose="020B0503020204020204" pitchFamily="34" charset="0"/>
              </a:rPr>
            </a:br>
            <a:r>
              <a:rPr lang="en-US" sz="7200" dirty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Муравьи / </a:t>
            </a:r>
            <a:r>
              <a:rPr lang="en-US" sz="7200" dirty="0" err="1" smtClean="0">
                <a:latin typeface="Corbel" panose="020B0503020204020204" pitchFamily="34" charset="0"/>
              </a:rPr>
              <a:t>Furnicile</a:t>
            </a:r>
            <a:r>
              <a:rPr lang="en-US" sz="7200" dirty="0">
                <a:latin typeface="Corbel" panose="020B0503020204020204" pitchFamily="34" charset="0"/>
              </a:rPr>
              <a:t/>
            </a:r>
            <a:br>
              <a:rPr lang="en-US" sz="7200" dirty="0">
                <a:latin typeface="Corbel" panose="020B0503020204020204" pitchFamily="34" charset="0"/>
              </a:rPr>
            </a:br>
            <a:r>
              <a:rPr lang="en-US" sz="7200" dirty="0">
                <a:latin typeface="Corbel" panose="020B0503020204020204" pitchFamily="34" charset="0"/>
              </a:rPr>
              <a:t>4. </a:t>
            </a:r>
            <a:r>
              <a:rPr lang="ru-RU" sz="7200" dirty="0" smtClean="0">
                <a:latin typeface="Corbel" panose="020B0503020204020204" pitchFamily="34" charset="0"/>
              </a:rPr>
              <a:t>Пауки / </a:t>
            </a:r>
            <a:r>
              <a:rPr lang="en-US" sz="7200" dirty="0" err="1" smtClean="0">
                <a:latin typeface="Corbel" panose="020B0503020204020204" pitchFamily="34" charset="0"/>
              </a:rPr>
              <a:t>Păianjenii</a:t>
            </a:r>
            <a:endParaRPr lang="en-US" sz="72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50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Блохи /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Puricii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kakie-blohi-kusayut-lyudej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6" y="3212186"/>
            <a:ext cx="1009981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84"/>
            <a:ext cx="20058380" cy="1335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Где содержится большая часть пресной воды </a:t>
            </a:r>
            <a:r>
              <a:rPr lang="ru-RU" sz="6000" b="1" dirty="0" smtClean="0">
                <a:latin typeface="Corbel" panose="020B0503020204020204" pitchFamily="34" charset="0"/>
              </a:rPr>
              <a:t>на Земле?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Unde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se </a:t>
            </a:r>
            <a:r>
              <a:rPr lang="en-US" sz="6000" b="1" dirty="0" err="1">
                <a:latin typeface="Corbel" panose="020B0503020204020204" pitchFamily="34" charset="0"/>
              </a:rPr>
              <a:t>regăsește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cea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mai</a:t>
            </a:r>
            <a:r>
              <a:rPr lang="en-US" sz="6000" b="1" dirty="0">
                <a:latin typeface="Corbel" panose="020B0503020204020204" pitchFamily="34" charset="0"/>
              </a:rPr>
              <a:t> mare parte a </a:t>
            </a:r>
            <a:r>
              <a:rPr lang="en-US" sz="6000" b="1" dirty="0" err="1">
                <a:latin typeface="Corbel" panose="020B0503020204020204" pitchFamily="34" charset="0"/>
              </a:rPr>
              <a:t>apei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potabile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6000" b="1" dirty="0" err="1">
                <a:latin typeface="Corbel" panose="020B0503020204020204" pitchFamily="34" charset="0"/>
              </a:rPr>
              <a:t>p</a:t>
            </a:r>
            <a:r>
              <a:rPr lang="en-US" sz="6000" b="1" dirty="0" err="1" smtClean="0">
                <a:latin typeface="Corbel" panose="020B0503020204020204" pitchFamily="34" charset="0"/>
              </a:rPr>
              <a:t>e</a:t>
            </a:r>
            <a:r>
              <a:rPr lang="en-US" sz="6000" b="1" dirty="0" smtClean="0">
                <a:latin typeface="Corbel" panose="020B0503020204020204" pitchFamily="34" charset="0"/>
              </a:rPr>
              <a:t> Glob?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В озёрах /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lacuri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В подземных </a:t>
            </a:r>
            <a:r>
              <a:rPr lang="ru-RU" sz="6000" dirty="0" smtClean="0">
                <a:latin typeface="Corbel" panose="020B0503020204020204" pitchFamily="34" charset="0"/>
              </a:rPr>
              <a:t>реках /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râurile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subterane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В </a:t>
            </a:r>
            <a:r>
              <a:rPr lang="ru-RU" sz="6000" dirty="0" smtClean="0">
                <a:latin typeface="Corbel" panose="020B0503020204020204" pitchFamily="34" charset="0"/>
              </a:rPr>
              <a:t>супермаркете /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magazine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В </a:t>
            </a:r>
            <a:r>
              <a:rPr lang="ru-RU" sz="6000" dirty="0" smtClean="0">
                <a:latin typeface="Corbel" panose="020B0503020204020204" pitchFamily="34" charset="0"/>
              </a:rPr>
              <a:t>ледниках /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ghețari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ледниках /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În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ghețari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unnam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0" y="2574544"/>
            <a:ext cx="9589180" cy="72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Какое из этих заболеваний называют «</a:t>
            </a:r>
            <a:r>
              <a:rPr lang="ru-RU" sz="6000" b="1" dirty="0" smtClean="0">
                <a:latin typeface="Corbel" panose="020B0503020204020204" pitchFamily="34" charset="0"/>
              </a:rPr>
              <a:t>болезнью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грязных </a:t>
            </a:r>
            <a:r>
              <a:rPr lang="ru-RU" sz="6000" b="1" dirty="0">
                <a:latin typeface="Corbel" panose="020B0503020204020204" pitchFamily="34" charset="0"/>
              </a:rPr>
              <a:t>рук</a:t>
            </a:r>
            <a:r>
              <a:rPr lang="ru-RU" sz="6000" b="1" dirty="0" smtClean="0">
                <a:latin typeface="Corbel" panose="020B0503020204020204" pitchFamily="34" charset="0"/>
              </a:rPr>
              <a:t>»?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Care </a:t>
            </a:r>
            <a:r>
              <a:rPr lang="en-US" sz="6000" b="1" dirty="0">
                <a:latin typeface="Corbel" panose="020B0503020204020204" pitchFamily="34" charset="0"/>
              </a:rPr>
              <a:t>din </a:t>
            </a:r>
            <a:r>
              <a:rPr lang="en-US" sz="6000" b="1" dirty="0" err="1">
                <a:latin typeface="Corbel" panose="020B0503020204020204" pitchFamily="34" charset="0"/>
              </a:rPr>
              <a:t>aceste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boli</a:t>
            </a:r>
            <a:r>
              <a:rPr lang="en-US" sz="6000" b="1" dirty="0">
                <a:latin typeface="Corbel" panose="020B0503020204020204" pitchFamily="34" charset="0"/>
              </a:rPr>
              <a:t> e </a:t>
            </a:r>
            <a:r>
              <a:rPr lang="en-US" sz="6000" b="1" dirty="0" err="1">
                <a:latin typeface="Corbel" panose="020B0503020204020204" pitchFamily="34" charset="0"/>
              </a:rPr>
              <a:t>supranumită</a:t>
            </a:r>
            <a:r>
              <a:rPr lang="en-US" sz="6000" b="1" dirty="0">
                <a:latin typeface="Corbel" panose="020B0503020204020204" pitchFamily="34" charset="0"/>
              </a:rPr>
              <a:t> ”</a:t>
            </a:r>
            <a:r>
              <a:rPr lang="en-US" sz="6000" b="1" dirty="0" err="1">
                <a:latin typeface="Corbel" panose="020B0503020204020204" pitchFamily="34" charset="0"/>
              </a:rPr>
              <a:t>boala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mâinilor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murdare</a:t>
            </a:r>
            <a:r>
              <a:rPr lang="en-US" sz="6000" b="1" dirty="0">
                <a:latin typeface="Corbel" panose="020B0503020204020204" pitchFamily="34" charset="0"/>
              </a:rPr>
              <a:t>”? 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1. </a:t>
            </a:r>
            <a:r>
              <a:rPr lang="ru-RU" sz="6000" dirty="0">
                <a:latin typeface="Corbel" panose="020B0503020204020204" pitchFamily="34" charset="0"/>
              </a:rPr>
              <a:t>Гепатит </a:t>
            </a:r>
            <a:r>
              <a:rPr lang="ru-RU" sz="6000" dirty="0" smtClean="0">
                <a:latin typeface="Corbel" panose="020B0503020204020204" pitchFamily="34" charset="0"/>
              </a:rPr>
              <a:t>А / </a:t>
            </a:r>
            <a:r>
              <a:rPr lang="en-US" sz="6000" dirty="0" err="1" smtClean="0">
                <a:latin typeface="Corbel" panose="020B0503020204020204" pitchFamily="34" charset="0"/>
              </a:rPr>
              <a:t>Hepatita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A</a:t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2. </a:t>
            </a:r>
            <a:r>
              <a:rPr lang="ru-RU" sz="6000" dirty="0" smtClean="0">
                <a:latin typeface="Corbel" panose="020B0503020204020204" pitchFamily="34" charset="0"/>
              </a:rPr>
              <a:t>Ветрянка / </a:t>
            </a:r>
            <a:r>
              <a:rPr lang="en-US" sz="6000" dirty="0" err="1" smtClean="0">
                <a:latin typeface="Corbel" panose="020B0503020204020204" pitchFamily="34" charset="0"/>
              </a:rPr>
              <a:t>Varicela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3. </a:t>
            </a:r>
            <a:r>
              <a:rPr lang="ru-RU" sz="6000" dirty="0" smtClean="0">
                <a:latin typeface="Corbel" panose="020B0503020204020204" pitchFamily="34" charset="0"/>
              </a:rPr>
              <a:t>СПИД / </a:t>
            </a:r>
            <a:r>
              <a:rPr lang="en-US" sz="6000" dirty="0" smtClean="0">
                <a:latin typeface="Corbel" panose="020B0503020204020204" pitchFamily="34" charset="0"/>
              </a:rPr>
              <a:t>SIDA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4. </a:t>
            </a:r>
            <a:r>
              <a:rPr lang="ru-RU" sz="6000" dirty="0" smtClean="0">
                <a:latin typeface="Corbel" panose="020B0503020204020204" pitchFamily="34" charset="0"/>
              </a:rPr>
              <a:t>Туберкулёз / </a:t>
            </a:r>
            <a:r>
              <a:rPr lang="en-US" sz="6000" dirty="0" err="1" smtClean="0">
                <a:latin typeface="Corbel" panose="020B0503020204020204" pitchFamily="34" charset="0"/>
              </a:rPr>
              <a:t>Tuberculoza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15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Гепатит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 /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Hepatita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ea856143c9c3a8f10f6b9b2a5f739af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1910" b="-1647"/>
          <a:stretch/>
        </p:blipFill>
        <p:spPr bwMode="auto">
          <a:xfrm>
            <a:off x="267123" y="2851507"/>
            <a:ext cx="9936420" cy="60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err="1">
                <a:latin typeface="Corbel" panose="020B0503020204020204" pitchFamily="34" charset="0"/>
              </a:rPr>
              <a:t>Шридхар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>
                <a:latin typeface="Corbel" panose="020B0503020204020204" pitchFamily="34" charset="0"/>
              </a:rPr>
              <a:t>Чиллал</a:t>
            </a:r>
            <a:r>
              <a:rPr lang="ru-RU" sz="5400" dirty="0">
                <a:latin typeface="Corbel" panose="020B0503020204020204" pitchFamily="34" charset="0"/>
              </a:rPr>
              <a:t> попал в Книгу рекордов Гиннесса, ведь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суммарная длина </a:t>
            </a:r>
            <a:r>
              <a:rPr lang="ru-RU" sz="5400" dirty="0">
                <a:latin typeface="Corbel" panose="020B0503020204020204" pitchFamily="34" charset="0"/>
              </a:rPr>
              <a:t>его ИКСОВ – 9 метров и 9 сантиметров.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Назовите ИКСЫ.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Shridhar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Chillal</a:t>
            </a:r>
            <a:r>
              <a:rPr lang="en-US" sz="5400" dirty="0">
                <a:latin typeface="Corbel" panose="020B0503020204020204" pitchFamily="34" charset="0"/>
              </a:rPr>
              <a:t> e </a:t>
            </a:r>
            <a:r>
              <a:rPr lang="en-US" sz="5400" dirty="0" err="1">
                <a:latin typeface="Corbel" panose="020B0503020204020204" pitchFamily="34" charset="0"/>
              </a:rPr>
              <a:t>menționat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Cartea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Recordurilor</a:t>
            </a:r>
            <a:r>
              <a:rPr lang="en-US" sz="5400" dirty="0">
                <a:latin typeface="Corbel" panose="020B0503020204020204" pitchFamily="34" charset="0"/>
              </a:rPr>
              <a:t> Guinness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faptul</a:t>
            </a:r>
            <a:r>
              <a:rPr lang="ru-RU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lungimea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totală</a:t>
            </a:r>
            <a:r>
              <a:rPr lang="en-US" sz="5400" dirty="0">
                <a:latin typeface="Corbel" panose="020B0503020204020204" pitchFamily="34" charset="0"/>
              </a:rPr>
              <a:t> a LOR e de 9 </a:t>
            </a:r>
            <a:r>
              <a:rPr lang="en-US" sz="5400" dirty="0" err="1">
                <a:latin typeface="Corbel" panose="020B0503020204020204" pitchFamily="34" charset="0"/>
              </a:rPr>
              <a:t>metri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9 cm. </a:t>
            </a:r>
            <a:r>
              <a:rPr lang="en-US" sz="5400" b="1" dirty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sunt</a:t>
            </a:r>
            <a:r>
              <a:rPr lang="en-US" sz="5400" b="1" dirty="0">
                <a:latin typeface="Corbel" panose="020B0503020204020204" pitchFamily="34" charset="0"/>
              </a:rPr>
              <a:t> ELE? 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Ноги / </a:t>
            </a:r>
            <a:r>
              <a:rPr lang="en-US" sz="5400" dirty="0" err="1" smtClean="0">
                <a:latin typeface="Corbel" panose="020B0503020204020204" pitchFamily="34" charset="0"/>
              </a:rPr>
              <a:t>Picioarele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Волосы / </a:t>
            </a:r>
            <a:r>
              <a:rPr lang="en-US" sz="5400" dirty="0" err="1" smtClean="0">
                <a:latin typeface="Corbel" panose="020B0503020204020204" pitchFamily="34" charset="0"/>
              </a:rPr>
              <a:t>Firele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 smtClean="0">
                <a:latin typeface="Corbel" panose="020B0503020204020204" pitchFamily="34" charset="0"/>
              </a:rPr>
              <a:t>păr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Ногти / </a:t>
            </a:r>
            <a:r>
              <a:rPr lang="en-US" sz="5400" dirty="0" err="1" smtClean="0">
                <a:latin typeface="Corbel" panose="020B0503020204020204" pitchFamily="34" charset="0"/>
              </a:rPr>
              <a:t>Unghiile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Пальцы / </a:t>
            </a:r>
            <a:r>
              <a:rPr lang="en-US" sz="5400" dirty="0" err="1" smtClean="0">
                <a:latin typeface="Corbel" panose="020B0503020204020204" pitchFamily="34" charset="0"/>
              </a:rPr>
              <a:t>Degetele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0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Ногти /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Unghiile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chillal_178881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50" y="1876986"/>
            <a:ext cx="7807576" cy="78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начале 2020 года Землю населяло 7 миллиардов 763 миллиона </a:t>
            </a:r>
            <a:r>
              <a:rPr lang="ru-RU" sz="4800" dirty="0" smtClean="0">
                <a:latin typeface="Corbel" panose="020B0503020204020204" pitchFamily="34" charset="0"/>
              </a:rPr>
              <a:t>людей.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Сколько </a:t>
            </a:r>
            <a:r>
              <a:rPr lang="ru-RU" sz="4800" b="1" dirty="0">
                <a:latin typeface="Corbel" panose="020B0503020204020204" pitchFamily="34" charset="0"/>
              </a:rPr>
              <a:t>из них, по данным ООН, не имеют доступа к основным </a:t>
            </a:r>
            <a:endParaRPr lang="ru-RU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санитарным услугам</a:t>
            </a:r>
            <a:r>
              <a:rPr lang="ru-RU" sz="4800" b="1" dirty="0">
                <a:latin typeface="Corbel" panose="020B0503020204020204" pitchFamily="34" charset="0"/>
              </a:rPr>
              <a:t>: туалетам или оборудованным выгребным </a:t>
            </a:r>
            <a:r>
              <a:rPr lang="ru-RU" sz="4800" b="1" dirty="0" smtClean="0">
                <a:latin typeface="Corbel" panose="020B0503020204020204" pitchFamily="34" charset="0"/>
              </a:rPr>
              <a:t>ямам?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La </a:t>
            </a:r>
            <a:r>
              <a:rPr lang="en-US" sz="4800" dirty="0" err="1">
                <a:latin typeface="Corbel" panose="020B0503020204020204" pitchFamily="34" charset="0"/>
              </a:rPr>
              <a:t>începutul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anului</a:t>
            </a:r>
            <a:r>
              <a:rPr lang="en-US" sz="4800" dirty="0">
                <a:latin typeface="Corbel" panose="020B0503020204020204" pitchFamily="34" charset="0"/>
              </a:rPr>
              <a:t> 2020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Glob </a:t>
            </a:r>
            <a:r>
              <a:rPr lang="en-US" sz="4800" dirty="0" err="1">
                <a:latin typeface="Corbel" panose="020B0503020204020204" pitchFamily="34" charset="0"/>
              </a:rPr>
              <a:t>trăiau</a:t>
            </a:r>
            <a:r>
              <a:rPr lang="en-US" sz="4800" dirty="0">
                <a:latin typeface="Corbel" panose="020B0503020204020204" pitchFamily="34" charset="0"/>
              </a:rPr>
              <a:t> circa 7 </a:t>
            </a:r>
            <a:r>
              <a:rPr lang="en-US" sz="4800" dirty="0" err="1">
                <a:latin typeface="Corbel" panose="020B0503020204020204" pitchFamily="34" charset="0"/>
              </a:rPr>
              <a:t>miliarde</a:t>
            </a:r>
            <a:r>
              <a:rPr lang="en-US" sz="4800" dirty="0">
                <a:latin typeface="Corbel" panose="020B0503020204020204" pitchFamily="34" charset="0"/>
              </a:rPr>
              <a:t> 763 </a:t>
            </a:r>
            <a:r>
              <a:rPr lang="en-US" sz="4800" dirty="0" err="1">
                <a:latin typeface="Corbel" panose="020B0503020204020204" pitchFamily="34" charset="0"/>
              </a:rPr>
              <a:t>milioane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oameni</a:t>
            </a:r>
            <a:r>
              <a:rPr lang="en-US" sz="4800" dirty="0" smtClean="0">
                <a:latin typeface="Corbel" panose="020B0503020204020204" pitchFamily="34" charset="0"/>
              </a:rPr>
              <a:t>.</a:t>
            </a:r>
            <a:r>
              <a:rPr lang="ru-RU" sz="4800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Câți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dintre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aceștia</a:t>
            </a:r>
            <a:r>
              <a:rPr lang="en-US" sz="4800" b="1" dirty="0">
                <a:latin typeface="Corbel" panose="020B0503020204020204" pitchFamily="34" charset="0"/>
              </a:rPr>
              <a:t>, conform </a:t>
            </a:r>
            <a:r>
              <a:rPr lang="en-US" sz="4800" b="1" dirty="0" err="1">
                <a:latin typeface="Corbel" panose="020B0503020204020204" pitchFamily="34" charset="0"/>
              </a:rPr>
              <a:t>datelor</a:t>
            </a:r>
            <a:r>
              <a:rPr lang="en-US" sz="4800" b="1" dirty="0">
                <a:latin typeface="Corbel" panose="020B0503020204020204" pitchFamily="34" charset="0"/>
              </a:rPr>
              <a:t> ONU, nu au </a:t>
            </a:r>
            <a:r>
              <a:rPr lang="en-US" sz="4800" b="1" dirty="0" err="1">
                <a:latin typeface="Corbel" panose="020B0503020204020204" pitchFamily="34" charset="0"/>
              </a:rPr>
              <a:t>acces</a:t>
            </a:r>
            <a:r>
              <a:rPr lang="en-US" sz="4800" b="1" dirty="0">
                <a:latin typeface="Corbel" panose="020B0503020204020204" pitchFamily="34" charset="0"/>
              </a:rPr>
              <a:t> la </a:t>
            </a:r>
            <a:r>
              <a:rPr lang="en-US" sz="4800" b="1" dirty="0" err="1">
                <a:latin typeface="Corbel" panose="020B0503020204020204" pitchFamily="34" charset="0"/>
              </a:rPr>
              <a:t>obiecte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ru-RU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sanitare</a:t>
            </a:r>
            <a:r>
              <a:rPr lang="en-US" sz="4800" b="1" dirty="0" smtClean="0">
                <a:latin typeface="Corbel" panose="020B0503020204020204" pitchFamily="34" charset="0"/>
              </a:rPr>
              <a:t> de</a:t>
            </a:r>
            <a:r>
              <a:rPr lang="ru-RU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bază</a:t>
            </a:r>
            <a:r>
              <a:rPr lang="en-US" sz="4800" b="1" dirty="0">
                <a:latin typeface="Corbel" panose="020B0503020204020204" pitchFamily="34" charset="0"/>
              </a:rPr>
              <a:t>: </a:t>
            </a:r>
            <a:r>
              <a:rPr lang="en-US" sz="4800" b="1" dirty="0" err="1">
                <a:latin typeface="Corbel" panose="020B0503020204020204" pitchFamily="34" charset="0"/>
              </a:rPr>
              <a:t>veceuri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sau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gropi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echipate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corespunzător</a:t>
            </a:r>
            <a:r>
              <a:rPr lang="en-US" sz="48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1. 27 </a:t>
            </a:r>
            <a:r>
              <a:rPr lang="ru-RU" sz="4800" dirty="0" smtClean="0">
                <a:latin typeface="Corbel" panose="020B0503020204020204" pitchFamily="34" charset="0"/>
              </a:rPr>
              <a:t>миллионов / 27 </a:t>
            </a:r>
            <a:r>
              <a:rPr lang="en-US" sz="4800" dirty="0" err="1" smtClean="0">
                <a:latin typeface="Corbel" panose="020B0503020204020204" pitchFamily="34" charset="0"/>
              </a:rPr>
              <a:t>milioane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398 </a:t>
            </a:r>
            <a:r>
              <a:rPr lang="ru-RU" sz="4800" dirty="0" smtClean="0">
                <a:latin typeface="Corbel" panose="020B0503020204020204" pitchFamily="34" charset="0"/>
              </a:rPr>
              <a:t>миллионов / 398 </a:t>
            </a:r>
            <a:r>
              <a:rPr lang="en-US" sz="4800" dirty="0" err="1" smtClean="0">
                <a:latin typeface="Corbel" panose="020B0503020204020204" pitchFamily="34" charset="0"/>
              </a:rPr>
              <a:t>milioane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811 </a:t>
            </a:r>
            <a:r>
              <a:rPr lang="ru-RU" sz="4800" dirty="0" smtClean="0">
                <a:latin typeface="Corbel" panose="020B0503020204020204" pitchFamily="34" charset="0"/>
              </a:rPr>
              <a:t>миллионов / 811 </a:t>
            </a:r>
            <a:r>
              <a:rPr lang="en-US" sz="4800" dirty="0" err="1" smtClean="0">
                <a:latin typeface="Corbel" panose="020B0503020204020204" pitchFamily="34" charset="0"/>
              </a:rPr>
              <a:t>milioane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2,4 </a:t>
            </a:r>
            <a:r>
              <a:rPr lang="ru-RU" sz="4800" dirty="0" smtClean="0">
                <a:latin typeface="Corbel" panose="020B0503020204020204" pitchFamily="34" charset="0"/>
              </a:rPr>
              <a:t>миллиарда / 2,4 </a:t>
            </a:r>
            <a:r>
              <a:rPr lang="en-US" sz="4800" dirty="0" err="1">
                <a:latin typeface="Corbel" panose="020B0503020204020204" pitchFamily="34" charset="0"/>
              </a:rPr>
              <a:t>miliarde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4. 2,4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миллиарда / </a:t>
            </a:r>
          </a:p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2,4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miliarde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regnum_picture_1569481598218419_norma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2480896"/>
            <a:ext cx="9741389" cy="73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573</Words>
  <Application>Microsoft Office PowerPoint</Application>
  <PresentationFormat>Произвольный</PresentationFormat>
  <Paragraphs>96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406</cp:revision>
  <dcterms:modified xsi:type="dcterms:W3CDTF">2021-01-06T14:06:57Z</dcterms:modified>
</cp:coreProperties>
</file>