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50"/>
  </p:notesMasterIdLst>
  <p:sldIdLst>
    <p:sldId id="256" r:id="rId2"/>
    <p:sldId id="350" r:id="rId3"/>
    <p:sldId id="297" r:id="rId4"/>
    <p:sldId id="342" r:id="rId5"/>
    <p:sldId id="267" r:id="rId6"/>
    <p:sldId id="332" r:id="rId7"/>
    <p:sldId id="268" r:id="rId8"/>
    <p:sldId id="328" r:id="rId9"/>
    <p:sldId id="327" r:id="rId10"/>
    <p:sldId id="331" r:id="rId11"/>
    <p:sldId id="305" r:id="rId12"/>
    <p:sldId id="343" r:id="rId13"/>
    <p:sldId id="329" r:id="rId14"/>
    <p:sldId id="330" r:id="rId15"/>
    <p:sldId id="344" r:id="rId16"/>
    <p:sldId id="298" r:id="rId17"/>
    <p:sldId id="365" r:id="rId18"/>
    <p:sldId id="366" r:id="rId19"/>
    <p:sldId id="367" r:id="rId20"/>
    <p:sldId id="345" r:id="rId21"/>
    <p:sldId id="300" r:id="rId22"/>
    <p:sldId id="313" r:id="rId23"/>
    <p:sldId id="258" r:id="rId24"/>
    <p:sldId id="335" r:id="rId25"/>
    <p:sldId id="301" r:id="rId26"/>
    <p:sldId id="340" r:id="rId27"/>
    <p:sldId id="363" r:id="rId28"/>
    <p:sldId id="347" r:id="rId29"/>
    <p:sldId id="361" r:id="rId30"/>
    <p:sldId id="354" r:id="rId31"/>
    <p:sldId id="353" r:id="rId32"/>
    <p:sldId id="281" r:id="rId33"/>
    <p:sldId id="309" r:id="rId34"/>
    <p:sldId id="269" r:id="rId35"/>
    <p:sldId id="341" r:id="rId36"/>
    <p:sldId id="346" r:id="rId37"/>
    <p:sldId id="283" r:id="rId38"/>
    <p:sldId id="355" r:id="rId39"/>
    <p:sldId id="289" r:id="rId40"/>
    <p:sldId id="356" r:id="rId41"/>
    <p:sldId id="357" r:id="rId42"/>
    <p:sldId id="358" r:id="rId43"/>
    <p:sldId id="359" r:id="rId44"/>
    <p:sldId id="336" r:id="rId45"/>
    <p:sldId id="364" r:id="rId46"/>
    <p:sldId id="360" r:id="rId47"/>
    <p:sldId id="368" r:id="rId48"/>
    <p:sldId id="274" r:id="rId49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77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3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C6466-649F-4893-89F2-19911AAEE63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A2BF5-648B-419A-A233-06CB0AB929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7AA32-37AA-435F-AE1F-2ED92B1C9FD9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985418" y="750493"/>
            <a:ext cx="4763370" cy="36993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/>
          </p:nvPr>
        </p:nvSpPr>
        <p:spPr>
          <a:xfrm>
            <a:off x="673577" y="4688007"/>
            <a:ext cx="5387052" cy="4439557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30A0E-E5C5-409E-8F7A-3649686B8E19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2995">
            <a:off x="5268382" y="4571807"/>
            <a:ext cx="1763486" cy="7188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5" y="869619"/>
            <a:ext cx="2829018" cy="33184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" y="2562221"/>
            <a:ext cx="6487178" cy="40585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7701" flipV="1">
            <a:off x="5693382" y="5465899"/>
            <a:ext cx="1763486" cy="8021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63770" y="1122363"/>
            <a:ext cx="570411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3770" y="3602038"/>
            <a:ext cx="570411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225" y="2092"/>
            <a:ext cx="1759775" cy="1812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22" y="4341311"/>
            <a:ext cx="2802929" cy="2533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9126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208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5065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64F5F-D9F7-487B-B6BF-F9B39CC8C0F5}" type="datetime1">
              <a:rPr lang="ru-RU" altLang="ru-RU" smtClean="0"/>
              <a:pPr>
                <a:defRPr/>
              </a:pPr>
              <a:t>11.03.2019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C7E36-92D8-40FE-86EA-AE169AF40F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19200" y="1417638"/>
            <a:ext cx="9753600" cy="52117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0" y="5400931"/>
            <a:ext cx="1765447" cy="14923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9380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39" y="3052377"/>
            <a:ext cx="6047528" cy="37963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225" y="2092"/>
            <a:ext cx="1759775" cy="18121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2995">
            <a:off x="7728858" y="5044754"/>
            <a:ext cx="1763486" cy="718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2075" flipV="1">
            <a:off x="8193958" y="5479389"/>
            <a:ext cx="1763486" cy="8021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635683"/>
            <a:ext cx="10947400" cy="200591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600" y="2681175"/>
            <a:ext cx="10947400" cy="9764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66" y="4157198"/>
            <a:ext cx="3020283" cy="2729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8079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5316"/>
            <a:ext cx="1694835" cy="14326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2696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82" y="5425316"/>
            <a:ext cx="1694835" cy="14326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0218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544" y="4559267"/>
            <a:ext cx="1843314" cy="2162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36889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81" y="5195282"/>
            <a:ext cx="2712176" cy="1526193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2183"/>
            <a:ext cx="1876223" cy="1695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0286" y="5162183"/>
            <a:ext cx="1741714" cy="16958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06386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89961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3679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woPt" dir="t"/>
            </a:scene3d>
            <a:sp3d extrusionH="57150" prstMaterial="flat">
              <a:bevelT w="38100" h="38100"/>
              <a:bevelB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EE7AF-C5F4-42A1-A565-997F9E71EBAD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C464E-4CD0-451A-8310-5A846B02930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frame">
            <a:avLst>
              <a:gd name="adj1" fmla="val 2595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="" xmlns:p14="http://schemas.microsoft.com/office/powerpoint/2010/main" val="234833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66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B291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B291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B291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291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291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1;&#1102;&#1076;&#1084;&#1080;&#1083;&#1072;\Desktop\&#1089;&#1086;&#1073;&#1080;&#1088;&#1072;&#1102;%20&#1084;&#1085;&#1077;%20&#1091;&#1088;&#1086;&#1082;\&#1087;&#1088;&#1077;&#1079;&#1077;&#1085;&#1090;&#1072;&#1094;&#1080;&#1103;%20&#1082;%20&#1086;&#1090;&#1082;&#1088;&#1099;&#1090;&#1086;&#1084;&#1091;%20&#1091;&#1088;&#1086;&#1082;&#1091;\zvuki_prirody_-_penie_ptits_(zaycev.net).mp3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hyperlink" Target="http://www.hostel.ru/pics/ecology/07.png" TargetMode="Externa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slide" Target="slide23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&#1051;&#1102;&#1076;&#1084;&#1080;&#1083;&#1072;\Desktop\&#1089;&#1086;&#1073;&#1080;&#1088;&#1072;&#1102;%20&#1084;&#1085;&#1077;%20&#1091;&#1088;&#1086;&#1082;\&#1087;&#1088;&#1077;&#1079;&#1077;&#1085;&#1090;&#1072;&#1094;&#1080;&#1103;%20&#1082;%20&#1086;&#1090;&#1082;&#1088;&#1099;&#1090;&#1086;&#1084;&#1091;%20&#1091;&#1088;&#1086;&#1082;&#1091;\Zvuk_Prirody_-_Voda_(iPleer.fm)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63770" y="1122362"/>
            <a:ext cx="5704115" cy="3002597"/>
          </a:xfrm>
        </p:spPr>
        <p:txBody>
          <a:bodyPr>
            <a:noAutofit/>
          </a:bodyPr>
          <a:lstStyle/>
          <a:p>
            <a:r>
              <a:rPr lang="ru-RU" dirty="0" smtClean="0"/>
              <a:t>Все действия с десятичными дробями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73703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Заголовок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668000" cy="7048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smtClean="0">
                <a:solidFill>
                  <a:schemeClr val="tx1"/>
                </a:solidFill>
              </a:rPr>
              <a:t>Экология и математика </a:t>
            </a:r>
            <a:endParaRPr lang="ru-RU" sz="4800" smtClean="0"/>
          </a:p>
        </p:txBody>
      </p:sp>
      <p:pic>
        <p:nvPicPr>
          <p:cNvPr id="10243" name="Содержимое 6" descr="1265999540_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01267" y="1676400"/>
            <a:ext cx="4546600" cy="457200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06400" y="1676400"/>
            <a:ext cx="4470400" cy="4572000"/>
          </a:xfrm>
        </p:spPr>
        <p:txBody>
          <a:bodyPr>
            <a:normAutofit/>
          </a:bodyPr>
          <a:lstStyle/>
          <a:p>
            <a:pPr lvl="0"/>
            <a:r>
              <a:rPr lang="ru-RU" sz="3200" dirty="0" smtClean="0"/>
              <a:t>Если вода будет просто капать из крана, то за 10 минут натечет стакан – 0, 2 л . Сколько воды утечет за 1 час? За сутки (24 часа)?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voda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696263" cy="3432748"/>
          </a:xfrm>
        </p:spPr>
      </p:pic>
      <p:pic>
        <p:nvPicPr>
          <p:cNvPr id="5" name="Содержимое 3" descr="1320741282_otxody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6093" y="1"/>
            <a:ext cx="6515907" cy="3417756"/>
          </a:xfrm>
          <a:prstGeom prst="rect">
            <a:avLst/>
          </a:prstGeom>
        </p:spPr>
      </p:pic>
      <p:pic>
        <p:nvPicPr>
          <p:cNvPr id="6" name="Содержимое 3" descr="1474452462_dlya-n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02766"/>
            <a:ext cx="5666281" cy="3455233"/>
          </a:xfrm>
          <a:prstGeom prst="rect">
            <a:avLst/>
          </a:prstGeom>
        </p:spPr>
      </p:pic>
      <p:pic>
        <p:nvPicPr>
          <p:cNvPr id="7" name="Содержимое 3" descr="slide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1292" y="3402767"/>
            <a:ext cx="6540708" cy="3455233"/>
          </a:xfrm>
          <a:prstGeom prst="rect">
            <a:avLst/>
          </a:prstGeom>
        </p:spPr>
      </p:pic>
      <p:pic>
        <p:nvPicPr>
          <p:cNvPr id="8" name="Рисунок 7" descr="61496860_1279039818_1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651292" y="3402766"/>
            <a:ext cx="6540708" cy="3455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Людмила\Desktop\десдр\мне\Новая папка\мастер-класс\147-вод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27" y="0"/>
            <a:ext cx="12153273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user_file_53bc227555447_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15127" cy="6814759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user_file_53bc227555447_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4692" y="-81389"/>
            <a:ext cx="12336693" cy="693939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Людмила\Desktop\десдр\мне\Новая папка\мастер-класс\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097"/>
            <a:ext cx="12192000" cy="69010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571500" y="1"/>
            <a:ext cx="10972800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>Умножение десятичных дробей</a:t>
            </a:r>
            <a:endParaRPr lang="en-US" smtClean="0"/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5401733" y="2794000"/>
            <a:ext cx="1532467" cy="1149350"/>
            <a:chOff x="3065535" y="2021065"/>
            <a:chExt cx="1149212" cy="1149212"/>
          </a:xfrm>
        </p:grpSpPr>
        <p:sp>
          <p:nvSpPr>
            <p:cNvPr id="5" name="Овал 4"/>
            <p:cNvSpPr/>
            <p:nvPr/>
          </p:nvSpPr>
          <p:spPr>
            <a:xfrm>
              <a:off x="3065535" y="2021065"/>
              <a:ext cx="1149212" cy="114921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Овал 4"/>
            <p:cNvSpPr/>
            <p:nvPr/>
          </p:nvSpPr>
          <p:spPr>
            <a:xfrm>
              <a:off x="3233790" y="2189320"/>
              <a:ext cx="812702" cy="8127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335" tIns="13335" rIns="13335" bIns="13335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100" dirty="0"/>
            </a:p>
          </p:txBody>
        </p:sp>
      </p:grpSp>
      <p:grpSp>
        <p:nvGrpSpPr>
          <p:cNvPr id="3" name="Группа 6"/>
          <p:cNvGrpSpPr>
            <a:grpSpLocks/>
          </p:cNvGrpSpPr>
          <p:nvPr/>
        </p:nvGrpSpPr>
        <p:grpSpPr bwMode="auto">
          <a:xfrm>
            <a:off x="3027389" y="2054617"/>
            <a:ext cx="2777067" cy="103187"/>
            <a:chOff x="1386381" y="1475719"/>
            <a:chExt cx="2082352" cy="104117"/>
          </a:xfrm>
        </p:grpSpPr>
        <p:sp>
          <p:nvSpPr>
            <p:cNvPr id="8" name="Прямая соединительная линия 5"/>
            <p:cNvSpPr/>
            <p:nvPr/>
          </p:nvSpPr>
          <p:spPr>
            <a:xfrm rot="13282178">
              <a:off x="1386381" y="1515764"/>
              <a:ext cx="2082352" cy="2402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2082352" y="11794"/>
                  </a:lnTo>
                </a:path>
              </a:pathLst>
            </a:custGeom>
            <a:noFill/>
            <a:ln w="63500">
              <a:solidFill>
                <a:schemeClr val="accent2">
                  <a:lumMod val="60000"/>
                  <a:lumOff val="40000"/>
                </a:schemeClr>
              </a:solidFill>
              <a:head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ая соединительная линия 6"/>
            <p:cNvSpPr/>
            <p:nvPr/>
          </p:nvSpPr>
          <p:spPr>
            <a:xfrm rot="24082178">
              <a:off x="2375181" y="1475719"/>
              <a:ext cx="104752" cy="1041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  <p:grpSp>
        <p:nvGrpSpPr>
          <p:cNvPr id="4" name="Группа 10"/>
          <p:cNvGrpSpPr>
            <a:grpSpLocks/>
          </p:cNvGrpSpPr>
          <p:nvPr/>
        </p:nvGrpSpPr>
        <p:grpSpPr bwMode="auto">
          <a:xfrm>
            <a:off x="2328334" y="773114"/>
            <a:ext cx="1348317" cy="1011237"/>
            <a:chOff x="761276" y="0"/>
            <a:chExt cx="1011069" cy="1011069"/>
          </a:xfrm>
        </p:grpSpPr>
        <p:sp>
          <p:nvSpPr>
            <p:cNvPr id="12" name="Овал 11"/>
            <p:cNvSpPr/>
            <p:nvPr/>
          </p:nvSpPr>
          <p:spPr>
            <a:xfrm>
              <a:off x="761276" y="0"/>
              <a:ext cx="1011069" cy="101106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8"/>
            <p:cNvSpPr/>
            <p:nvPr/>
          </p:nvSpPr>
          <p:spPr>
            <a:xfrm>
              <a:off x="908889" y="147612"/>
              <a:ext cx="715842" cy="715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2044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600"/>
            </a:p>
          </p:txBody>
        </p:sp>
      </p:grpSp>
      <p:grpSp>
        <p:nvGrpSpPr>
          <p:cNvPr id="7" name="Группа 13"/>
          <p:cNvGrpSpPr>
            <a:grpSpLocks/>
          </p:cNvGrpSpPr>
          <p:nvPr/>
        </p:nvGrpSpPr>
        <p:grpSpPr bwMode="auto">
          <a:xfrm>
            <a:off x="6625999" y="1981253"/>
            <a:ext cx="2639484" cy="98425"/>
            <a:chOff x="3792938" y="1477513"/>
            <a:chExt cx="1980049" cy="99002"/>
          </a:xfrm>
        </p:grpSpPr>
        <p:sp>
          <p:nvSpPr>
            <p:cNvPr id="15" name="Прямая соединительная линия 9"/>
            <p:cNvSpPr/>
            <p:nvPr/>
          </p:nvSpPr>
          <p:spPr>
            <a:xfrm rot="19015248">
              <a:off x="3792938" y="1515836"/>
              <a:ext cx="1980049" cy="223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1980049" y="11794"/>
                  </a:lnTo>
                </a:path>
              </a:pathLst>
            </a:custGeom>
            <a:noFill/>
            <a:ln w="635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ая соединительная линия 10"/>
            <p:cNvSpPr/>
            <p:nvPr/>
          </p:nvSpPr>
          <p:spPr>
            <a:xfrm rot="19015248">
              <a:off x="4732945" y="1477513"/>
              <a:ext cx="100035" cy="99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  <p:grpSp>
        <p:nvGrpSpPr>
          <p:cNvPr id="9" name="Группа 16"/>
          <p:cNvGrpSpPr>
            <a:grpSpLocks/>
          </p:cNvGrpSpPr>
          <p:nvPr/>
        </p:nvGrpSpPr>
        <p:grpSpPr bwMode="auto">
          <a:xfrm>
            <a:off x="8473018" y="773114"/>
            <a:ext cx="1348316" cy="1011237"/>
            <a:chOff x="5369800" y="0"/>
            <a:chExt cx="1011069" cy="1011069"/>
          </a:xfrm>
        </p:grpSpPr>
        <p:sp>
          <p:nvSpPr>
            <p:cNvPr id="18" name="Овал 17"/>
            <p:cNvSpPr/>
            <p:nvPr/>
          </p:nvSpPr>
          <p:spPr>
            <a:xfrm>
              <a:off x="5369800" y="0"/>
              <a:ext cx="1011069" cy="101106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Овал 12"/>
            <p:cNvSpPr/>
            <p:nvPr/>
          </p:nvSpPr>
          <p:spPr>
            <a:xfrm>
              <a:off x="5517412" y="147612"/>
              <a:ext cx="715844" cy="715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2044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600"/>
            </a:p>
          </p:txBody>
        </p:sp>
      </p:grpSp>
      <p:grpSp>
        <p:nvGrpSpPr>
          <p:cNvPr id="11" name="Группа 19"/>
          <p:cNvGrpSpPr>
            <a:grpSpLocks/>
          </p:cNvGrpSpPr>
          <p:nvPr/>
        </p:nvGrpSpPr>
        <p:grpSpPr bwMode="auto">
          <a:xfrm>
            <a:off x="6815667" y="2806700"/>
            <a:ext cx="2540000" cy="95250"/>
            <a:chOff x="4125584" y="2033831"/>
            <a:chExt cx="1905401" cy="95270"/>
          </a:xfrm>
        </p:grpSpPr>
        <p:sp>
          <p:nvSpPr>
            <p:cNvPr id="21" name="Прямая соединительная линия 13"/>
            <p:cNvSpPr/>
            <p:nvPr/>
          </p:nvSpPr>
          <p:spPr>
            <a:xfrm rot="20419536">
              <a:off x="4125584" y="2070352"/>
              <a:ext cx="1905401" cy="222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1905401" y="11794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ая соединительная линия 14"/>
            <p:cNvSpPr/>
            <p:nvPr/>
          </p:nvSpPr>
          <p:spPr>
            <a:xfrm rot="20419536">
              <a:off x="5030649" y="2033831"/>
              <a:ext cx="95270" cy="95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266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600"/>
            </a:p>
          </p:txBody>
        </p:sp>
      </p:grpSp>
      <p:grpSp>
        <p:nvGrpSpPr>
          <p:cNvPr id="14" name="Группа 22"/>
          <p:cNvGrpSpPr>
            <a:grpSpLocks/>
          </p:cNvGrpSpPr>
          <p:nvPr/>
        </p:nvGrpSpPr>
        <p:grpSpPr bwMode="auto">
          <a:xfrm>
            <a:off x="9241367" y="1857375"/>
            <a:ext cx="1348317" cy="1011238"/>
            <a:chOff x="5945855" y="1084980"/>
            <a:chExt cx="1011069" cy="1011069"/>
          </a:xfrm>
        </p:grpSpPr>
        <p:sp>
          <p:nvSpPr>
            <p:cNvPr id="24" name="Овал 23"/>
            <p:cNvSpPr/>
            <p:nvPr/>
          </p:nvSpPr>
          <p:spPr>
            <a:xfrm>
              <a:off x="5945855" y="1084980"/>
              <a:ext cx="1011069" cy="10110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Овал 16"/>
            <p:cNvSpPr/>
            <p:nvPr/>
          </p:nvSpPr>
          <p:spPr>
            <a:xfrm>
              <a:off x="6093468" y="1232593"/>
              <a:ext cx="715842" cy="715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2044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600"/>
            </a:p>
          </p:txBody>
        </p:sp>
      </p:grpSp>
      <p:grpSp>
        <p:nvGrpSpPr>
          <p:cNvPr id="17" name="Группа 25"/>
          <p:cNvGrpSpPr>
            <a:grpSpLocks/>
          </p:cNvGrpSpPr>
          <p:nvPr/>
        </p:nvGrpSpPr>
        <p:grpSpPr bwMode="auto">
          <a:xfrm>
            <a:off x="6932084" y="3359150"/>
            <a:ext cx="2599267" cy="96838"/>
            <a:chOff x="4214272" y="2585308"/>
            <a:chExt cx="1948063" cy="97403"/>
          </a:xfrm>
        </p:grpSpPr>
        <p:sp>
          <p:nvSpPr>
            <p:cNvPr id="27" name="Прямая соединительная линия 17"/>
            <p:cNvSpPr/>
            <p:nvPr/>
          </p:nvSpPr>
          <p:spPr>
            <a:xfrm rot="85114">
              <a:off x="4214272" y="2622034"/>
              <a:ext cx="1948063" cy="2395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1948063" y="11794"/>
                  </a:lnTo>
                </a:path>
              </a:pathLst>
            </a:custGeom>
            <a:noFill/>
            <a:ln w="63500">
              <a:solidFill>
                <a:srgbClr val="FFFF00"/>
              </a:solidFill>
              <a:tail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Прямая соединительная линия 18"/>
            <p:cNvSpPr/>
            <p:nvPr/>
          </p:nvSpPr>
          <p:spPr>
            <a:xfrm rot="85114">
              <a:off x="5139126" y="2585308"/>
              <a:ext cx="98355" cy="974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266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600"/>
            </a:p>
          </p:txBody>
        </p:sp>
      </p:grpSp>
      <p:grpSp>
        <p:nvGrpSpPr>
          <p:cNvPr id="20" name="Группа 28"/>
          <p:cNvGrpSpPr>
            <a:grpSpLocks/>
          </p:cNvGrpSpPr>
          <p:nvPr/>
        </p:nvGrpSpPr>
        <p:grpSpPr bwMode="auto">
          <a:xfrm>
            <a:off x="9529234" y="2938464"/>
            <a:ext cx="1348317" cy="1011237"/>
            <a:chOff x="6161882" y="2165103"/>
            <a:chExt cx="1011069" cy="1011069"/>
          </a:xfrm>
        </p:grpSpPr>
        <p:sp>
          <p:nvSpPr>
            <p:cNvPr id="30" name="Овал 29"/>
            <p:cNvSpPr/>
            <p:nvPr/>
          </p:nvSpPr>
          <p:spPr>
            <a:xfrm>
              <a:off x="6161882" y="2165103"/>
              <a:ext cx="1011069" cy="101106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Овал 20"/>
            <p:cNvSpPr/>
            <p:nvPr/>
          </p:nvSpPr>
          <p:spPr>
            <a:xfrm>
              <a:off x="6309495" y="2312715"/>
              <a:ext cx="715842" cy="715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2044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600"/>
            </a:p>
          </p:txBody>
        </p:sp>
      </p:grpSp>
      <p:grpSp>
        <p:nvGrpSpPr>
          <p:cNvPr id="23" name="Группа 31"/>
          <p:cNvGrpSpPr>
            <a:grpSpLocks/>
          </p:cNvGrpSpPr>
          <p:nvPr/>
        </p:nvGrpSpPr>
        <p:grpSpPr bwMode="auto">
          <a:xfrm>
            <a:off x="6754284" y="3948113"/>
            <a:ext cx="2563283" cy="96837"/>
            <a:chOff x="4080582" y="3175302"/>
            <a:chExt cx="1921385" cy="96069"/>
          </a:xfrm>
        </p:grpSpPr>
        <p:sp>
          <p:nvSpPr>
            <p:cNvPr id="33" name="Прямая соединительная линия 21"/>
            <p:cNvSpPr/>
            <p:nvPr/>
          </p:nvSpPr>
          <p:spPr>
            <a:xfrm rot="1447856">
              <a:off x="4080582" y="3211524"/>
              <a:ext cx="1921385" cy="236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1921385" y="11794"/>
                  </a:lnTo>
                </a:path>
              </a:pathLst>
            </a:custGeom>
            <a:noFill/>
            <a:ln w="63500">
              <a:solidFill>
                <a:srgbClr val="00B050"/>
              </a:solidFill>
              <a:tail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Прямая соединительная линия 22"/>
            <p:cNvSpPr/>
            <p:nvPr/>
          </p:nvSpPr>
          <p:spPr>
            <a:xfrm rot="1447856">
              <a:off x="4992883" y="3175302"/>
              <a:ext cx="96784" cy="96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266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600"/>
            </a:p>
          </p:txBody>
        </p:sp>
      </p:grpSp>
      <p:grpSp>
        <p:nvGrpSpPr>
          <p:cNvPr id="26" name="Группа 34"/>
          <p:cNvGrpSpPr>
            <a:grpSpLocks/>
          </p:cNvGrpSpPr>
          <p:nvPr/>
        </p:nvGrpSpPr>
        <p:grpSpPr bwMode="auto">
          <a:xfrm>
            <a:off x="9146118" y="4090988"/>
            <a:ext cx="1348316" cy="1009650"/>
            <a:chOff x="5873839" y="3317230"/>
            <a:chExt cx="1011069" cy="1011069"/>
          </a:xfrm>
        </p:grpSpPr>
        <p:sp>
          <p:nvSpPr>
            <p:cNvPr id="36" name="Овал 35"/>
            <p:cNvSpPr/>
            <p:nvPr/>
          </p:nvSpPr>
          <p:spPr>
            <a:xfrm>
              <a:off x="5873839" y="3317230"/>
              <a:ext cx="1011069" cy="10110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Овал 24"/>
            <p:cNvSpPr/>
            <p:nvPr/>
          </p:nvSpPr>
          <p:spPr>
            <a:xfrm>
              <a:off x="6021451" y="3465074"/>
              <a:ext cx="715844" cy="7153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2044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600"/>
            </a:p>
          </p:txBody>
        </p:sp>
      </p:grpSp>
      <p:grpSp>
        <p:nvGrpSpPr>
          <p:cNvPr id="29" name="Группа 37"/>
          <p:cNvGrpSpPr>
            <a:grpSpLocks/>
          </p:cNvGrpSpPr>
          <p:nvPr/>
        </p:nvGrpSpPr>
        <p:grpSpPr bwMode="auto">
          <a:xfrm>
            <a:off x="6314017" y="4446589"/>
            <a:ext cx="2751667" cy="103187"/>
            <a:chOff x="3750522" y="3673652"/>
            <a:chExt cx="2063525" cy="103176"/>
          </a:xfrm>
        </p:grpSpPr>
        <p:sp>
          <p:nvSpPr>
            <p:cNvPr id="39" name="Прямая соединительная линия 25"/>
            <p:cNvSpPr/>
            <p:nvPr/>
          </p:nvSpPr>
          <p:spPr>
            <a:xfrm rot="2680970">
              <a:off x="3750522" y="3713335"/>
              <a:ext cx="2063525" cy="2381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2063525" y="11794"/>
                  </a:lnTo>
                </a:path>
              </a:pathLst>
            </a:custGeom>
            <a:noFill/>
            <a:ln w="63500">
              <a:solidFill>
                <a:schemeClr val="accent1"/>
              </a:solidFill>
              <a:tail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Прямая соединительная линия 26"/>
            <p:cNvSpPr/>
            <p:nvPr/>
          </p:nvSpPr>
          <p:spPr>
            <a:xfrm rot="2680970">
              <a:off x="4731490" y="3673652"/>
              <a:ext cx="103176" cy="1031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  <p:grpSp>
        <p:nvGrpSpPr>
          <p:cNvPr id="32" name="Группа 40"/>
          <p:cNvGrpSpPr>
            <a:grpSpLocks/>
          </p:cNvGrpSpPr>
          <p:nvPr/>
        </p:nvGrpSpPr>
        <p:grpSpPr bwMode="auto">
          <a:xfrm>
            <a:off x="8473018" y="5073650"/>
            <a:ext cx="1348316" cy="1011238"/>
            <a:chOff x="5369784" y="4300705"/>
            <a:chExt cx="1011069" cy="1011069"/>
          </a:xfrm>
        </p:grpSpPr>
        <p:sp>
          <p:nvSpPr>
            <p:cNvPr id="42" name="Овал 41"/>
            <p:cNvSpPr/>
            <p:nvPr/>
          </p:nvSpPr>
          <p:spPr>
            <a:xfrm>
              <a:off x="5369784" y="4300705"/>
              <a:ext cx="1011069" cy="101106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Овал 28"/>
            <p:cNvSpPr/>
            <p:nvPr/>
          </p:nvSpPr>
          <p:spPr>
            <a:xfrm>
              <a:off x="5517396" y="4448318"/>
              <a:ext cx="715844" cy="715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65" tIns="12065" rIns="12065" bIns="12065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dirty="0"/>
            </a:p>
          </p:txBody>
        </p:sp>
      </p:grpSp>
      <p:grpSp>
        <p:nvGrpSpPr>
          <p:cNvPr id="35" name="Группа 43"/>
          <p:cNvGrpSpPr>
            <a:grpSpLocks/>
          </p:cNvGrpSpPr>
          <p:nvPr/>
        </p:nvGrpSpPr>
        <p:grpSpPr bwMode="auto">
          <a:xfrm>
            <a:off x="3109384" y="4443413"/>
            <a:ext cx="2885016" cy="107950"/>
            <a:chOff x="1346601" y="3670414"/>
            <a:chExt cx="2163206" cy="108160"/>
          </a:xfrm>
        </p:grpSpPr>
        <p:sp>
          <p:nvSpPr>
            <p:cNvPr id="45" name="Прямая соединительная линия 29"/>
            <p:cNvSpPr/>
            <p:nvPr/>
          </p:nvSpPr>
          <p:spPr>
            <a:xfrm rot="8222013">
              <a:off x="1346601" y="3713359"/>
              <a:ext cx="2163206" cy="222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2163206" y="11794"/>
                  </a:lnTo>
                </a:path>
              </a:pathLst>
            </a:custGeom>
            <a:noFill/>
            <a:ln w="63500">
              <a:solidFill>
                <a:schemeClr val="accent1"/>
              </a:solidFill>
              <a:head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Прямая соединительная линия 30"/>
            <p:cNvSpPr/>
            <p:nvPr/>
          </p:nvSpPr>
          <p:spPr>
            <a:xfrm rot="19022013">
              <a:off x="2373449" y="3670414"/>
              <a:ext cx="109510" cy="108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  <p:grpSp>
        <p:nvGrpSpPr>
          <p:cNvPr id="38" name="Группа 46"/>
          <p:cNvGrpSpPr>
            <a:grpSpLocks/>
          </p:cNvGrpSpPr>
          <p:nvPr/>
        </p:nvGrpSpPr>
        <p:grpSpPr bwMode="auto">
          <a:xfrm>
            <a:off x="2328334" y="5073650"/>
            <a:ext cx="1348317" cy="1011238"/>
            <a:chOff x="761277" y="4300705"/>
            <a:chExt cx="1011069" cy="1011069"/>
          </a:xfrm>
        </p:grpSpPr>
        <p:sp>
          <p:nvSpPr>
            <p:cNvPr id="48" name="Овал 47"/>
            <p:cNvSpPr/>
            <p:nvPr/>
          </p:nvSpPr>
          <p:spPr>
            <a:xfrm>
              <a:off x="761277" y="4300705"/>
              <a:ext cx="1011069" cy="101106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Овал 32"/>
            <p:cNvSpPr/>
            <p:nvPr/>
          </p:nvSpPr>
          <p:spPr>
            <a:xfrm>
              <a:off x="908890" y="4448318"/>
              <a:ext cx="715842" cy="715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9210" tIns="29210" rIns="29210" bIns="29210" spcCol="1270" anchor="ctr"/>
            <a:lstStyle/>
            <a:p>
              <a:pPr algn="ctr" defTabSz="2044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600"/>
            </a:p>
          </p:txBody>
        </p:sp>
      </p:grpSp>
      <p:grpSp>
        <p:nvGrpSpPr>
          <p:cNvPr id="41" name="Группа 49"/>
          <p:cNvGrpSpPr>
            <a:grpSpLocks/>
          </p:cNvGrpSpPr>
          <p:nvPr/>
        </p:nvGrpSpPr>
        <p:grpSpPr bwMode="auto">
          <a:xfrm>
            <a:off x="2859618" y="3908425"/>
            <a:ext cx="2694516" cy="101600"/>
            <a:chOff x="1159181" y="3135571"/>
            <a:chExt cx="2020435" cy="101021"/>
          </a:xfrm>
        </p:grpSpPr>
        <p:sp>
          <p:nvSpPr>
            <p:cNvPr id="51" name="Прямая соединительная линия 33"/>
            <p:cNvSpPr/>
            <p:nvPr/>
          </p:nvSpPr>
          <p:spPr>
            <a:xfrm rot="9487657">
              <a:off x="1159181" y="3175033"/>
              <a:ext cx="2020435" cy="220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2020435" y="11794"/>
                  </a:lnTo>
                </a:path>
              </a:pathLst>
            </a:custGeom>
            <a:noFill/>
            <a:ln w="63500">
              <a:solidFill>
                <a:srgbClr val="00B050"/>
              </a:solidFill>
              <a:head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рямая соединительная линия 34"/>
            <p:cNvSpPr/>
            <p:nvPr/>
          </p:nvSpPr>
          <p:spPr>
            <a:xfrm rot="20287657">
              <a:off x="2119403" y="3135571"/>
              <a:ext cx="99991" cy="101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  <p:grpSp>
        <p:nvGrpSpPr>
          <p:cNvPr id="44" name="Группа 52"/>
          <p:cNvGrpSpPr>
            <a:grpSpLocks/>
          </p:cNvGrpSpPr>
          <p:nvPr/>
        </p:nvGrpSpPr>
        <p:grpSpPr bwMode="auto">
          <a:xfrm>
            <a:off x="1657351" y="4017964"/>
            <a:ext cx="1348316" cy="1011237"/>
            <a:chOff x="257222" y="3245227"/>
            <a:chExt cx="1011069" cy="1011069"/>
          </a:xfrm>
        </p:grpSpPr>
        <p:sp>
          <p:nvSpPr>
            <p:cNvPr id="54" name="Овал 53"/>
            <p:cNvSpPr/>
            <p:nvPr/>
          </p:nvSpPr>
          <p:spPr>
            <a:xfrm>
              <a:off x="257222" y="3245227"/>
              <a:ext cx="1011069" cy="10110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Овал 36"/>
            <p:cNvSpPr/>
            <p:nvPr/>
          </p:nvSpPr>
          <p:spPr>
            <a:xfrm>
              <a:off x="404834" y="3392839"/>
              <a:ext cx="715844" cy="715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65" tIns="12065" rIns="12065" bIns="12065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dirty="0"/>
            </a:p>
          </p:txBody>
        </p:sp>
      </p:grpSp>
      <p:grpSp>
        <p:nvGrpSpPr>
          <p:cNvPr id="47" name="Группа 55"/>
          <p:cNvGrpSpPr>
            <a:grpSpLocks/>
          </p:cNvGrpSpPr>
          <p:nvPr/>
        </p:nvGrpSpPr>
        <p:grpSpPr bwMode="auto">
          <a:xfrm>
            <a:off x="2662767" y="3319463"/>
            <a:ext cx="2738967" cy="101600"/>
            <a:chOff x="1011068" y="2545822"/>
            <a:chExt cx="2054466" cy="102723"/>
          </a:xfrm>
        </p:grpSpPr>
        <p:sp>
          <p:nvSpPr>
            <p:cNvPr id="57" name="Прямая соединительная линия 37"/>
            <p:cNvSpPr/>
            <p:nvPr/>
          </p:nvSpPr>
          <p:spPr>
            <a:xfrm rot="10796755">
              <a:off x="1011068" y="2585948"/>
              <a:ext cx="2054466" cy="224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2054466" y="11794"/>
                  </a:lnTo>
                </a:path>
              </a:pathLst>
            </a:custGeom>
            <a:noFill/>
            <a:ln w="63500">
              <a:solidFill>
                <a:srgbClr val="FFFF00"/>
              </a:solidFill>
              <a:head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Прямая соединительная линия 38"/>
            <p:cNvSpPr/>
            <p:nvPr/>
          </p:nvSpPr>
          <p:spPr>
            <a:xfrm rot="21596755">
              <a:off x="1987496" y="2545822"/>
              <a:ext cx="101612" cy="1027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  <p:grpSp>
        <p:nvGrpSpPr>
          <p:cNvPr id="50" name="Группа 58"/>
          <p:cNvGrpSpPr>
            <a:grpSpLocks/>
          </p:cNvGrpSpPr>
          <p:nvPr/>
        </p:nvGrpSpPr>
        <p:grpSpPr bwMode="auto">
          <a:xfrm>
            <a:off x="1314451" y="2865439"/>
            <a:ext cx="1348316" cy="1011237"/>
            <a:chOff x="0" y="2093096"/>
            <a:chExt cx="1011069" cy="1011069"/>
          </a:xfrm>
        </p:grpSpPr>
        <p:sp>
          <p:nvSpPr>
            <p:cNvPr id="60" name="Овал 59"/>
            <p:cNvSpPr/>
            <p:nvPr/>
          </p:nvSpPr>
          <p:spPr>
            <a:xfrm>
              <a:off x="0" y="2093096"/>
              <a:ext cx="1011069" cy="101106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Овал 40"/>
            <p:cNvSpPr/>
            <p:nvPr/>
          </p:nvSpPr>
          <p:spPr>
            <a:xfrm>
              <a:off x="147612" y="2240708"/>
              <a:ext cx="715844" cy="715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65" tIns="12065" rIns="12065" bIns="12065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dirty="0"/>
            </a:p>
          </p:txBody>
        </p:sp>
      </p:grpSp>
      <p:grpSp>
        <p:nvGrpSpPr>
          <p:cNvPr id="53" name="Группа 61"/>
          <p:cNvGrpSpPr>
            <a:grpSpLocks/>
          </p:cNvGrpSpPr>
          <p:nvPr/>
        </p:nvGrpSpPr>
        <p:grpSpPr bwMode="auto">
          <a:xfrm>
            <a:off x="2785534" y="2767014"/>
            <a:ext cx="2745317" cy="103187"/>
            <a:chOff x="1103103" y="1993745"/>
            <a:chExt cx="2059799" cy="102989"/>
          </a:xfrm>
        </p:grpSpPr>
        <p:sp>
          <p:nvSpPr>
            <p:cNvPr id="63" name="Прямая соединительная линия 41"/>
            <p:cNvSpPr/>
            <p:nvPr/>
          </p:nvSpPr>
          <p:spPr>
            <a:xfrm rot="12003781">
              <a:off x="1103103" y="2033356"/>
              <a:ext cx="2059799" cy="237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794"/>
                  </a:moveTo>
                  <a:lnTo>
                    <a:pt x="2059799" y="11794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  <a:headEnd type="triangle"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Прямая соединительная линия 42"/>
            <p:cNvSpPr/>
            <p:nvPr/>
          </p:nvSpPr>
          <p:spPr>
            <a:xfrm rot="22803781">
              <a:off x="2081388" y="1993745"/>
              <a:ext cx="103229" cy="1029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  <p:grpSp>
        <p:nvGrpSpPr>
          <p:cNvPr id="56" name="Группа 64"/>
          <p:cNvGrpSpPr>
            <a:grpSpLocks/>
          </p:cNvGrpSpPr>
          <p:nvPr/>
        </p:nvGrpSpPr>
        <p:grpSpPr bwMode="auto">
          <a:xfrm>
            <a:off x="1559985" y="1785939"/>
            <a:ext cx="1348316" cy="1011237"/>
            <a:chOff x="185210" y="1012969"/>
            <a:chExt cx="1011069" cy="1011069"/>
          </a:xfrm>
        </p:grpSpPr>
        <p:sp>
          <p:nvSpPr>
            <p:cNvPr id="66" name="Овал 65"/>
            <p:cNvSpPr/>
            <p:nvPr/>
          </p:nvSpPr>
          <p:spPr>
            <a:xfrm>
              <a:off x="185210" y="1012969"/>
              <a:ext cx="1011069" cy="10110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Овал 44"/>
            <p:cNvSpPr/>
            <p:nvPr/>
          </p:nvSpPr>
          <p:spPr>
            <a:xfrm>
              <a:off x="332822" y="1160581"/>
              <a:ext cx="715844" cy="715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65" tIns="12065" rIns="12065" bIns="12065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dirty="0"/>
            </a:p>
          </p:txBody>
        </p:sp>
      </p:grpSp>
      <p:sp>
        <p:nvSpPr>
          <p:cNvPr id="31767" name="TextBox 67"/>
          <p:cNvSpPr txBox="1">
            <a:spLocks noChangeArrowheads="1"/>
          </p:cNvSpPr>
          <p:nvPr/>
        </p:nvSpPr>
        <p:spPr bwMode="auto">
          <a:xfrm>
            <a:off x="5520268" y="3068639"/>
            <a:ext cx="12488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  *  0,1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1768" name="TextBox 68"/>
          <p:cNvSpPr txBox="1">
            <a:spLocks noChangeArrowheads="1"/>
          </p:cNvSpPr>
          <p:nvPr/>
        </p:nvSpPr>
        <p:spPr bwMode="auto">
          <a:xfrm>
            <a:off x="2544234" y="981075"/>
            <a:ext cx="124671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23</a:t>
            </a:r>
            <a:endParaRPr lang="ru-RU">
              <a:latin typeface="Calibri" pitchFamily="34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1775885" y="2060576"/>
            <a:ext cx="12488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3,5</a:t>
            </a:r>
            <a:endParaRPr lang="ru-RU">
              <a:latin typeface="Calibri" pitchFamily="34" charset="0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1583268" y="3141664"/>
            <a:ext cx="124883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0,1</a:t>
            </a:r>
            <a:endParaRPr lang="ru-RU">
              <a:latin typeface="Calibri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1775885" y="4292601"/>
            <a:ext cx="12488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55,6</a:t>
            </a:r>
            <a:endParaRPr lang="ru-RU">
              <a:latin typeface="Calibri" pitchFamily="34" charset="0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734734" y="5300664"/>
            <a:ext cx="12488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5</a:t>
            </a:r>
            <a:endParaRPr lang="ru-RU">
              <a:latin typeface="Calibri" pitchFamily="34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8688918" y="981075"/>
            <a:ext cx="1246716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2,3</a:t>
            </a:r>
            <a:endParaRPr lang="ru-RU">
              <a:latin typeface="Calibri" pitchFamily="34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9457267" y="2133600"/>
            <a:ext cx="124671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0,35</a:t>
            </a:r>
            <a:endParaRPr lang="ru-RU">
              <a:latin typeface="Calibri" pitchFamily="34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9745134" y="3141664"/>
            <a:ext cx="124671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0,01</a:t>
            </a:r>
            <a:endParaRPr lang="ru-RU">
              <a:latin typeface="Calibri" pitchFamily="34" charset="0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9359901" y="4292601"/>
            <a:ext cx="12488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5,56</a:t>
            </a:r>
            <a:endParaRPr lang="ru-RU">
              <a:latin typeface="Calibri" pitchFamily="34" charset="0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8688918" y="5300664"/>
            <a:ext cx="124671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0,5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163" y="311780"/>
            <a:ext cx="9502785" cy="1382109"/>
          </a:xfrm>
        </p:spPr>
        <p:txBody>
          <a:bodyPr>
            <a:noAutofit/>
          </a:bodyPr>
          <a:lstStyle/>
          <a:p>
            <a:pPr algn="ctr"/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5200" b="1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Загрязнение воздуха</a:t>
            </a:r>
            <a:endParaRPr lang="ru-RU" sz="520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8161" y="1540812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/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52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3500" b="1" i="1" dirty="0" smtClean="0">
                <a:solidFill>
                  <a:schemeClr val="tx1"/>
                </a:solidFill>
                <a:latin typeface="Arial Black" pitchFamily="34" charset="0"/>
              </a:rPr>
              <a:t>«Одно </a:t>
            </a:r>
            <a:r>
              <a:rPr lang="ru-RU" sz="3500" b="1" i="1" dirty="0">
                <a:solidFill>
                  <a:schemeClr val="tx1"/>
                </a:solidFill>
                <a:latin typeface="Arial Black" pitchFamily="34" charset="0"/>
              </a:rPr>
              <a:t>из двух: или люди сделают </a:t>
            </a:r>
            <a:r>
              <a:rPr lang="ru-RU" sz="3500" b="1" i="1" dirty="0" smtClean="0">
                <a:solidFill>
                  <a:schemeClr val="tx1"/>
                </a:solidFill>
                <a:latin typeface="Arial Black" pitchFamily="34" charset="0"/>
              </a:rPr>
              <a:t>так, </a:t>
            </a:r>
            <a:r>
              <a:rPr lang="ru-RU" sz="3500" b="1" i="1" dirty="0">
                <a:solidFill>
                  <a:schemeClr val="tx1"/>
                </a:solidFill>
                <a:latin typeface="Arial Black" pitchFamily="34" charset="0"/>
              </a:rPr>
              <a:t>что в воздухе станет меньше дыма, или дым сделает так, что на земле станет меньше </a:t>
            </a:r>
            <a:r>
              <a:rPr lang="ru-RU" sz="3500" b="1" i="1" dirty="0" smtClean="0">
                <a:solidFill>
                  <a:schemeClr val="tx1"/>
                </a:solidFill>
                <a:latin typeface="Arial Black" pitchFamily="34" charset="0"/>
              </a:rPr>
              <a:t>людей». </a:t>
            </a:r>
          </a:p>
          <a:p>
            <a:r>
              <a:rPr lang="ru-RU" sz="3000" b="1" i="1" dirty="0" smtClean="0">
                <a:solidFill>
                  <a:schemeClr val="tx1"/>
                </a:solidFill>
                <a:latin typeface="Arial Black" pitchFamily="34" charset="0"/>
              </a:rPr>
              <a:t>                          Л.Дж</a:t>
            </a:r>
            <a:r>
              <a:rPr lang="ru-RU" sz="3000" b="1" i="1" dirty="0">
                <a:solidFill>
                  <a:schemeClr val="tx1"/>
                </a:solidFill>
                <a:latin typeface="Arial Black" pitchFamily="34" charset="0"/>
              </a:rPr>
              <a:t>. </a:t>
            </a:r>
            <a:r>
              <a:rPr lang="ru-RU" sz="3000" b="1" i="1" dirty="0" err="1">
                <a:solidFill>
                  <a:schemeClr val="tx1"/>
                </a:solidFill>
                <a:latin typeface="Arial Black" pitchFamily="34" charset="0"/>
              </a:rPr>
              <a:t>Баттан</a:t>
            </a:r>
            <a:r>
              <a:rPr lang="ru-RU" sz="3000" b="1" i="1" dirty="0">
                <a:solidFill>
                  <a:schemeClr val="tx1"/>
                </a:solidFill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615e9e578d019d022ba61d7b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279" y="644578"/>
            <a:ext cx="10515600" cy="163392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1"/>
                </a:solidFill>
              </a:rPr>
              <a:t>Без пищи человек может прожить 1 месяц, без воды – 5 дней. А без кислорода? Чтобы узнать, сколько минут человек может прожить без кислорода, нужно найти 0,06 от числа 50.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3190" y="1945547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im0-tub-ru.yandex.net/i?id=6bfd187aca1a51350cd5fce3e9e78edd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48721"/>
            <a:ext cx="12192000" cy="49092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latin typeface="Georgia" pitchFamily="18" charset="0"/>
              </a:rPr>
              <a:t>ПРОВЕРКА ДОМАШНЕГО ЗАДАНИЯ</a:t>
            </a:r>
            <a:endParaRPr lang="ru-RU" sz="3600" i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ru-RU" dirty="0" smtClean="0"/>
              <a:t>                  1)  </a:t>
            </a:r>
            <a:r>
              <a:rPr lang="ru-RU" sz="3600" dirty="0" smtClean="0"/>
              <a:t>36,67 * 1000                                      </a:t>
            </a:r>
          </a:p>
          <a:p>
            <a:pPr lvl="1">
              <a:buNone/>
            </a:pPr>
            <a:r>
              <a:rPr lang="ru-RU" sz="3600" dirty="0" smtClean="0"/>
              <a:t>                                                   2) 20,3 + 1,27</a:t>
            </a:r>
          </a:p>
          <a:p>
            <a:pPr lvl="1">
              <a:buNone/>
            </a:pPr>
            <a:r>
              <a:rPr lang="ru-RU" sz="3600" dirty="0" smtClean="0"/>
              <a:t>               3) 31,9 – 4,56</a:t>
            </a:r>
          </a:p>
          <a:p>
            <a:pPr lvl="1">
              <a:buNone/>
            </a:pPr>
            <a:r>
              <a:rPr lang="ru-RU" sz="3600" dirty="0" smtClean="0"/>
              <a:t>                                                   4)  1,6 * 2,5</a:t>
            </a:r>
          </a:p>
          <a:p>
            <a:pPr lvl="1">
              <a:buNone/>
            </a:pPr>
            <a:r>
              <a:rPr lang="ru-RU" sz="3600" dirty="0" smtClean="0"/>
              <a:t>      5) 1,5 * 64 + 1,5 * 36</a:t>
            </a:r>
          </a:p>
          <a:p>
            <a:pPr lvl="1"/>
            <a:r>
              <a:rPr lang="ru-RU" sz="3600" dirty="0" smtClean="0"/>
              <a:t>                Решите уравнение: 1,3Х = 260</a:t>
            </a:r>
          </a:p>
          <a:p>
            <a:pPr lvl="1"/>
            <a:r>
              <a:rPr lang="ru-RU" sz="3600" dirty="0" smtClean="0"/>
              <a:t>Вычислите: 0,125 : 0,5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4794" y="1467955"/>
            <a:ext cx="2149851" cy="870511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36670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58794" y="2113613"/>
            <a:ext cx="2278505" cy="764498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21,57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657" y="2758190"/>
            <a:ext cx="2158580" cy="719528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27,34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08695" y="3101883"/>
            <a:ext cx="2008681" cy="930471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193" y="3536598"/>
            <a:ext cx="1625557" cy="1202432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5)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150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57301" y="4407109"/>
            <a:ext cx="1475655" cy="871568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Х=20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4377" y="5171606"/>
            <a:ext cx="1640548" cy="901547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0,25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ЛЕС – легкие земли…</a:t>
            </a:r>
            <a:endParaRPr lang="ru-RU" i="1" dirty="0"/>
          </a:p>
        </p:txBody>
      </p:sp>
      <p:pic>
        <p:nvPicPr>
          <p:cNvPr id="3075" name="Picture 3" descr="C:\Users\Людмила\Desktop\десдр\мне\Новая папка\мастер-класс\вырубка-лес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4067"/>
            <a:ext cx="12191999" cy="5433933"/>
          </a:xfrm>
          <a:prstGeom prst="rect">
            <a:avLst/>
          </a:prstGeom>
          <a:noFill/>
        </p:spPr>
      </p:pic>
      <p:pic>
        <p:nvPicPr>
          <p:cNvPr id="7" name="zvuki_prirody_-_penie_ptits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4765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-1" y="0"/>
            <a:ext cx="5786203" cy="3173710"/>
          </a:xfrm>
        </p:spPr>
      </p:pic>
      <p:pic>
        <p:nvPicPr>
          <p:cNvPr id="5" name="Содержимое 3" descr="obezlesivani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1213" y="0"/>
            <a:ext cx="6220918" cy="3177915"/>
          </a:xfrm>
          <a:prstGeom prst="rect">
            <a:avLst/>
          </a:prstGeom>
        </p:spPr>
      </p:pic>
      <p:pic>
        <p:nvPicPr>
          <p:cNvPr id="6" name="Содержимое 3" descr="e0bfea302201671d794e07e579fd0b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02964"/>
            <a:ext cx="5758310" cy="3552669"/>
          </a:xfrm>
          <a:prstGeom prst="rect">
            <a:avLst/>
          </a:prstGeom>
        </p:spPr>
      </p:pic>
      <p:pic>
        <p:nvPicPr>
          <p:cNvPr id="7" name="Содержимое 3" descr="1373530148_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6243" y="3087974"/>
            <a:ext cx="6263760" cy="35901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5223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Лес и здоровье человека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467600" y="2090738"/>
            <a:ext cx="4724400" cy="281146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sz="3600" dirty="0" smtClean="0">
                <a:solidFill>
                  <a:schemeClr val="tx1"/>
                </a:solidFill>
              </a:rPr>
              <a:t>Леса поглощают из атмосферы вредные для жизни человека газы, задерживают пыль на поверхности листьев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cer\Desktop\0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9050"/>
            <a:ext cx="6454775" cy="53546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249" y="734518"/>
            <a:ext cx="10515600" cy="77949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О том насколько загрязнена природа вы можете узнать, решив следующую задачу: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/>
            </a:r>
            <a:br>
              <a:rPr lang="ru-RU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</a:b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152276" y="1693888"/>
            <a:ext cx="4152276" cy="4092315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Вяз</a:t>
            </a:r>
            <a:r>
              <a:rPr lang="ru-RU" sz="3600" dirty="0"/>
              <a:t> </a:t>
            </a:r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– 23 кг</a:t>
            </a:r>
          </a:p>
          <a:p>
            <a:pPr>
              <a:buFontTx/>
              <a:buNone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Ива</a:t>
            </a:r>
            <a:r>
              <a:rPr lang="ru-RU" sz="3600" dirty="0"/>
              <a:t> </a:t>
            </a:r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– ?, в 1,3 раза &gt;</a:t>
            </a:r>
          </a:p>
          <a:p>
            <a:pPr>
              <a:buFontTx/>
              <a:buNone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Клён</a:t>
            </a:r>
            <a:r>
              <a:rPr lang="ru-RU" sz="3600" dirty="0"/>
              <a:t> </a:t>
            </a:r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– 33 кг</a:t>
            </a:r>
          </a:p>
          <a:p>
            <a:pPr>
              <a:buFontTx/>
              <a:buNone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Ясень</a:t>
            </a:r>
            <a:r>
              <a:rPr lang="ru-RU" sz="3600" dirty="0"/>
              <a:t> </a:t>
            </a:r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–?, на 6,2 кг &lt;</a:t>
            </a:r>
          </a:p>
          <a:p>
            <a:pPr>
              <a:buFontTx/>
              <a:buNone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Сирень</a:t>
            </a:r>
            <a:r>
              <a:rPr lang="ru-RU" sz="3600" dirty="0"/>
              <a:t> </a:t>
            </a:r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– 16 кг</a:t>
            </a:r>
          </a:p>
          <a:p>
            <a:pPr>
              <a:buFontTx/>
              <a:buNone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Акация</a:t>
            </a:r>
            <a:r>
              <a:rPr lang="ru-RU" sz="3600" dirty="0"/>
              <a:t> </a:t>
            </a:r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– 0,2 кг</a:t>
            </a:r>
          </a:p>
          <a:p>
            <a:pPr>
              <a:buFontTx/>
              <a:buNone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Лопух </a:t>
            </a:r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– ?, в 10 раз &gt;</a:t>
            </a:r>
          </a:p>
        </p:txBody>
      </p:sp>
      <p:grpSp>
        <p:nvGrpSpPr>
          <p:cNvPr id="5" name="Группа 30"/>
          <p:cNvGrpSpPr>
            <a:grpSpLocks/>
          </p:cNvGrpSpPr>
          <p:nvPr/>
        </p:nvGrpSpPr>
        <p:grpSpPr bwMode="auto">
          <a:xfrm>
            <a:off x="7528393" y="1822553"/>
            <a:ext cx="2290164" cy="3933669"/>
            <a:chOff x="3071802" y="1785926"/>
            <a:chExt cx="2989618" cy="3714776"/>
          </a:xfrm>
        </p:grpSpPr>
        <p:cxnSp>
          <p:nvCxnSpPr>
            <p:cNvPr id="6" name="Соединительная линия уступом 5"/>
            <p:cNvCxnSpPr/>
            <p:nvPr/>
          </p:nvCxnSpPr>
          <p:spPr>
            <a:xfrm rot="10800000">
              <a:off x="3286745" y="1857365"/>
              <a:ext cx="784789" cy="642941"/>
            </a:xfrm>
            <a:prstGeom prst="bentConnector3">
              <a:avLst>
                <a:gd name="adj1" fmla="val -424"/>
              </a:avLst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Соединительная линия уступом 6"/>
            <p:cNvCxnSpPr/>
            <p:nvPr/>
          </p:nvCxnSpPr>
          <p:spPr>
            <a:xfrm rot="10800000">
              <a:off x="3071802" y="3071810"/>
              <a:ext cx="999732" cy="571504"/>
            </a:xfrm>
            <a:prstGeom prst="bentConnector3">
              <a:avLst>
                <a:gd name="adj1" fmla="val -285"/>
              </a:avLst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Соединительная линия уступом 7"/>
            <p:cNvCxnSpPr/>
            <p:nvPr/>
          </p:nvCxnSpPr>
          <p:spPr>
            <a:xfrm rot="10800000">
              <a:off x="3356726" y="4857761"/>
              <a:ext cx="786456" cy="571504"/>
            </a:xfrm>
            <a:prstGeom prst="bentConnector3">
              <a:avLst>
                <a:gd name="adj1" fmla="val -424"/>
              </a:avLst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авая фигурная скобка 8"/>
            <p:cNvSpPr/>
            <p:nvPr/>
          </p:nvSpPr>
          <p:spPr>
            <a:xfrm>
              <a:off x="4571400" y="1785926"/>
              <a:ext cx="643161" cy="3714776"/>
            </a:xfrm>
            <a:prstGeom prst="rightBrace">
              <a:avLst>
                <a:gd name="adj1" fmla="val 30682"/>
                <a:gd name="adj2" fmla="val 50410"/>
              </a:avLst>
            </a:prstGeom>
            <a:ln w="3810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286380" y="3214686"/>
              <a:ext cx="775040" cy="9233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400" b="1" dirty="0">
                  <a:ln w="17780" cmpd="sng">
                    <a:solidFill>
                      <a:schemeClr val="tx1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+mn-lt"/>
                  <a:cs typeface="+mn-cs"/>
                </a:rPr>
                <a:t>?</a:t>
              </a:r>
              <a:r>
                <a:rPr lang="ru-RU" sz="4400" b="1" dirty="0">
                  <a:ln w="17780" cmpd="sng">
                    <a:solidFill>
                      <a:schemeClr val="tx1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+mn-lt"/>
                  <a:cs typeface="+mn-cs"/>
                </a:rPr>
                <a:t>кг</a:t>
              </a:r>
              <a:endParaRPr lang="ru-RU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</p:grpSp>
      <p:pic>
        <p:nvPicPr>
          <p:cNvPr id="11" name="i-main-pic" descr="Картинка 4 из 146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069" y="1708878"/>
            <a:ext cx="3149600" cy="240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-main-pic" descr="Картинка 59 из 68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070" y="4242216"/>
            <a:ext cx="3104629" cy="236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-main-pic" descr="Картинка 12 из 31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47004" y="959370"/>
            <a:ext cx="2201333" cy="21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55817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56421" y="194873"/>
            <a:ext cx="6475750" cy="6663128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Определите, какое из деревьев, растущих на наших улицах, является лучшим “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пылесосом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Берёза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ru-RU" sz="3200" dirty="0" smtClean="0"/>
              <a:t>63.2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Сосна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–   </a:t>
            </a:r>
            <a:r>
              <a:rPr lang="ru-RU" sz="3200" dirty="0" smtClean="0"/>
              <a:t>82.8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Тополь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 smtClean="0"/>
              <a:t>63,55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Чтобы ответить на вопрос, нужно решить пример: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</a:rPr>
              <a:t>15,2*8 –(481,6+9,89) 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Ответ примера вам укажет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на название дерева 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2" name="Picture 4" descr="C:\Users\User\Desktop\Математика\443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043" y="194872"/>
            <a:ext cx="5074486" cy="64223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user_file_53bc227555447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992131" cy="662565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user_file_53bc227555447_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88626"/>
            <a:ext cx="12192000" cy="68580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9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Птицы – наши друзья и помощники.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214203"/>
            <a:ext cx="10515600" cy="4962760"/>
          </a:xfrm>
        </p:spPr>
        <p:txBody>
          <a:bodyPr/>
          <a:lstStyle/>
          <a:p>
            <a:r>
              <a:rPr lang="ru-RU" dirty="0" smtClean="0"/>
              <a:t>Одна синичка уничтожает до 600 гусениц в час, мухоловка – около 5 тысяч в день</a:t>
            </a:r>
            <a:endParaRPr lang="ru-RU" dirty="0"/>
          </a:p>
        </p:txBody>
      </p:sp>
      <p:pic>
        <p:nvPicPr>
          <p:cNvPr id="4" name="Picture 2" descr="https://cdn2.arhivurokov.ru/viewImage.php?image=http://www.kartinki24.ru/uploads/gallery/main/72/kartinki24_ru_birds_2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6590" y="2038662"/>
            <a:ext cx="6995410" cy="4819338"/>
          </a:xfrm>
          <a:prstGeom prst="rect">
            <a:avLst/>
          </a:prstGeom>
          <a:noFill/>
        </p:spPr>
      </p:pic>
      <p:pic>
        <p:nvPicPr>
          <p:cNvPr id="5" name="Picture 4" descr="http://birds.kz/photos/0306/006/03060275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38662"/>
            <a:ext cx="5381469" cy="48193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27051" y="260350"/>
            <a:ext cx="11233149" cy="6408738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ru-RU" sz="5700" b="1" dirty="0" smtClean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5700" b="1" dirty="0" smtClean="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Скворец                                                   0,08 кг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5700" b="1" dirty="0" smtClean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5700" b="1" dirty="0" smtClean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5700" b="1" dirty="0" smtClean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5700" b="1" dirty="0" smtClean="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Ласточка                                                  0,021 кг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5700" b="1" dirty="0" smtClean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5700" b="1" dirty="0" smtClean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5700" b="1" dirty="0" smtClean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5700" b="1" dirty="0" smtClean="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Дятел                                                        0,2 кг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5700" b="1" dirty="0" smtClean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5700" b="1" dirty="0" smtClean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5700" b="1" dirty="0" smtClean="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Жаворонок                                             0,032 кг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dirty="0" smtClean="0"/>
          </a:p>
        </p:txBody>
      </p:sp>
      <p:pic>
        <p:nvPicPr>
          <p:cNvPr id="8196" name="Picture 4" descr="399px-European_Starling_2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708" y="239843"/>
            <a:ext cx="1534584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800px-Skylark_2,_Lake_District,_England_-_June_2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2201" y="5274196"/>
            <a:ext cx="2880784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2b20eae920e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1590" y="2094070"/>
            <a:ext cx="201718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800px-BlackWood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3300" y="3633424"/>
            <a:ext cx="2783416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5723E-6 L 4.44444E-6 0.532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-0.03006 L -0.02708 0.449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3 0.01919 L -0.02483 -0.255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46821E-6 L 0.00018 -0.2263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4 -0.01619 L 0.01805 0.29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08092E-6 L -0.00382 0.248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31214E-6 L 4.44444E-6 -0.566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925 L 0.00834 -0.4797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02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Хотите узнать, на какой высоте нужно прибивать скворечник? Для этого 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8593" y="1735681"/>
          <a:ext cx="6087255" cy="4635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085"/>
                <a:gridCol w="2029085"/>
                <a:gridCol w="2029085"/>
              </a:tblGrid>
              <a:tr h="15450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5,36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1,25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1,945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solidFill>
                      <a:schemeClr val="bg2"/>
                    </a:solidFill>
                  </a:tcPr>
                </a:tc>
              </a:tr>
              <a:tr h="15450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2,35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2,255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1,999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</a:tr>
              <a:tr h="15450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5,8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0,25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2,5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520722" y="1311880"/>
            <a:ext cx="50666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1. </a:t>
            </a:r>
            <a:r>
              <a:rPr lang="ru-RU" sz="2400" dirty="0" smtClean="0">
                <a:latin typeface="Georgia" pitchFamily="18" charset="0"/>
              </a:rPr>
              <a:t>Из первой строки выберите     </a:t>
            </a:r>
          </a:p>
          <a:p>
            <a:r>
              <a:rPr lang="ru-RU" sz="2400" b="1" dirty="0" smtClean="0">
                <a:latin typeface="Georgia" pitchFamily="18" charset="0"/>
              </a:rPr>
              <a:t>     наименьшее </a:t>
            </a:r>
            <a:r>
              <a:rPr lang="ru-RU" sz="2400" dirty="0" smtClean="0">
                <a:latin typeface="Georgia" pitchFamily="18" charset="0"/>
              </a:rPr>
              <a:t>число.</a:t>
            </a:r>
          </a:p>
          <a:p>
            <a:r>
              <a:rPr lang="ru-RU" sz="2400" dirty="0" smtClean="0">
                <a:latin typeface="Georgia" pitchFamily="18" charset="0"/>
              </a:rPr>
              <a:t>2. Из второй строки выберите     </a:t>
            </a:r>
          </a:p>
          <a:p>
            <a:r>
              <a:rPr lang="ru-RU" sz="2400" dirty="0" smtClean="0">
                <a:latin typeface="Georgia" pitchFamily="18" charset="0"/>
              </a:rPr>
              <a:t>     </a:t>
            </a:r>
            <a:r>
              <a:rPr lang="ru-RU" sz="2400" b="1" dirty="0" smtClean="0">
                <a:latin typeface="Georgia" pitchFamily="18" charset="0"/>
              </a:rPr>
              <a:t>наибольшее</a:t>
            </a:r>
            <a:r>
              <a:rPr lang="ru-RU" sz="2400" dirty="0" smtClean="0">
                <a:latin typeface="Georgia" pitchFamily="18" charset="0"/>
              </a:rPr>
              <a:t> число.</a:t>
            </a:r>
          </a:p>
          <a:p>
            <a:r>
              <a:rPr lang="ru-RU" sz="2400" dirty="0" smtClean="0">
                <a:latin typeface="Georgia" pitchFamily="18" charset="0"/>
              </a:rPr>
              <a:t>3. Сложите их</a:t>
            </a:r>
          </a:p>
          <a:p>
            <a:r>
              <a:rPr lang="ru-RU" sz="2400" dirty="0" smtClean="0">
                <a:latin typeface="Georgia" pitchFamily="18" charset="0"/>
              </a:rPr>
              <a:t>4. Из третьей строки выберите     </a:t>
            </a:r>
          </a:p>
          <a:p>
            <a:r>
              <a:rPr lang="ru-RU" sz="2400" dirty="0" smtClean="0">
                <a:latin typeface="Georgia" pitchFamily="18" charset="0"/>
              </a:rPr>
              <a:t>    не наименьшее и не  </a:t>
            </a:r>
          </a:p>
          <a:p>
            <a:r>
              <a:rPr lang="ru-RU" sz="2400" dirty="0" smtClean="0">
                <a:latin typeface="Georgia" pitchFamily="18" charset="0"/>
              </a:rPr>
              <a:t>    наибольшее число и умножьте его результат 3.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08230" y="4919008"/>
            <a:ext cx="50666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Если сложить выделенные числа, то узнаем, сколько сосен можно сохранить, собрав всего 1 тонну макулатуры</a:t>
            </a:r>
          </a:p>
          <a:p>
            <a:endParaRPr lang="ru-RU" sz="2400" dirty="0" smtClean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3229" y="1"/>
            <a:ext cx="41905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Собери правило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429" y="642919"/>
            <a:ext cx="7539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Чтобы сложить или вычесть  десятичные дроби надо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…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4971" y="1428736"/>
            <a:ext cx="9525067" cy="92869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Выполнить действия сложения и вычитания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14" y="1500175"/>
            <a:ext cx="104775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</a:p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</a:p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</a:p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4971" y="2571744"/>
            <a:ext cx="9525067" cy="92869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В ответе запятую поставить под запятой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4971" y="3714752"/>
            <a:ext cx="9525067" cy="92869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Уравнять число знаков после запятой.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4971" y="4929198"/>
            <a:ext cx="9525067" cy="92869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Записать дроби так, чтобы запятая оказалась под запятой.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00052 -0.34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68499" y="2997200"/>
            <a:ext cx="1968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295  E" pathEditMode="relative" ptsTypes="">
                                      <p:cBhvr>
                                        <p:cTn id="6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33295 L 0.5 1.6763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9711E-6 L 0.88004 -0.4143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" y="-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003 -0.41433 C 0.90156 -0.16971 0.92326 0.07492 0.88958 0.17966 C 0.85608 0.2844 0.76927 0.20995 0.67899 0.21341 C 0.58872 0.21688 0.42986 0.19815 0.34844 0.2007 C 0.26701 0.20324 0.22031 0.27076 0.19045 0.22821 C 0.16059 0.18567 0.17257 0.00024 0.16962 -0.05502 C 0.16667 -0.11028 0.17222 -0.06635 0.17274 -0.10358 C 0.17326 -0.14081 0.1724 -0.23676 0.17274 -0.27907 C 0.17309 -0.32138 0.16944 -0.3304 0.17448 -0.35722 C 0.17969 -0.38404 0.14792 -0.51699 0.20312 -0.43976 C 0.25851 -0.36254 0.50903 -0.01156 0.50642 0.10567 C 0.50382 0.22289 0.18628 0.3281 0.18733 0.26428 C 0.18837 0.20047 0.51597 -0.21086 0.51285 -0.27699 C 0.50972 -0.34312 0.22431 -0.15676 0.16806 -0.13317 " pathEditMode="relative" rAng="0" ptsTypes="aaaaaaaaaaaaaA">
                                      <p:cBhvr>
                                        <p:cTn id="15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06 -0.13317 C 0.16806 0.04532 0.26007 0.19214 0.3724 0.19214 C 0.50538 0.19214 0.55365 0.02914 0.57361 -0.06867 L 0.59445 -0.19815 C 0.61545 -0.29595 0.66615 -0.45803 0.81615 -0.45803 C 0.91215 -0.45803 1.0217 -0.3119 1.0217 -0.13317 C 1.0217 0.04532 0.91215 0.19214 0.81615 0.19214 C 0.66615 0.19214 0.61545 0.02914 0.59445 -0.06867 L 0.57361 -0.19815 C 0.55365 -0.29595 0.50538 -0.45803 0.3724 -0.45803 C 0.26007 -0.45803 0.16806 -0.3119 0.16806 -0.13317 Z " pathEditMode="relative" rAng="0" ptsTypes="ffFffffFfff">
                                      <p:cBhvr>
                                        <p:cTn id="18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18 -0.04768 C 0.17118 0.13056 0.26424 0.27732 0.37778 0.27732 C 0.51181 0.27732 0.56024 0.11482 0.58056 0.01667 L 0.60174 -0.11273 C 0.62257 -0.21065 0.67396 -0.37268 0.82552 -0.37268 C 0.92222 -0.37268 1.03264 -0.22639 1.03264 -0.04768 C 1.03264 0.13056 0.92222 0.27732 0.82552 0.27732 C 0.67396 0.27732 0.62257 0.11482 0.60174 0.01667 L 0.58056 -0.11273 C 0.56024 -0.21065 0.51181 -0.37268 0.37778 -0.37268 C 0.26424 -0.37268 0.17118 -0.22639 0.17118 -0.04768 Z " pathEditMode="relative" rAng="0" ptsTypes="ffFffffFfff">
                                      <p:cBhvr>
                                        <p:cTn id="21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06 -0.13333 C 0.16806 0.0706 0.25938 0.23889 0.37101 0.23889 C 0.50261 0.23889 0.55035 0.05278 0.57014 -0.05949 L 0.5908 -0.20764 C 0.61129 -0.31945 0.66181 -0.50556 0.81042 -0.50556 C 0.90556 -0.50556 1.01389 -0.33796 1.01389 -0.13333 C 1.01389 0.0706 0.90556 0.23889 0.81042 0.23889 C 0.66181 0.23889 0.61129 0.05278 0.5908 -0.05949 L 0.57014 -0.20764 C 0.55035 -0.31945 0.50261 -0.50556 0.37101 -0.50556 C 0.25938 -0.50556 0.16806 -0.33796 0.16806 -0.13333 Z " pathEditMode="relative" rAng="0" ptsTypes="ffFffffFfff">
                                      <p:cBhvr>
                                        <p:cTn id="24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06 -0.13317 C 0.16737 -0.11375 0.16667 -0.0941 0.17119 -0.05502 C 0.1757 -0.01595 0.18855 0.06729 0.19514 0.10151 C 0.20174 0.13573 0.09028 0.23284 0.21094 0.15007 C 0.3316 0.06729 0.83924 -0.31722 0.91893 -0.39537 C 0.99862 -0.47352 0.73317 -0.3341 0.68872 -0.3193 C 0.64428 -0.3045 0.66077 -0.30866 0.65226 -0.30658 C 0.64376 -0.3045 0.64896 -0.30913 0.63785 -0.30658 C 0.62674 -0.30404 0.59827 -0.29433 0.5856 -0.29178 C 0.57292 -0.28924 0.5731 -0.29178 0.56181 -0.29178 C 0.55053 -0.29178 0.53143 -0.28647 0.51737 -0.29178 C 0.5033 -0.2971 0.49775 -0.31352 0.47761 -0.32346 C 0.45747 -0.3334 0.41633 -0.34635 0.39671 -0.35098 C 0.37709 -0.3556 0.37084 -0.34774 0.36008 -0.35098 C 0.34931 -0.35421 0.34271 -0.36254 0.3316 -0.36993 C 0.32049 -0.37733 0.30348 -0.38936 0.29341 -0.39537 C 0.28334 -0.40138 0.28438 -0.40462 0.27119 -0.406 C 0.25799 -0.40739 0.22466 -0.4134 0.21407 -0.40392 C 0.20348 -0.39444 0.20087 -0.35976 0.20782 -0.34889 C 0.21476 -0.33803 0.23976 -0.34381 0.25539 -0.33826 C 0.27101 -0.33271 0.28126 -0.32115 0.30139 -0.31514 C 0.32153 -0.30913 0.34462 -0.30982 0.37605 -0.30242 C 0.40747 -0.29502 0.46094 -0.27676 0.49028 -0.27074 C 0.51962 -0.26473 0.52639 -0.26311 0.55226 -0.26635 C 0.57813 -0.26959 0.59167 -0.26751 0.64584 -0.2897 C 0.70001 -0.3119 0.78872 -0.35583 0.87761 -0.39953 " pathEditMode="relative" ptsTypes="aaaaaaaaaaaaaaaaaaaaaaaaaA">
                                      <p:cBhvr>
                                        <p:cTn id="27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004 -0.41433 C 0.87691 -0.41918 0.87396 -0.42381 0.87049 -0.42704 C 0.86702 -0.43028 0.86684 -0.42866 0.85938 -0.43329 C 0.85191 -0.43791 0.8382 -0.44901 0.82605 -0.45456 C 0.81389 -0.46011 0.79948 -0.46242 0.78646 -0.46704 C 0.77344 -0.47167 0.75834 -0.4793 0.74827 -0.48184 C 0.7382 -0.48439 0.73455 -0.48184 0.72605 -0.48184 C 0.71754 -0.48184 0.70834 -0.48184 0.69757 -0.48184 C 0.68681 -0.48184 0.66945 -0.48184 0.66094 -0.48184 C 0.65243 -0.48184 0.65469 -0.48184 0.64671 -0.48184 C 0.63872 -0.48184 0.62309 -0.48115 0.61337 -0.48184 C 0.60365 -0.48254 0.59862 -0.48554 0.58803 -0.48624 C 0.57743 -0.48693 0.56511 -0.48624 0.54983 -0.48624 C 0.53455 -0.48624 0.5132 -0.486 0.49584 -0.48624 C 0.47848 -0.48647 0.45695 -0.48808 0.44514 -0.48832 C 0.43334 -0.48855 0.43264 -0.48832 0.42448 -0.48832 C 0.41632 -0.48832 0.40539 -0.49155 0.39584 -0.48832 C 0.38629 -0.48508 0.37691 -0.47352 0.36737 -0.46936 C 0.35782 -0.46519 0.34618 -0.47282 0.33872 -0.46288 C 0.33125 -0.45294 0.32761 -0.43167 0.32292 -0.41017 C 0.31823 -0.38866 0.31268 -0.35814 0.31025 -0.33387 C 0.30782 -0.30959 0.30712 -0.28855 0.30868 -0.26427 C 0.31025 -0.23999 0.31771 -0.2171 0.3198 -0.1882 C 0.32188 -0.15953 0.30782 -0.13178 0.32136 -0.09086 C 0.3349 -0.04993 0.37743 0.02891 0.4007 0.05712 C 0.42396 0.08533 0.44028 0.074 0.46094 0.07816 C 0.4816 0.08232 0.50382 0.08209 0.52448 0.08255 C 0.54514 0.08301 0.57466 0.0807 0.58473 0.08047 " pathEditMode="relative" ptsTypes="aaaaaaaaaaaaaaaaaaaaaaaaaaaA">
                                      <p:cBhvr>
                                        <p:cTn id="30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1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1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73 0.08047 L 1.24619 -0.38104 " pathEditMode="relative" ptsTypes="AA">
                                      <p:cBhvr>
                                        <p:cTn id="45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8338" y="1055654"/>
            <a:ext cx="45111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3 8  + 4 2 = 8</a:t>
            </a:r>
            <a:endParaRPr lang="ru-RU" sz="6600" b="1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black">
          <a:xfrm>
            <a:off x="2081212" y="11079"/>
            <a:ext cx="8029575" cy="104457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defRPr/>
            </a:pPr>
            <a:endParaRPr lang="ru-RU" sz="42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ea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48337" y="1929271"/>
            <a:ext cx="51315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7 3  * 1 0 = 7 3</a:t>
            </a:r>
            <a:endParaRPr lang="ru-RU" sz="6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48337" y="2832403"/>
            <a:ext cx="55899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/>
              <a:t>6</a:t>
            </a:r>
            <a:r>
              <a:rPr lang="ru-RU" sz="6600" b="1" dirty="0" smtClean="0"/>
              <a:t> 7  </a:t>
            </a:r>
            <a:r>
              <a:rPr lang="ru-RU" sz="6600" b="1" dirty="0"/>
              <a:t>-</a:t>
            </a:r>
            <a:r>
              <a:rPr lang="ru-RU" sz="6600" b="1" dirty="0" smtClean="0"/>
              <a:t> </a:t>
            </a:r>
            <a:r>
              <a:rPr lang="ru-RU" sz="6600" b="1" dirty="0"/>
              <a:t>4</a:t>
            </a:r>
            <a:r>
              <a:rPr lang="ru-RU" sz="6600" b="1" dirty="0" smtClean="0"/>
              <a:t> 3 = 6 2 7</a:t>
            </a:r>
            <a:endParaRPr lang="ru-RU" sz="6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48337" y="3706020"/>
            <a:ext cx="47019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2 4  *  3 = 7 2</a:t>
            </a:r>
            <a:endParaRPr lang="ru-RU" sz="6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48337" y="4517388"/>
            <a:ext cx="76402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3 </a:t>
            </a:r>
            <a:r>
              <a:rPr lang="ru-RU" sz="6600" b="1" dirty="0"/>
              <a:t>4</a:t>
            </a:r>
            <a:r>
              <a:rPr lang="ru-RU" sz="6600" b="1" dirty="0" smtClean="0"/>
              <a:t>  * 0,0 0 1 = 0 0 3 4</a:t>
            </a:r>
            <a:endParaRPr lang="ru-RU" sz="6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48337" y="5391005"/>
            <a:ext cx="45400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5 7  </a:t>
            </a:r>
            <a:r>
              <a:rPr lang="ru-RU" sz="6600" b="1" dirty="0"/>
              <a:t>-</a:t>
            </a:r>
            <a:r>
              <a:rPr lang="ru-RU" sz="6600" b="1" dirty="0" smtClean="0"/>
              <a:t> </a:t>
            </a:r>
            <a:r>
              <a:rPr lang="ru-RU" sz="6600" b="1" dirty="0"/>
              <a:t>4</a:t>
            </a:r>
            <a:r>
              <a:rPr lang="ru-RU" sz="6600" b="1" dirty="0" smtClean="0"/>
              <a:t>  = 1 7</a:t>
            </a:r>
            <a:endParaRPr lang="ru-RU" sz="6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44721" y="845501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,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6837" y="872271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,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7481" y="1790425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,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3638" y="2664042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,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30708" y="2639895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,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38435" y="4387055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,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4721" y="5283283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,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2509" y="5259993"/>
            <a:ext cx="4491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,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910063" y="3735133"/>
            <a:ext cx="5353335" cy="100187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673308" y="344774"/>
            <a:ext cx="10515600" cy="9593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ea typeface="Times New Roman" pitchFamily="18" charset="0"/>
              </a:rPr>
              <a:t>«Найдите место для запятой»</a:t>
            </a:r>
            <a:br>
              <a:rPr lang="ru-RU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ea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6713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4852" y="1618940"/>
            <a:ext cx="11737299" cy="112426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естественного восстановления слоя почвы толщиной в 1 см требуется примерно 100 лет. Из-за роста оврагов с поля смыло в половодье 10 см почвы. Сколько лет потребуется для восстановления этого слоя?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Users\User\Desktop\Математика\14_6995_oboi_peschannye_skaly_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1" y="2713221"/>
            <a:ext cx="5911831" cy="3942412"/>
          </a:xfrm>
          <a:prstGeom prst="rect">
            <a:avLst/>
          </a:prstGeom>
          <a:noFill/>
        </p:spPr>
      </p:pic>
      <p:pic>
        <p:nvPicPr>
          <p:cNvPr id="20482" name="Picture 2" descr="C:\Users\User\Desktop\Математика\post-7242-1341829752_thum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1" y="2714621"/>
            <a:ext cx="5965187" cy="396480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040" y="276282"/>
            <a:ext cx="114009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Georgia" pitchFamily="18" charset="0"/>
              </a:rPr>
              <a:t>ПОЧВЫ</a:t>
            </a:r>
            <a:r>
              <a:rPr lang="ru-RU" sz="6000" dirty="0" smtClean="0"/>
              <a:t> - </a:t>
            </a:r>
            <a:r>
              <a:rPr lang="ru-RU" sz="4000" dirty="0" smtClean="0">
                <a:solidFill>
                  <a:srgbClr val="FF0000"/>
                </a:solidFill>
              </a:rPr>
              <a:t>плодородный верхний слой Земли</a:t>
            </a:r>
            <a:endParaRPr lang="ru-RU" sz="40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96460" cy="3351551"/>
          </a:xfrm>
          <a:prstGeom prst="rect">
            <a:avLst/>
          </a:prstGeom>
        </p:spPr>
      </p:pic>
      <p:pic>
        <p:nvPicPr>
          <p:cNvPr id="3" name="Рисунок 2" descr="e134e7aefe54c4b71bc8953f3ea789a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1489" y="1"/>
            <a:ext cx="6840511" cy="3372786"/>
          </a:xfrm>
          <a:prstGeom prst="rect">
            <a:avLst/>
          </a:prstGeom>
        </p:spPr>
      </p:pic>
      <p:pic>
        <p:nvPicPr>
          <p:cNvPr id="4" name="Рисунок 3" descr="FB397C07-7598-471C-A06B-D279FE58A44D_cx0_cy13_cw0_w1023_r1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46910"/>
            <a:ext cx="5381469" cy="3611090"/>
          </a:xfrm>
          <a:prstGeom prst="rect">
            <a:avLst/>
          </a:prstGeom>
        </p:spPr>
      </p:pic>
      <p:pic>
        <p:nvPicPr>
          <p:cNvPr id="6" name="Рисунок 5" descr="http://www.hostel.ru/pics/ecology/07.png">
            <a:hlinkClick r:id="rId5" tooltip="&quot;Все Сезоны&quot;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1490" y="3374416"/>
            <a:ext cx="6840510" cy="348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197"/>
          <a:stretch/>
        </p:blipFill>
        <p:spPr>
          <a:xfrm>
            <a:off x="0" y="-1"/>
            <a:ext cx="3957403" cy="33877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610" y="3462728"/>
            <a:ext cx="4117161" cy="3395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9718" y="1263"/>
            <a:ext cx="4142281" cy="3386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4669" y="3433276"/>
            <a:ext cx="4067331" cy="342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62728"/>
            <a:ext cx="3970495" cy="3395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1610" y="-1"/>
            <a:ext cx="4117161" cy="34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7034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181" y="530017"/>
            <a:ext cx="10515600" cy="774127"/>
          </a:xfrm>
        </p:spPr>
        <p:txBody>
          <a:bodyPr>
            <a:noAutofit/>
          </a:bodyPr>
          <a:lstStyle/>
          <a:p>
            <a:r>
              <a:rPr lang="ru-RU" sz="54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Округлите числа</a:t>
            </a:r>
            <a:br>
              <a:rPr lang="ru-RU" sz="54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</a:br>
            <a:endParaRPr lang="ru-RU" sz="5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600" b="1" dirty="0" smtClean="0"/>
              <a:t>А)</a:t>
            </a:r>
            <a:r>
              <a:rPr lang="ru-RU" sz="3600" dirty="0" smtClean="0"/>
              <a:t> 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до целых: 2,108</a:t>
            </a:r>
          </a:p>
          <a:p>
            <a:endParaRPr lang="ru-RU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endParaRPr lang="ru-RU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endParaRPr lang="ru-RU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r>
              <a:rPr lang="ru-RU" sz="3600" b="1" dirty="0" smtClean="0">
                <a:latin typeface="Georgia" pitchFamily="18" charset="0"/>
              </a:rPr>
              <a:t>Б)</a:t>
            </a:r>
            <a:r>
              <a:rPr lang="ru-RU" sz="3600" dirty="0" smtClean="0">
                <a:latin typeface="Georgia" pitchFamily="18" charset="0"/>
              </a:rPr>
              <a:t> 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до единиц: 200,4</a:t>
            </a:r>
          </a:p>
          <a:p>
            <a:endParaRPr lang="ru-RU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endParaRPr lang="ru-RU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В) до тысяч: 1043,85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156615" y="1705704"/>
            <a:ext cx="6850505" cy="379568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?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года требуется для разложения бумаги </a:t>
            </a:r>
            <a:r>
              <a:rPr lang="ru-RU" sz="3600" dirty="0" smtClean="0">
                <a:latin typeface="Georgia" pitchFamily="18" charset="0"/>
              </a:rPr>
              <a:t>Помните     это, выкидывая бумагу на улице.</a:t>
            </a:r>
            <a:endParaRPr lang="ru-RU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     ?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        лет требуется для разложения полиэтиленовых пакетов</a:t>
            </a:r>
          </a:p>
          <a:p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до      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?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        лет разлагается стекло</a:t>
            </a:r>
            <a:endParaRPr lang="ru-RU" sz="3600" dirty="0"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34445" y="1619250"/>
            <a:ext cx="694856" cy="681116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53544" y="3771900"/>
            <a:ext cx="1152056" cy="681116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0295" y="5392255"/>
            <a:ext cx="1514006" cy="627545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557338"/>
            <a:ext cx="9753600" cy="507206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</a:rPr>
              <a:t>Известно, что в среднем на одного человека в сутки приходится 2,5 кг. мусора</a:t>
            </a:r>
          </a:p>
          <a:p>
            <a:pPr eaLnBrk="1" hangingPunct="1">
              <a:buFontTx/>
              <a:buNone/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</a:rPr>
              <a:t>Сколько мусора выбрасывается за год жителями города, если в городе 280000 жителей? </a:t>
            </a:r>
          </a:p>
          <a:p>
            <a:pPr eaLnBrk="1" hangingPunct="1">
              <a:buFontTx/>
              <a:buNone/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</a:rPr>
              <a:t>Сколько машин, грузоподъемностью в 3,5 тонны потребуется для вывоза этого мусора?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814917" y="549276"/>
            <a:ext cx="97536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ru-RU" sz="3600" b="1">
                <a:solidFill>
                  <a:srgbClr val="000000"/>
                </a:solidFill>
                <a:latin typeface="Times New Roman" pitchFamily="18" charset="0"/>
              </a:rPr>
              <a:t>Задача 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5623" y="975274"/>
            <a:ext cx="6526377" cy="5470495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Без природы в мире людям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Даже дня прожить нельзя.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Так давайте к ней мы будем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Относиться, как друзья.</a:t>
            </a: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0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Графический диктант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1331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0" y="1017588"/>
            <a:ext cx="3759200" cy="36576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</a:pPr>
            <a:r>
              <a:rPr lang="ru-RU" sz="4000" b="1" dirty="0" smtClean="0">
                <a:solidFill>
                  <a:srgbClr val="996600"/>
                </a:solidFill>
              </a:rPr>
              <a:t>Верно</a:t>
            </a:r>
            <a:r>
              <a:rPr lang="ru-RU" sz="4000" b="1" dirty="0" smtClean="0">
                <a:solidFill>
                  <a:schemeClr val="accent1"/>
                </a:solidFill>
              </a:rPr>
              <a:t> </a:t>
            </a:r>
            <a:r>
              <a:rPr lang="ru-RU" sz="4000" b="1" dirty="0" smtClean="0"/>
              <a:t> </a:t>
            </a:r>
            <a:r>
              <a:rPr lang="en-US" sz="4000" b="1" dirty="0" smtClean="0">
                <a:solidFill>
                  <a:srgbClr val="000066"/>
                </a:solidFill>
              </a:rPr>
              <a:t>^</a:t>
            </a:r>
            <a:endParaRPr lang="ru-RU" sz="4000" b="1" dirty="0" smtClean="0">
              <a:solidFill>
                <a:srgbClr val="000066"/>
              </a:solidFill>
            </a:endParaRPr>
          </a:p>
          <a:p>
            <a:pPr marL="609600" indent="-609600">
              <a:lnSpc>
                <a:spcPct val="80000"/>
              </a:lnSpc>
            </a:pPr>
            <a:r>
              <a:rPr lang="ru-RU" sz="4000" b="1" dirty="0" smtClean="0">
                <a:solidFill>
                  <a:srgbClr val="996600"/>
                </a:solidFill>
              </a:rPr>
              <a:t>Неверно</a:t>
            </a:r>
            <a:r>
              <a:rPr lang="ru-RU" sz="4000" b="1" dirty="0" smtClean="0"/>
              <a:t>  </a:t>
            </a:r>
            <a:r>
              <a:rPr lang="en-US" sz="4000" b="1" dirty="0" smtClean="0">
                <a:solidFill>
                  <a:srgbClr val="000066"/>
                </a:solidFill>
              </a:rPr>
              <a:t>-</a:t>
            </a:r>
            <a:endParaRPr lang="ru-RU" sz="4000" b="1" dirty="0" smtClean="0">
              <a:solidFill>
                <a:srgbClr val="000066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143000" y="5165229"/>
            <a:ext cx="99568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endParaRPr lang="ru-RU" sz="28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800" b="1" dirty="0" smtClean="0">
                <a:solidFill>
                  <a:schemeClr val="accent2"/>
                </a:solidFill>
              </a:rPr>
              <a:t>Проверь </a:t>
            </a:r>
            <a:r>
              <a:rPr lang="ru-RU" sz="2800" b="1" dirty="0">
                <a:solidFill>
                  <a:schemeClr val="accent2"/>
                </a:solidFill>
              </a:rPr>
              <a:t>себя:</a:t>
            </a:r>
            <a:r>
              <a:rPr lang="ru-RU" sz="2800" b="1" dirty="0"/>
              <a:t>    </a:t>
            </a:r>
            <a:r>
              <a:rPr lang="ru-RU" sz="4800" b="1" dirty="0" smtClean="0"/>
              <a:t>  </a:t>
            </a:r>
            <a:r>
              <a:rPr lang="en-US" sz="6600" b="1" dirty="0">
                <a:solidFill>
                  <a:srgbClr val="000066"/>
                </a:solidFill>
              </a:rPr>
              <a:t>^ - - - ^ ^ - ^ ^</a:t>
            </a:r>
            <a:endParaRPr lang="ru-RU" sz="6600" b="1" dirty="0">
              <a:solidFill>
                <a:srgbClr val="000066"/>
              </a:solidFill>
            </a:endParaRPr>
          </a:p>
          <a:p>
            <a:pPr eaLnBrk="0" hangingPunct="0"/>
            <a:endParaRPr lang="ru-RU" sz="2800" dirty="0">
              <a:solidFill>
                <a:srgbClr val="000066"/>
              </a:solidFill>
            </a:endParaRPr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1752600"/>
            <a:ext cx="298238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905501" y="2134459"/>
            <a:ext cx="3246402" cy="325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800" b="1" dirty="0"/>
              <a:t>6.  6,3 + 21 = 27,3</a:t>
            </a:r>
          </a:p>
          <a:p>
            <a:pPr>
              <a:lnSpc>
                <a:spcPct val="150000"/>
              </a:lnSpc>
              <a:defRPr/>
            </a:pPr>
            <a:r>
              <a:rPr lang="ru-RU" sz="2800" b="1" dirty="0"/>
              <a:t>7.  2,5 · 0,4 = 10</a:t>
            </a:r>
          </a:p>
          <a:p>
            <a:pPr>
              <a:lnSpc>
                <a:spcPct val="150000"/>
              </a:lnSpc>
              <a:defRPr/>
            </a:pPr>
            <a:r>
              <a:rPr lang="ru-RU" sz="2800" b="1" dirty="0"/>
              <a:t>8.  92,4 :</a:t>
            </a:r>
            <a:r>
              <a:rPr lang="ru-RU" sz="2800" dirty="0"/>
              <a:t> </a:t>
            </a:r>
            <a:r>
              <a:rPr lang="ru-RU" sz="2800" b="1" dirty="0"/>
              <a:t>100 = 0,924</a:t>
            </a:r>
          </a:p>
          <a:p>
            <a:pPr>
              <a:lnSpc>
                <a:spcPct val="150000"/>
              </a:lnSpc>
              <a:defRPr/>
            </a:pPr>
            <a:r>
              <a:rPr lang="ru-RU" sz="2800" b="1" dirty="0"/>
              <a:t>9. 6,4 -0,2 = 6,2</a:t>
            </a:r>
          </a:p>
          <a:p>
            <a:pPr>
              <a:lnSpc>
                <a:spcPct val="150000"/>
              </a:lnSpc>
              <a:defRPr/>
            </a:pPr>
            <a:endParaRPr lang="ru-RU" sz="2800" dirty="0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687049" y="2389292"/>
            <a:ext cx="4572000" cy="325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ru-RU" sz="2800" b="1" dirty="0"/>
              <a:t>1.  0,8 · 0,5 = 0,4</a:t>
            </a:r>
            <a:endParaRPr lang="ru-RU" sz="2800" dirty="0"/>
          </a:p>
          <a:p>
            <a:pPr marL="342900" indent="-342900">
              <a:lnSpc>
                <a:spcPct val="150000"/>
              </a:lnSpc>
              <a:defRPr/>
            </a:pPr>
            <a:r>
              <a:rPr lang="ru-RU" sz="2800" b="1" dirty="0"/>
              <a:t>2.  1,5 + 0,35 = 1,4</a:t>
            </a:r>
            <a:endParaRPr lang="ru-RU" sz="2800" dirty="0"/>
          </a:p>
          <a:p>
            <a:pPr marL="342900" indent="-342900">
              <a:lnSpc>
                <a:spcPct val="150000"/>
              </a:lnSpc>
              <a:defRPr/>
            </a:pPr>
            <a:r>
              <a:rPr lang="ru-RU" sz="2800" b="1" dirty="0"/>
              <a:t>3.  8,15 : 10 = 81,5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ru-RU" sz="2800" b="1" dirty="0"/>
              <a:t>4 .  9,27 · 10 = 0,927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ru-RU" sz="2800" b="1" dirty="0"/>
              <a:t>5.  </a:t>
            </a:r>
            <a:r>
              <a:rPr lang="ru-RU" sz="2800" b="1" dirty="0" smtClean="0"/>
              <a:t>6 </a:t>
            </a:r>
            <a:r>
              <a:rPr lang="ru-RU" sz="2800" b="1" dirty="0"/>
              <a:t>-  0,3 = 5,7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001438" y="3189157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FF5050"/>
                </a:solidFill>
              </a:rPr>
              <a:t>1,85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971457" y="3779161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FF5050"/>
                </a:solidFill>
              </a:rPr>
              <a:t>0,815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982075" y="4357688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FF5050"/>
                </a:solidFill>
              </a:rPr>
              <a:t>92,7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8464134" y="2934326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FF5050"/>
                </a:solidFill>
              </a:rPr>
              <a:t>1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0"/>
          <p:cNvSpPr>
            <a:spLocks noChangeArrowheads="1"/>
          </p:cNvSpPr>
          <p:nvPr/>
        </p:nvSpPr>
        <p:spPr bwMode="auto">
          <a:xfrm>
            <a:off x="814918" y="981076"/>
            <a:ext cx="1631949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660033"/>
                </a:solidFill>
              </a:rPr>
              <a:t>8,12+31,5</a:t>
            </a:r>
          </a:p>
        </p:txBody>
      </p:sp>
      <p:sp>
        <p:nvSpPr>
          <p:cNvPr id="21507" name="Rectangle 41"/>
          <p:cNvSpPr>
            <a:spLocks noChangeArrowheads="1"/>
          </p:cNvSpPr>
          <p:nvPr/>
        </p:nvSpPr>
        <p:spPr bwMode="auto">
          <a:xfrm>
            <a:off x="2446867" y="981076"/>
            <a:ext cx="1631951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solidFill>
                  <a:srgbClr val="0000CC"/>
                </a:solidFill>
              </a:rPr>
              <a:t>12,1-8,7</a:t>
            </a:r>
          </a:p>
        </p:txBody>
      </p:sp>
      <p:sp>
        <p:nvSpPr>
          <p:cNvPr id="21508" name="Rectangle 42"/>
          <p:cNvSpPr>
            <a:spLocks noChangeArrowheads="1"/>
          </p:cNvSpPr>
          <p:nvPr/>
        </p:nvSpPr>
        <p:spPr bwMode="auto">
          <a:xfrm>
            <a:off x="2446867" y="2205038"/>
            <a:ext cx="1631951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33CC33"/>
                </a:solidFill>
              </a:rPr>
              <a:t>7,2+15,68</a:t>
            </a:r>
          </a:p>
        </p:txBody>
      </p:sp>
      <p:sp>
        <p:nvSpPr>
          <p:cNvPr id="21509" name="Rectangle 43"/>
          <p:cNvSpPr>
            <a:spLocks noChangeArrowheads="1"/>
          </p:cNvSpPr>
          <p:nvPr/>
        </p:nvSpPr>
        <p:spPr bwMode="auto">
          <a:xfrm>
            <a:off x="4078818" y="981076"/>
            <a:ext cx="1631949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solidFill>
                  <a:srgbClr val="FF0066"/>
                </a:solidFill>
              </a:rPr>
              <a:t>17-0,87</a:t>
            </a:r>
          </a:p>
        </p:txBody>
      </p:sp>
      <p:sp>
        <p:nvSpPr>
          <p:cNvPr id="21510" name="Rectangle 44"/>
          <p:cNvSpPr>
            <a:spLocks noChangeArrowheads="1"/>
          </p:cNvSpPr>
          <p:nvPr/>
        </p:nvSpPr>
        <p:spPr bwMode="auto">
          <a:xfrm>
            <a:off x="4078818" y="2205038"/>
            <a:ext cx="1631949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chemeClr val="accent2"/>
                </a:solidFill>
              </a:rPr>
              <a:t>10,09+1,1</a:t>
            </a:r>
          </a:p>
        </p:txBody>
      </p:sp>
      <p:sp>
        <p:nvSpPr>
          <p:cNvPr id="21511" name="Rectangle 45"/>
          <p:cNvSpPr>
            <a:spLocks noChangeArrowheads="1"/>
          </p:cNvSpPr>
          <p:nvPr/>
        </p:nvSpPr>
        <p:spPr bwMode="auto">
          <a:xfrm>
            <a:off x="814918" y="2205038"/>
            <a:ext cx="1631949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300">
                <a:solidFill>
                  <a:srgbClr val="006666"/>
                </a:solidFill>
              </a:rPr>
              <a:t>6,5-4,837</a:t>
            </a:r>
          </a:p>
        </p:txBody>
      </p:sp>
      <p:sp>
        <p:nvSpPr>
          <p:cNvPr id="21512" name="Rectangle 46"/>
          <p:cNvSpPr>
            <a:spLocks noChangeArrowheads="1"/>
          </p:cNvSpPr>
          <p:nvPr/>
        </p:nvSpPr>
        <p:spPr bwMode="auto">
          <a:xfrm>
            <a:off x="814918" y="3429001"/>
            <a:ext cx="1631949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solidFill>
                  <a:schemeClr val="accent2"/>
                </a:solidFill>
              </a:rPr>
              <a:t>5-0,61</a:t>
            </a:r>
          </a:p>
        </p:txBody>
      </p:sp>
      <p:sp>
        <p:nvSpPr>
          <p:cNvPr id="21513" name="Rectangle 47"/>
          <p:cNvSpPr>
            <a:spLocks noChangeArrowheads="1"/>
          </p:cNvSpPr>
          <p:nvPr/>
        </p:nvSpPr>
        <p:spPr bwMode="auto">
          <a:xfrm>
            <a:off x="2446867" y="3429001"/>
            <a:ext cx="1631951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solidFill>
                  <a:srgbClr val="FF0066"/>
                </a:solidFill>
              </a:rPr>
              <a:t>11,2+9,6</a:t>
            </a:r>
          </a:p>
        </p:txBody>
      </p:sp>
      <p:sp>
        <p:nvSpPr>
          <p:cNvPr id="21514" name="Rectangle 48"/>
          <p:cNvSpPr>
            <a:spLocks noChangeArrowheads="1"/>
          </p:cNvSpPr>
          <p:nvPr/>
        </p:nvSpPr>
        <p:spPr bwMode="auto">
          <a:xfrm>
            <a:off x="4078818" y="3429001"/>
            <a:ext cx="1631949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solidFill>
                  <a:srgbClr val="990000"/>
                </a:solidFill>
              </a:rPr>
              <a:t>33,7-4</a:t>
            </a:r>
          </a:p>
        </p:txBody>
      </p:sp>
      <p:sp>
        <p:nvSpPr>
          <p:cNvPr id="21515" name="Rectangle 51"/>
          <p:cNvSpPr>
            <a:spLocks noChangeArrowheads="1"/>
          </p:cNvSpPr>
          <p:nvPr/>
        </p:nvSpPr>
        <p:spPr bwMode="auto">
          <a:xfrm>
            <a:off x="14738351" y="-387350"/>
            <a:ext cx="1631949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16" name="Rectangle 53"/>
          <p:cNvSpPr>
            <a:spLocks noChangeArrowheads="1"/>
          </p:cNvSpPr>
          <p:nvPr/>
        </p:nvSpPr>
        <p:spPr bwMode="auto">
          <a:xfrm>
            <a:off x="14738351" y="2133601"/>
            <a:ext cx="1631949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17" name="Rectangle 54"/>
          <p:cNvSpPr>
            <a:spLocks noChangeArrowheads="1"/>
          </p:cNvSpPr>
          <p:nvPr/>
        </p:nvSpPr>
        <p:spPr bwMode="auto">
          <a:xfrm>
            <a:off x="20019434" y="-387350"/>
            <a:ext cx="1631951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18" name="Rectangle 56"/>
          <p:cNvSpPr>
            <a:spLocks noChangeArrowheads="1"/>
          </p:cNvSpPr>
          <p:nvPr/>
        </p:nvSpPr>
        <p:spPr bwMode="auto">
          <a:xfrm>
            <a:off x="14738351" y="4652963"/>
            <a:ext cx="1631949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19" name="Rectangle 57"/>
          <p:cNvSpPr>
            <a:spLocks noChangeArrowheads="1"/>
          </p:cNvSpPr>
          <p:nvPr/>
        </p:nvSpPr>
        <p:spPr bwMode="auto">
          <a:xfrm>
            <a:off x="20019434" y="3357563"/>
            <a:ext cx="1631951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20" name="Rectangle 58"/>
          <p:cNvSpPr>
            <a:spLocks noChangeArrowheads="1"/>
          </p:cNvSpPr>
          <p:nvPr/>
        </p:nvSpPr>
        <p:spPr bwMode="auto">
          <a:xfrm>
            <a:off x="25300518" y="836613"/>
            <a:ext cx="1631949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21" name="Rectangle 60"/>
          <p:cNvSpPr>
            <a:spLocks noChangeArrowheads="1"/>
          </p:cNvSpPr>
          <p:nvPr/>
        </p:nvSpPr>
        <p:spPr bwMode="auto">
          <a:xfrm>
            <a:off x="12913784" y="3284538"/>
            <a:ext cx="1631949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22" name="Rectangle 61"/>
          <p:cNvSpPr>
            <a:spLocks noChangeArrowheads="1"/>
          </p:cNvSpPr>
          <p:nvPr/>
        </p:nvSpPr>
        <p:spPr bwMode="auto">
          <a:xfrm>
            <a:off x="18194867" y="3284538"/>
            <a:ext cx="1631951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23" name="Rectangle 62"/>
          <p:cNvSpPr>
            <a:spLocks noChangeArrowheads="1"/>
          </p:cNvSpPr>
          <p:nvPr/>
        </p:nvSpPr>
        <p:spPr bwMode="auto">
          <a:xfrm>
            <a:off x="23475951" y="1989138"/>
            <a:ext cx="1631949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24" name="Rectangle 63"/>
          <p:cNvSpPr>
            <a:spLocks noChangeArrowheads="1"/>
          </p:cNvSpPr>
          <p:nvPr/>
        </p:nvSpPr>
        <p:spPr bwMode="auto">
          <a:xfrm>
            <a:off x="28757034" y="-531813"/>
            <a:ext cx="1631951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25" name="Rectangle 65"/>
          <p:cNvSpPr>
            <a:spLocks noChangeArrowheads="1"/>
          </p:cNvSpPr>
          <p:nvPr/>
        </p:nvSpPr>
        <p:spPr bwMode="auto">
          <a:xfrm>
            <a:off x="13009034" y="4724401"/>
            <a:ext cx="1631951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26" name="Rectangle 66"/>
          <p:cNvSpPr>
            <a:spLocks noChangeArrowheads="1"/>
          </p:cNvSpPr>
          <p:nvPr/>
        </p:nvSpPr>
        <p:spPr bwMode="auto">
          <a:xfrm>
            <a:off x="18290118" y="4724401"/>
            <a:ext cx="1631949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27" name="Rectangle 67"/>
          <p:cNvSpPr>
            <a:spLocks noChangeArrowheads="1"/>
          </p:cNvSpPr>
          <p:nvPr/>
        </p:nvSpPr>
        <p:spPr bwMode="auto">
          <a:xfrm>
            <a:off x="23571201" y="3429001"/>
            <a:ext cx="1631951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28" name="Rectangle 68"/>
          <p:cNvSpPr>
            <a:spLocks noChangeArrowheads="1"/>
          </p:cNvSpPr>
          <p:nvPr/>
        </p:nvSpPr>
        <p:spPr bwMode="auto">
          <a:xfrm>
            <a:off x="28852284" y="908051"/>
            <a:ext cx="1631949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pic>
        <p:nvPicPr>
          <p:cNvPr id="20552" name="Picture 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0867" y="3644900"/>
            <a:ext cx="16383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3" name="Picture 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2218" y="3644900"/>
            <a:ext cx="16383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4" name="Picture 7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6967" y="836614"/>
            <a:ext cx="16383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6" name="Picture 7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28251" y="5648326"/>
            <a:ext cx="16510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8" name="Picture 7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3384" y="5629276"/>
            <a:ext cx="16256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7" name="Picture 7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23501" y="949326"/>
            <a:ext cx="16637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1" name="Picture 7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1" y="2205038"/>
            <a:ext cx="165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0" name="Picture 9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20867" y="2276476"/>
            <a:ext cx="16256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5" name="Picture 9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113184" y="5629276"/>
            <a:ext cx="16510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2"/>
          <p:cNvGrpSpPr>
            <a:grpSpLocks/>
          </p:cNvGrpSpPr>
          <p:nvPr/>
        </p:nvGrpSpPr>
        <p:grpSpPr bwMode="auto">
          <a:xfrm>
            <a:off x="5903385" y="836613"/>
            <a:ext cx="1153583" cy="1008062"/>
            <a:chOff x="2789" y="527"/>
            <a:chExt cx="545" cy="635"/>
          </a:xfrm>
        </p:grpSpPr>
        <p:sp>
          <p:nvSpPr>
            <p:cNvPr id="21567" name="Rectangle 81"/>
            <p:cNvSpPr>
              <a:spLocks noChangeArrowheads="1"/>
            </p:cNvSpPr>
            <p:nvPr/>
          </p:nvSpPr>
          <p:spPr bwMode="auto">
            <a:xfrm>
              <a:off x="2789" y="527"/>
              <a:ext cx="545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/>
                <a:t>22,88</a:t>
              </a:r>
            </a:p>
          </p:txBody>
        </p:sp>
        <p:sp>
          <p:nvSpPr>
            <p:cNvPr id="21568" name="AutoShape 99"/>
            <p:cNvSpPr>
              <a:spLocks noChangeArrowheads="1"/>
            </p:cNvSpPr>
            <p:nvPr/>
          </p:nvSpPr>
          <p:spPr bwMode="auto">
            <a:xfrm>
              <a:off x="2925" y="845"/>
              <a:ext cx="227" cy="317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990000"/>
                  </a:solidFill>
                </a:rPr>
                <a:t>1</a:t>
              </a:r>
            </a:p>
          </p:txBody>
        </p:sp>
      </p:grpSp>
      <p:grpSp>
        <p:nvGrpSpPr>
          <p:cNvPr id="3" name="Group 111"/>
          <p:cNvGrpSpPr>
            <a:grpSpLocks/>
          </p:cNvGrpSpPr>
          <p:nvPr/>
        </p:nvGrpSpPr>
        <p:grpSpPr bwMode="auto">
          <a:xfrm>
            <a:off x="6000751" y="3644900"/>
            <a:ext cx="1153583" cy="1079500"/>
            <a:chOff x="2835" y="2296"/>
            <a:chExt cx="545" cy="680"/>
          </a:xfrm>
        </p:grpSpPr>
        <p:sp>
          <p:nvSpPr>
            <p:cNvPr id="21565" name="Rectangle 85"/>
            <p:cNvSpPr>
              <a:spLocks noChangeArrowheads="1"/>
            </p:cNvSpPr>
            <p:nvPr/>
          </p:nvSpPr>
          <p:spPr bwMode="auto">
            <a:xfrm>
              <a:off x="2835" y="2296"/>
              <a:ext cx="545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/>
                <a:t>1,663</a:t>
              </a:r>
            </a:p>
          </p:txBody>
        </p:sp>
        <p:sp>
          <p:nvSpPr>
            <p:cNvPr id="21566" name="AutoShape 100"/>
            <p:cNvSpPr>
              <a:spLocks noChangeArrowheads="1"/>
            </p:cNvSpPr>
            <p:nvPr/>
          </p:nvSpPr>
          <p:spPr bwMode="auto">
            <a:xfrm>
              <a:off x="2925" y="2659"/>
              <a:ext cx="227" cy="317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990000"/>
                  </a:solidFill>
                </a:rPr>
                <a:t>3</a:t>
              </a:r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5903385" y="2205039"/>
            <a:ext cx="1153583" cy="1006475"/>
            <a:chOff x="2789" y="1389"/>
            <a:chExt cx="545" cy="634"/>
          </a:xfrm>
        </p:grpSpPr>
        <p:sp>
          <p:nvSpPr>
            <p:cNvPr id="21563" name="Rectangle 89"/>
            <p:cNvSpPr>
              <a:spLocks noChangeArrowheads="1"/>
            </p:cNvSpPr>
            <p:nvPr/>
          </p:nvSpPr>
          <p:spPr bwMode="auto">
            <a:xfrm>
              <a:off x="2789" y="1389"/>
              <a:ext cx="545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/>
                <a:t>3,4</a:t>
              </a:r>
            </a:p>
          </p:txBody>
        </p:sp>
        <p:sp>
          <p:nvSpPr>
            <p:cNvPr id="21564" name="AutoShape 101"/>
            <p:cNvSpPr>
              <a:spLocks noChangeArrowheads="1"/>
            </p:cNvSpPr>
            <p:nvPr/>
          </p:nvSpPr>
          <p:spPr bwMode="auto">
            <a:xfrm>
              <a:off x="2925" y="1706"/>
              <a:ext cx="227" cy="317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990000"/>
                  </a:solidFill>
                </a:rPr>
                <a:t>2</a:t>
              </a:r>
            </a:p>
          </p:txBody>
        </p:sp>
      </p:grpSp>
      <p:grpSp>
        <p:nvGrpSpPr>
          <p:cNvPr id="5" name="Group 115"/>
          <p:cNvGrpSpPr>
            <a:grpSpLocks/>
          </p:cNvGrpSpPr>
          <p:nvPr/>
        </p:nvGrpSpPr>
        <p:grpSpPr bwMode="auto">
          <a:xfrm>
            <a:off x="9072033" y="981075"/>
            <a:ext cx="1153584" cy="1079500"/>
            <a:chOff x="4286" y="618"/>
            <a:chExt cx="545" cy="680"/>
          </a:xfrm>
        </p:grpSpPr>
        <p:sp>
          <p:nvSpPr>
            <p:cNvPr id="21561" name="Rectangle 87"/>
            <p:cNvSpPr>
              <a:spLocks noChangeArrowheads="1"/>
            </p:cNvSpPr>
            <p:nvPr/>
          </p:nvSpPr>
          <p:spPr bwMode="auto">
            <a:xfrm>
              <a:off x="4286" y="618"/>
              <a:ext cx="545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/>
                <a:t>20,8</a:t>
              </a:r>
            </a:p>
          </p:txBody>
        </p:sp>
        <p:sp>
          <p:nvSpPr>
            <p:cNvPr id="21562" name="AutoShape 102"/>
            <p:cNvSpPr>
              <a:spLocks noChangeArrowheads="1"/>
            </p:cNvSpPr>
            <p:nvPr/>
          </p:nvSpPr>
          <p:spPr bwMode="auto">
            <a:xfrm>
              <a:off x="4468" y="981"/>
              <a:ext cx="227" cy="317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990000"/>
                  </a:solidFill>
                </a:rPr>
                <a:t>4</a:t>
              </a:r>
            </a:p>
          </p:txBody>
        </p:sp>
      </p:grpSp>
      <p:grpSp>
        <p:nvGrpSpPr>
          <p:cNvPr id="6" name="Group 113"/>
          <p:cNvGrpSpPr>
            <a:grpSpLocks/>
          </p:cNvGrpSpPr>
          <p:nvPr/>
        </p:nvGrpSpPr>
        <p:grpSpPr bwMode="auto">
          <a:xfrm>
            <a:off x="9169400" y="2276475"/>
            <a:ext cx="1153584" cy="1079500"/>
            <a:chOff x="4332" y="1434"/>
            <a:chExt cx="545" cy="680"/>
          </a:xfrm>
        </p:grpSpPr>
        <p:sp>
          <p:nvSpPr>
            <p:cNvPr id="21559" name="Rectangle 82"/>
            <p:cNvSpPr>
              <a:spLocks noChangeArrowheads="1"/>
            </p:cNvSpPr>
            <p:nvPr/>
          </p:nvSpPr>
          <p:spPr bwMode="auto">
            <a:xfrm>
              <a:off x="4332" y="1434"/>
              <a:ext cx="545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/>
                <a:t>11,19</a:t>
              </a:r>
            </a:p>
          </p:txBody>
        </p:sp>
        <p:sp>
          <p:nvSpPr>
            <p:cNvPr id="21560" name="AutoShape 103"/>
            <p:cNvSpPr>
              <a:spLocks noChangeArrowheads="1"/>
            </p:cNvSpPr>
            <p:nvPr/>
          </p:nvSpPr>
          <p:spPr bwMode="auto">
            <a:xfrm>
              <a:off x="4468" y="1797"/>
              <a:ext cx="227" cy="317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990000"/>
                  </a:solidFill>
                </a:rPr>
                <a:t>5</a:t>
              </a:r>
            </a:p>
          </p:txBody>
        </p:sp>
      </p:grpSp>
      <p:grpSp>
        <p:nvGrpSpPr>
          <p:cNvPr id="7" name="Group 110"/>
          <p:cNvGrpSpPr>
            <a:grpSpLocks/>
          </p:cNvGrpSpPr>
          <p:nvPr/>
        </p:nvGrpSpPr>
        <p:grpSpPr bwMode="auto">
          <a:xfrm>
            <a:off x="9169400" y="3644900"/>
            <a:ext cx="1153584" cy="1079500"/>
            <a:chOff x="4332" y="2296"/>
            <a:chExt cx="545" cy="680"/>
          </a:xfrm>
        </p:grpSpPr>
        <p:sp>
          <p:nvSpPr>
            <p:cNvPr id="21557" name="Rectangle 84"/>
            <p:cNvSpPr>
              <a:spLocks noChangeArrowheads="1"/>
            </p:cNvSpPr>
            <p:nvPr/>
          </p:nvSpPr>
          <p:spPr bwMode="auto">
            <a:xfrm>
              <a:off x="4332" y="2296"/>
              <a:ext cx="545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/>
                <a:t>16,13</a:t>
              </a:r>
            </a:p>
          </p:txBody>
        </p:sp>
        <p:sp>
          <p:nvSpPr>
            <p:cNvPr id="21558" name="AutoShape 104"/>
            <p:cNvSpPr>
              <a:spLocks noChangeArrowheads="1"/>
            </p:cNvSpPr>
            <p:nvPr/>
          </p:nvSpPr>
          <p:spPr bwMode="auto">
            <a:xfrm>
              <a:off x="4468" y="2659"/>
              <a:ext cx="227" cy="317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990000"/>
                  </a:solidFill>
                </a:rPr>
                <a:t>6</a:t>
              </a:r>
            </a:p>
          </p:txBody>
        </p:sp>
      </p:grpSp>
      <p:grpSp>
        <p:nvGrpSpPr>
          <p:cNvPr id="8" name="Group 114"/>
          <p:cNvGrpSpPr>
            <a:grpSpLocks/>
          </p:cNvGrpSpPr>
          <p:nvPr/>
        </p:nvGrpSpPr>
        <p:grpSpPr bwMode="auto">
          <a:xfrm>
            <a:off x="10128251" y="5084763"/>
            <a:ext cx="1536700" cy="576262"/>
            <a:chOff x="4785" y="3203"/>
            <a:chExt cx="726" cy="363"/>
          </a:xfrm>
        </p:grpSpPr>
        <p:sp>
          <p:nvSpPr>
            <p:cNvPr id="21555" name="Rectangle 88"/>
            <p:cNvSpPr>
              <a:spLocks noChangeArrowheads="1"/>
            </p:cNvSpPr>
            <p:nvPr/>
          </p:nvSpPr>
          <p:spPr bwMode="auto">
            <a:xfrm>
              <a:off x="4785" y="3203"/>
              <a:ext cx="545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/>
                <a:t>4,39</a:t>
              </a:r>
            </a:p>
          </p:txBody>
        </p:sp>
        <p:sp>
          <p:nvSpPr>
            <p:cNvPr id="21556" name="AutoShape 105"/>
            <p:cNvSpPr>
              <a:spLocks noChangeArrowheads="1"/>
            </p:cNvSpPr>
            <p:nvPr/>
          </p:nvSpPr>
          <p:spPr bwMode="auto">
            <a:xfrm>
              <a:off x="5284" y="3203"/>
              <a:ext cx="227" cy="317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990000"/>
                  </a:solidFill>
                </a:rPr>
                <a:t>9</a:t>
              </a:r>
            </a:p>
          </p:txBody>
        </p: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8113184" y="5084763"/>
            <a:ext cx="1631949" cy="544512"/>
            <a:chOff x="3833" y="3203"/>
            <a:chExt cx="771" cy="343"/>
          </a:xfrm>
        </p:grpSpPr>
        <p:sp>
          <p:nvSpPr>
            <p:cNvPr id="21553" name="Rectangle 96"/>
            <p:cNvSpPr>
              <a:spLocks noChangeArrowheads="1"/>
            </p:cNvSpPr>
            <p:nvPr/>
          </p:nvSpPr>
          <p:spPr bwMode="auto">
            <a:xfrm>
              <a:off x="3833" y="3203"/>
              <a:ext cx="545" cy="3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/>
                <a:t>39,62</a:t>
              </a:r>
            </a:p>
          </p:txBody>
        </p:sp>
        <p:sp>
          <p:nvSpPr>
            <p:cNvPr id="21554" name="AutoShape 106"/>
            <p:cNvSpPr>
              <a:spLocks noChangeArrowheads="1"/>
            </p:cNvSpPr>
            <p:nvPr/>
          </p:nvSpPr>
          <p:spPr bwMode="auto">
            <a:xfrm>
              <a:off x="4377" y="3203"/>
              <a:ext cx="227" cy="317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990000"/>
                  </a:solidFill>
                </a:rPr>
                <a:t>8</a:t>
              </a:r>
            </a:p>
          </p:txBody>
        </p:sp>
      </p:grpSp>
      <p:grpSp>
        <p:nvGrpSpPr>
          <p:cNvPr id="10" name="Group 116"/>
          <p:cNvGrpSpPr>
            <a:grpSpLocks/>
          </p:cNvGrpSpPr>
          <p:nvPr/>
        </p:nvGrpSpPr>
        <p:grpSpPr bwMode="auto">
          <a:xfrm>
            <a:off x="6000751" y="5084763"/>
            <a:ext cx="1631949" cy="576262"/>
            <a:chOff x="2835" y="3203"/>
            <a:chExt cx="771" cy="363"/>
          </a:xfrm>
        </p:grpSpPr>
        <p:sp>
          <p:nvSpPr>
            <p:cNvPr id="21551" name="Rectangle 86"/>
            <p:cNvSpPr>
              <a:spLocks noChangeArrowheads="1"/>
            </p:cNvSpPr>
            <p:nvPr/>
          </p:nvSpPr>
          <p:spPr bwMode="auto">
            <a:xfrm>
              <a:off x="2835" y="3203"/>
              <a:ext cx="545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/>
                <a:t>29,7</a:t>
              </a:r>
            </a:p>
          </p:txBody>
        </p:sp>
        <p:sp>
          <p:nvSpPr>
            <p:cNvPr id="21552" name="AutoShape 107"/>
            <p:cNvSpPr>
              <a:spLocks noChangeArrowheads="1"/>
            </p:cNvSpPr>
            <p:nvPr/>
          </p:nvSpPr>
          <p:spPr bwMode="auto">
            <a:xfrm>
              <a:off x="3379" y="3203"/>
              <a:ext cx="227" cy="317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990000"/>
                  </a:solidFill>
                </a:rPr>
                <a:t>7</a:t>
              </a:r>
            </a:p>
          </p:txBody>
        </p:sp>
      </p:grpSp>
      <p:sp>
        <p:nvSpPr>
          <p:cNvPr id="21547" name="WordArt 117" descr="Белый мрамор"/>
          <p:cNvSpPr>
            <a:spLocks noChangeArrowheads="1" noChangeShapeType="1" noTextEdit="1"/>
          </p:cNvSpPr>
          <p:nvPr/>
        </p:nvSpPr>
        <p:spPr bwMode="auto">
          <a:xfrm>
            <a:off x="1583267" y="188914"/>
            <a:ext cx="9505951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1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Восстанови картинку</a:t>
            </a:r>
          </a:p>
        </p:txBody>
      </p:sp>
      <p:sp>
        <p:nvSpPr>
          <p:cNvPr id="21548" name="AutoShape 11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488017" y="6381750"/>
            <a:ext cx="624416" cy="287338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sp>
        <p:nvSpPr>
          <p:cNvPr id="21549" name="AutoShape 119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4417" y="6381750"/>
            <a:ext cx="575733" cy="287338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2400"/>
          </a:p>
        </p:txBody>
      </p:sp>
      <p:pic>
        <p:nvPicPr>
          <p:cNvPr id="21550" name="Picture 120" descr="618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39485" y="6092825"/>
            <a:ext cx="14859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89017E-7 C -0.00157 -0.0104 -0.00243 -0.0245 -0.00799 -0.0319 C -0.01129 -0.04531 -0.02101 -0.04786 -0.03039 -0.05086 C -0.03612 -0.05618 -0.03698 -0.06266 -0.04289 -0.06774 C -0.04584 -0.07976 -0.04323 -0.07213 -0.054 -0.0867 C -0.05955 -0.0941 -0.0632 -0.10173 -0.06997 -0.10797 C -0.07726 -0.12254 -0.08889 -0.13248 -0.09844 -0.14381 C -0.1007 -0.14635 -0.10261 -0.14982 -0.10487 -0.15237 C -0.11007 -0.15815 -0.1165 -0.16231 -0.12066 -0.16924 C -0.12414 -0.17456 -0.12639 -0.17919 -0.13021 -0.18404 C -0.13299 -0.19445 -0.14063 -0.20948 -0.14757 -0.21572 C -0.15139 -0.23121 -0.14584 -0.21271 -0.15417 -0.22635 C -0.15504 -0.22797 -0.15452 -0.23098 -0.15556 -0.2326 C -0.15677 -0.23445 -0.15903 -0.23514 -0.16025 -0.23676 C -0.17223 -0.24948 -0.18716 -0.25572 -0.20157 -0.26219 C -0.20261 -0.26427 -0.2033 -0.26728 -0.20469 -0.26867 C -0.2066 -0.27029 -0.20903 -0.26959 -0.21112 -0.27075 C -0.23073 -0.28092 -0.21233 -0.27422 -0.22691 -0.27907 C -0.2316 -0.28508 -0.23368 -0.29202 -0.23802 -0.29826 C -0.2415 -0.31237 -0.25122 -0.32346 -0.25712 -0.33618 C -0.26337 -0.34959 -0.25695 -0.34057 -0.26355 -0.3489 C -0.26667 -0.36138 -0.27223 -0.37271 -0.27622 -0.38474 C -0.28802 -0.42057 -0.28125 -0.39884 -0.28577 -0.41872 C -0.28681 -0.42289 -0.28698 -0.42774 -0.28889 -0.43144 C -0.29393 -0.44138 -0.2915 -0.43537 -0.29514 -0.4504 C -0.29809 -0.46266 -0.30105 -0.47329 -0.30625 -0.48416 C -0.30868 -0.48924 -0.31424 -0.49896 -0.31424 -0.49896 C -0.31632 -0.51052 -0.32483 -0.5267 -0.33021 -0.53711 C -0.33438 -0.55398 -0.3441 -0.56485 -0.3507 -0.57942 C -0.35139 -0.58081 -0.35834 -0.59953 -0.36025 -0.60462 C -0.36094 -0.60647 -0.3625 -0.60739 -0.36355 -0.60901 C -0.37396 -0.62635 -0.38716 -0.64185 -0.40313 -0.64901 C -0.41164 -0.65664 -0.42327 -0.66173 -0.43334 -0.66381 C -0.45799 -0.67468 -0.48559 -0.66404 -0.51112 -0.67237 C -0.51389 -0.67491 -0.51615 -0.67861 -0.5191 -0.68069 C -0.5283 -0.68693 -0.53924 -0.68763 -0.54914 -0.68924 C -0.55487 -0.69179 -0.56094 -0.69294 -0.56667 -0.69549 C -0.56927 -0.69479 -0.57205 -0.69456 -0.57466 -0.69341 C -0.58716 -0.68739 -0.57205 -0.69063 -0.58403 -0.68716 C -0.59063 -0.68531 -0.59705 -0.68716 -0.6 -0.67861 " pathEditMode="relative" rAng="0" ptsTypes="fffffffffffffffffffffffffffffffffffffffA">
                                      <p:cBhvr>
                                        <p:cTn id="16" dur="2000" fill="hold"/>
                                        <p:tgtEl>
                                          <p:spTgt spid="20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2.89017E-7 C -0.01874 0.01642 -0.03992 0.02659 -0.0618 0.03376 C -0.06753 0.03862 -0.06961 0.0407 -0.07621 0.03792 C -0.09513 0.02104 -0.12412 0.02405 -0.14444 0.02312 C -0.15468 0.0185 -0.14461 0.02497 -0.15069 0.0148 C -0.1519 0.01272 -0.15399 0.01179 -0.15555 0.01041 C -0.16544 -0.00948 -0.15069 0.01942 -0.16353 -0.00231 C -0.17065 -0.01433 -0.17065 -0.0178 -0.17933 -0.02543 C -0.18315 -0.04138 -0.17725 -0.02011 -0.18732 -0.04023 C -0.18992 -0.04555 -0.19062 -0.05225 -0.19357 -0.05711 C -0.19565 -0.06058 -0.19791 -0.06404 -0.19999 -0.06774 C -0.20537 -0.07722 -0.20867 -0.08878 -0.21267 -0.09942 C -0.21336 -0.1015 -0.21319 -0.10404 -0.21423 -0.10589 C -0.21562 -0.10821 -0.22395 -0.11306 -0.22534 -0.11422 C -0.23142 -0.11884 -0.23246 -0.12254 -0.23958 -0.12485 C -0.2427 -0.12763 -0.246 -0.1304 -0.24912 -0.13318 C -0.25034 -0.13433 -0.25103 -0.13664 -0.25242 -0.13757 C -0.26076 -0.14335 -0.27308 -0.14543 -0.28246 -0.14797 C -0.29426 -0.15121 -0.30607 -0.15745 -0.31735 -0.16277 C -0.31892 -0.16347 -0.32083 -0.16393 -0.32222 -0.16508 C -0.32378 -0.16647 -0.32517 -0.16832 -0.3269 -0.16925 C -0.33159 -0.17156 -0.33662 -0.17156 -0.34131 -0.17341 C -0.34774 -0.17595 -0.34999 -0.17734 -0.35555 -0.17988 C -0.35711 -0.18058 -0.36024 -0.18196 -0.36024 -0.18196 C -0.37725 -0.17965 -0.37083 -0.17988 -0.37933 -0.17988 " pathEditMode="relative" ptsTypes="ffffffffffffffffffffffffA">
                                      <p:cBhvr>
                                        <p:cTn id="30" dur="2000" fill="hold"/>
                                        <p:tgtEl>
                                          <p:spTgt spid="20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2.89017E-7 C -0.00817 -0.0037 -0.01685 -0.00439 -0.02536 -0.00624 C -0.02848 -0.00763 -0.03178 -0.00925 -0.0349 -0.01063 C -0.03647 -0.01133 -0.03977 -0.01271 -0.03977 -0.01271 C -0.04636 -0.01942 -0.05331 -0.02242 -0.06025 -0.02751 C -0.06355 -0.03005 -0.06668 -0.03306 -0.0698 -0.03584 C -0.07136 -0.03722 -0.07466 -0.04023 -0.07466 -0.04023 C -0.07865 -0.04832 -0.0849 -0.05063 -0.09046 -0.05711 C -0.09706 -0.06474 -0.10296 -0.07283 -0.10956 -0.08023 C -0.11789 -0.08971 -0.12119 -0.10381 -0.13022 -0.11214 C -0.13612 -0.12393 -0.14445 -0.12925 -0.15088 -0.13942 C -0.16338 -0.1593 -0.17275 -0.18774 -0.1889 -0.203 C -0.19272 -0.21341 -0.1974 -0.21965 -0.20313 -0.22821 C -0.21668 -0.24878 -0.23161 -0.26774 -0.24602 -0.2874 C -0.24706 -0.28878 -0.24845 -0.28994 -0.24914 -0.29179 C -0.25018 -0.29456 -0.25088 -0.2978 -0.25244 -0.30011 C -0.26008 -0.3119 -0.26963 -0.31653 -0.27779 -0.32555 C -0.28577 -0.33433 -0.27883 -0.32994 -0.28734 -0.3341 C -0.28942 -0.33618 -0.29133 -0.33873 -0.29359 -0.34034 C -0.29515 -0.3415 -0.29706 -0.34104 -0.29845 -0.34242 C -0.30088 -0.34474 -0.30227 -0.34867 -0.3047 -0.35098 C -0.30869 -0.35445 -0.31372 -0.3556 -0.31754 -0.3593 C -0.33056 -0.37179 -0.32466 -0.36716 -0.3349 -0.3741 C -0.33907 -0.37988 -0.34359 -0.38219 -0.34914 -0.38474 C -0.36685 -0.40208 -0.38924 -0.40347 -0.40956 -0.41225 C -0.49463 -0.4104 -0.50956 -0.45156 -0.50956 -0.38682 " pathEditMode="relative" ptsTypes="fffffffffffffffffffffffffA">
                                      <p:cBhvr>
                                        <p:cTn id="44" dur="2000" fill="hold"/>
                                        <p:tgtEl>
                                          <p:spTgt spid="20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671 C -0.00642 -0.00323 -0.01406 -0.01202 -0.02222 -0.02081 C -0.02379 -0.02196 -0.02413 -0.02404 -0.02569 -0.02497 C -0.02899 -0.02728 -0.03333 -0.02774 -0.03681 -0.02936 C -0.04688 -0.03953 -0.05799 -0.0474 -0.06858 -0.05664 C -0.07292 -0.06011 -0.07569 -0.06566 -0.07969 -0.06936 C -0.08316 -0.0726 -0.08733 -0.07514 -0.09063 -0.07792 C -0.09896 -0.09688 -0.11337 -0.1082 -0.12569 -0.12231 C -0.14167 -0.14081 -0.125 -0.12647 -0.14149 -0.13919 C -0.14722 -0.15075 -0.15625 -0.15953 -0.16354 -0.16878 C -0.18299 -0.19214 -0.19861 -0.20948 -0.22552 -0.21526 C -0.24149 -0.22844 -0.22396 -0.21549 -0.24618 -0.22589 C -0.26094 -0.23283 -0.27309 -0.24555 -0.28889 -0.24901 C -0.30278 -0.25688 -0.31875 -0.26612 -0.33368 -0.27029 C -0.35747 -0.27745 -0.38333 -0.27422 -0.40799 -0.27653 C -0.4309 -0.27491 -0.4533 -0.27214 -0.47622 -0.27029 C -0.48108 -0.26404 -0.48733 -0.25641 -0.49375 -0.25341 C -0.49688 -0.25202 -0.50017 -0.2504 -0.5033 -0.24901 C -0.50486 -0.24832 -0.50799 -0.24693 -0.50799 -0.2467 C -0.51441 -0.23399 -0.50712 -0.24578 -0.51597 -0.23861 C -0.52014 -0.23514 -0.5224 -0.22751 -0.52396 -0.22173 C -0.52379 -0.22081 -0.52153 -0.20878 -0.52066 -0.20693 C -0.51997 -0.20508 -0.51892 -0.20162 -0.51754 -0.20254 C -0.51615 -0.20347 -0.51754 -0.20693 -0.51754 -0.20901 " pathEditMode="relative" rAng="0" ptsTypes="fffffffffffffffffffffffA">
                                      <p:cBhvr>
                                        <p:cTn id="58" dur="2000" fill="hold"/>
                                        <p:tgtEl>
                                          <p:spTgt spid="20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" y="-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24855E-7 C -0.01007 -0.01989 -0.02639 -0.02127 -0.04288 -0.02312 C -0.06458 -0.03376 -0.0967 -0.0363 -0.11892 -0.03792 C -0.15399 -0.04416 -0.18854 -0.04555 -0.22379 -0.04856 C -0.25694 -0.04717 -0.26962 -0.04624 -0.2967 -0.04023 C -0.30556 -0.03607 -0.31476 -0.03515 -0.32379 -0.03168 C -0.33542 -0.02728 -0.34583 -0.02174 -0.35712 -0.01688 C -0.36372 -0.0111 -0.36372 -0.00578 -0.36823 0.00208 C -0.37049 0.00601 -0.37622 0.01272 -0.37622 0.01272 C -0.37813 0.02035 -0.37899 0.02682 -0.38247 0.03376 C -0.38629 0.05433 -0.38629 0.07445 -0.38889 0.09526 C -0.38993 0.11491 -0.39635 0.1489 -0.38733 0.16693 C -0.38681 0.1748 -0.38733 0.18289 -0.38559 0.19029 C -0.38056 0.21225 -0.3809 0.18705 -0.3809 0.19653 " pathEditMode="relative" ptsTypes="fffffffffffffA">
                                      <p:cBhvr>
                                        <p:cTn id="72" dur="2000" fill="hold"/>
                                        <p:tgtEl>
                                          <p:spTgt spid="20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578 C -0.0092 0.00393 -0.01718 -0.00046 -0.02656 -0.00277 C -0.0375 -0.00532 -0.04878 -0.00717 -0.05989 -0.00902 C -0.15121 -0.04809 -0.25486 -0.03491 -0.34878 -0.03861 C -0.39583 -0.03792 -0.45677 -0.07884 -0.4901 -0.03445 C -0.50277 -0.01757 -0.49062 -0.02428 -0.50121 -0.01965 C -0.50503 -0.01225 -0.50243 -0.01341 -0.50763 -0.01341 " pathEditMode="relative" rAng="0" ptsTypes="ffffffA">
                                      <p:cBhvr>
                                        <p:cTn id="86" dur="2000" fill="hold"/>
                                        <p:tgtEl>
                                          <p:spTgt spid="20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526E-6 C -0.01007 -0.00439 0.00139 -0.00046 -0.01424 -3.3526E-6 C -0.05608 0.00139 -0.09792 0.00139 -0.13976 0.00209 C -0.17795 0.00925 -0.21701 0.00579 -0.25556 0.01041 C -0.2691 0.01711 -0.2842 0.01596 -0.29861 0.01688 C -0.3217 0.01596 -0.34566 0.01989 -0.3684 0.01272 C -0.37049 0.01203 -0.3724 0.00925 -0.37465 0.00833 C -0.38437 0.00463 -0.39375 0.0037 -0.40312 -0.00208 C -0.41493 -0.00924 -0.42743 -0.02219 -0.43976 -0.02751 C -0.44774 -0.03468 -0.4533 -0.04161 -0.46024 -0.05086 C -0.46181 -0.05294 -0.4651 -0.05711 -0.4651 -0.05711 C -0.47187 -0.07583 -0.48628 -0.08323 -0.49687 -0.09734 C -0.49931 -0.10057 -0.50069 -0.10474 -0.50312 -0.10797 C -0.50781 -0.11421 -0.51406 -0.1193 -0.5191 -0.12485 C -0.53003 -0.13711 -0.54045 -0.15028 -0.5526 -0.16069 C -0.56667 -0.18658 -0.54878 -0.1563 -0.56198 -0.17341 C -0.56788 -0.18127 -0.56788 -0.19098 -0.57622 -0.19445 C -0.58351 -0.21456 -0.59306 -0.20809 -0.60642 -0.21988 C -0.61302 -0.22566 -0.60937 -0.22335 -0.61753 -0.22635 C -0.62812 -0.23491 -0.63958 -0.24277 -0.65087 -0.24947 C -0.65868 -0.2541 -0.66476 -0.25433 -0.67309 -0.25803 C -0.68264 -0.26219 -0.68993 -0.26658 -0.7 -0.26843 C -0.71042 -0.283 -0.74444 -0.27907 -0.74444 -0.27907 C -0.75365 -0.28508 -0.75035 -0.28554 -0.75556 -0.29595 C -0.75747 -0.30358 -0.75781 -0.3119 -0.76024 -0.3193 C -0.76389 -0.3304 -0.76354 -0.3193 -0.76354 -0.32554 " pathEditMode="relative" ptsTypes="fffffffffffffffffffffffffA">
                                      <p:cBhvr>
                                        <p:cTn id="100" dur="2000" fill="hold"/>
                                        <p:tgtEl>
                                          <p:spTgt spid="20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5.78035E-7 C -0.03386 0.00346 -0.06771 0.00624 -0.10157 0.01063 C -0.11372 0.01456 -0.1257 0.01711 -0.1382 0.01896 C -0.154 0.02474 -0.1698 0.02959 -0.18577 0.03375 C -0.19931 0.04115 -0.2132 0.04601 -0.22726 0.05086 C -0.22934 0.05156 -0.23125 0.05433 -0.23334 0.05503 C -0.25348 0.06219 -0.27535 0.06266 -0.29532 0.06982 C -0.32292 0.07977 -0.35052 0.09179 -0.37778 0.10358 C -0.38473 0.10659 -0.3915 0.11329 -0.39844 0.1163 C -0.4073 0.12023 -0.41789 0.12462 -0.42709 0.12693 C -0.44393 0.14173 -0.46216 0.14844 -0.48108 0.15653 C -0.50209 0.16555 -0.52309 0.17618 -0.54445 0.18404 C -0.55035 0.19537 -0.5533 0.19792 -0.56042 0.20716 C -0.56216 0.21456 -0.56598 0.21803 -0.56997 0.22404 C -0.5724 0.22774 -0.57778 0.23468 -0.57778 0.23468 C -0.58091 0.24716 -0.59028 0.25109 -0.59688 0.26011 C -0.60521 0.27144 -0.5974 0.26659 -0.60643 0.27052 C -0.61389 0.27745 -0.61042 0.27375 -0.6191 0.28531 C -0.62014 0.2867 -0.62223 0.28971 -0.62223 0.28971 C -0.62639 0.30659 -0.61997 0.28647 -0.62865 0.29803 C -0.62986 0.29965 -0.62917 0.30266 -0.63021 0.3045 C -0.63143 0.30659 -0.63334 0.30728 -0.6349 0.30867 C -0.63837 0.31537 -0.64254 0.31884 -0.64601 0.32555 C -0.64462 0.33711 -0.63976 0.34982 -0.63976 0.36161 C -0.63976 0.36323 -0.6408 0.35861 -0.64132 0.35722 " pathEditMode="relative" ptsTypes="ffffffffffffffffffffffffA">
                                      <p:cBhvr>
                                        <p:cTn id="114" dur="2000" fill="hold"/>
                                        <p:tgtEl>
                                          <p:spTgt spid="20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6.35838E-7 C -0.00937 -0.01248 -0.0191 -0.01179 -0.03177 -0.01479 C -0.03663 -0.01595 -0.04601 -0.01919 -0.04601 -0.01919 C -0.05226 -0.02474 -0.05712 -0.02959 -0.06354 -0.03398 C -0.06858 -0.03745 -0.07066 -0.04184 -0.07621 -0.04439 C -0.07726 -0.04578 -0.07812 -0.04763 -0.07934 -0.04878 C -0.08073 -0.04994 -0.08281 -0.04947 -0.0842 -0.05086 C -0.08576 -0.05248 -0.08611 -0.05526 -0.08733 -0.05711 C -0.08871 -0.05942 -0.0908 -0.06127 -0.09219 -0.06358 C -0.09444 -0.06751 -0.09844 -0.07606 -0.09844 -0.07606 C -0.10243 -0.09294 -0.10365 -0.11098 -0.10955 -0.12693 C -0.1125 -0.15167 -0.11233 -0.19537 -0.12222 -0.21572 C -0.12274 -0.21849 -0.12274 -0.2215 -0.12378 -0.22404 C -0.12604 -0.22936 -0.13177 -0.23884 -0.13177 -0.23884 C -0.1342 -0.24878 -0.13559 -0.25595 -0.13976 -0.26427 C -0.14028 -0.26843 -0.14097 -0.27283 -0.14132 -0.27699 C -0.14201 -0.28693 -0.14184 -0.29687 -0.14288 -0.30658 C -0.1434 -0.31098 -0.14496 -0.31514 -0.14601 -0.3193 C -0.14653 -0.32138 -0.14774 -0.32554 -0.14774 -0.32554 " pathEditMode="relative" ptsTypes="ffffffffffffffffffA">
                                      <p:cBhvr>
                                        <p:cTn id="128" dur="2000" fill="hold"/>
                                        <p:tgtEl>
                                          <p:spTgt spid="20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832101" y="84138"/>
            <a:ext cx="6144684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 i="1" dirty="0" smtClean="0">
                <a:solidFill>
                  <a:srgbClr val="990000"/>
                </a:solidFill>
                <a:latin typeface="Georgia" pitchFamily="18" charset="0"/>
              </a:rPr>
              <a:t>Лови ошибку</a:t>
            </a:r>
            <a:endParaRPr lang="ru-RU" sz="4800" b="1" i="1" dirty="0">
              <a:solidFill>
                <a:srgbClr val="990000"/>
              </a:solidFill>
              <a:latin typeface="Georgia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836614"/>
            <a:ext cx="3073400" cy="1976437"/>
            <a:chOff x="113" y="799"/>
            <a:chExt cx="1452" cy="1245"/>
          </a:xfrm>
        </p:grpSpPr>
        <p:sp>
          <p:nvSpPr>
            <p:cNvPr id="109574" name="Text Box 6"/>
            <p:cNvSpPr txBox="1">
              <a:spLocks noChangeArrowheads="1"/>
            </p:cNvSpPr>
            <p:nvPr/>
          </p:nvSpPr>
          <p:spPr bwMode="auto">
            <a:xfrm>
              <a:off x="340" y="1253"/>
              <a:ext cx="10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ru-RU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17483" name="Text Box 7"/>
            <p:cNvSpPr txBox="1">
              <a:spLocks noChangeArrowheads="1"/>
            </p:cNvSpPr>
            <p:nvPr/>
          </p:nvSpPr>
          <p:spPr bwMode="auto">
            <a:xfrm>
              <a:off x="386" y="799"/>
              <a:ext cx="117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 dirty="0">
                  <a:solidFill>
                    <a:schemeClr val="accent2"/>
                  </a:solidFill>
                </a:rPr>
                <a:t> 5 4,6</a:t>
              </a:r>
            </a:p>
          </p:txBody>
        </p:sp>
        <p:sp>
          <p:nvSpPr>
            <p:cNvPr id="17484" name="Text Box 8"/>
            <p:cNvSpPr txBox="1">
              <a:spLocks noChangeArrowheads="1"/>
            </p:cNvSpPr>
            <p:nvPr/>
          </p:nvSpPr>
          <p:spPr bwMode="auto">
            <a:xfrm>
              <a:off x="113" y="961"/>
              <a:ext cx="59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>
                  <a:solidFill>
                    <a:schemeClr val="accent2"/>
                  </a:solidFill>
                </a:rPr>
                <a:t>+</a:t>
              </a:r>
            </a:p>
          </p:txBody>
        </p:sp>
        <p:sp>
          <p:nvSpPr>
            <p:cNvPr id="17485" name="Text Box 9"/>
            <p:cNvSpPr txBox="1">
              <a:spLocks noChangeArrowheads="1"/>
            </p:cNvSpPr>
            <p:nvPr/>
          </p:nvSpPr>
          <p:spPr bwMode="auto">
            <a:xfrm>
              <a:off x="421" y="1117"/>
              <a:ext cx="953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>
                  <a:solidFill>
                    <a:schemeClr val="accent2"/>
                  </a:solidFill>
                </a:rPr>
                <a:t>2,1 3</a:t>
              </a:r>
            </a:p>
          </p:txBody>
        </p:sp>
        <p:sp>
          <p:nvSpPr>
            <p:cNvPr id="17486" name="Line 10"/>
            <p:cNvSpPr>
              <a:spLocks noChangeShapeType="1"/>
            </p:cNvSpPr>
            <p:nvPr/>
          </p:nvSpPr>
          <p:spPr bwMode="auto">
            <a:xfrm>
              <a:off x="295" y="1552"/>
              <a:ext cx="95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7" name="Text Box 11"/>
            <p:cNvSpPr txBox="1">
              <a:spLocks noChangeArrowheads="1"/>
            </p:cNvSpPr>
            <p:nvPr/>
          </p:nvSpPr>
          <p:spPr bwMode="auto">
            <a:xfrm>
              <a:off x="385" y="1525"/>
              <a:ext cx="1089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>
                  <a:solidFill>
                    <a:schemeClr val="accent2"/>
                  </a:solidFill>
                </a:rPr>
                <a:t>7 5,9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39185" y="836613"/>
            <a:ext cx="3263900" cy="1943100"/>
            <a:chOff x="1474" y="845"/>
            <a:chExt cx="1542" cy="1224"/>
          </a:xfrm>
        </p:grpSpPr>
        <p:sp>
          <p:nvSpPr>
            <p:cNvPr id="17476" name="Rectangle 14"/>
            <p:cNvSpPr>
              <a:spLocks noChangeArrowheads="1"/>
            </p:cNvSpPr>
            <p:nvPr/>
          </p:nvSpPr>
          <p:spPr bwMode="auto">
            <a:xfrm>
              <a:off x="2292" y="1561"/>
              <a:ext cx="3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ru-RU" sz="1200" b="0">
                  <a:latin typeface="Arial" charset="0"/>
                  <a:cs typeface="Times New Roman" pitchFamily="18" charset="0"/>
                </a:rPr>
                <a:t>           </a:t>
              </a:r>
              <a:endParaRPr lang="ru-RU" sz="1800" b="0">
                <a:latin typeface="Arial" charset="0"/>
              </a:endParaRPr>
            </a:p>
          </p:txBody>
        </p:sp>
        <p:sp>
          <p:nvSpPr>
            <p:cNvPr id="17477" name="Text Box 15"/>
            <p:cNvSpPr txBox="1">
              <a:spLocks noChangeArrowheads="1"/>
            </p:cNvSpPr>
            <p:nvPr/>
          </p:nvSpPr>
          <p:spPr bwMode="auto">
            <a:xfrm>
              <a:off x="1701" y="845"/>
              <a:ext cx="131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6 </a:t>
              </a:r>
              <a:endParaRPr lang="ru-RU" sz="4400">
                <a:solidFill>
                  <a:srgbClr val="990000"/>
                </a:solidFill>
              </a:endParaRPr>
            </a:p>
          </p:txBody>
        </p:sp>
        <p:sp>
          <p:nvSpPr>
            <p:cNvPr id="17478" name="Text Box 16"/>
            <p:cNvSpPr txBox="1">
              <a:spLocks noChangeArrowheads="1"/>
            </p:cNvSpPr>
            <p:nvPr/>
          </p:nvSpPr>
          <p:spPr bwMode="auto">
            <a:xfrm>
              <a:off x="1474" y="1000"/>
              <a:ext cx="31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+</a:t>
              </a:r>
            </a:p>
          </p:txBody>
        </p:sp>
        <p:sp>
          <p:nvSpPr>
            <p:cNvPr id="17479" name="Text Box 17"/>
            <p:cNvSpPr txBox="1">
              <a:spLocks noChangeArrowheads="1"/>
            </p:cNvSpPr>
            <p:nvPr/>
          </p:nvSpPr>
          <p:spPr bwMode="auto">
            <a:xfrm>
              <a:off x="1837" y="1162"/>
              <a:ext cx="86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 2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1 3</a:t>
              </a:r>
            </a:p>
          </p:txBody>
        </p:sp>
        <p:sp>
          <p:nvSpPr>
            <p:cNvPr id="17480" name="Line 18"/>
            <p:cNvSpPr>
              <a:spLocks noChangeShapeType="1"/>
            </p:cNvSpPr>
            <p:nvPr/>
          </p:nvSpPr>
          <p:spPr bwMode="auto">
            <a:xfrm>
              <a:off x="1655" y="1616"/>
              <a:ext cx="86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81" name="Text Box 19"/>
            <p:cNvSpPr txBox="1">
              <a:spLocks noChangeArrowheads="1"/>
            </p:cNvSpPr>
            <p:nvPr/>
          </p:nvSpPr>
          <p:spPr bwMode="auto">
            <a:xfrm>
              <a:off x="1700" y="1589"/>
              <a:ext cx="122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 sz="4400">
                <a:solidFill>
                  <a:schemeClr val="accent2"/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58234" y="836613"/>
            <a:ext cx="3263900" cy="1943100"/>
            <a:chOff x="1474" y="845"/>
            <a:chExt cx="1542" cy="1224"/>
          </a:xfrm>
        </p:grpSpPr>
        <p:sp>
          <p:nvSpPr>
            <p:cNvPr id="17470" name="Rectangle 21"/>
            <p:cNvSpPr>
              <a:spLocks noChangeArrowheads="1"/>
            </p:cNvSpPr>
            <p:nvPr/>
          </p:nvSpPr>
          <p:spPr bwMode="auto">
            <a:xfrm>
              <a:off x="2292" y="1561"/>
              <a:ext cx="3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ru-RU" sz="1200" b="0">
                  <a:latin typeface="Arial" charset="0"/>
                  <a:cs typeface="Times New Roman" pitchFamily="18" charset="0"/>
                </a:rPr>
                <a:t>           </a:t>
              </a:r>
              <a:endParaRPr lang="ru-RU" sz="1800" b="0">
                <a:latin typeface="Arial" charset="0"/>
              </a:endParaRPr>
            </a:p>
          </p:txBody>
        </p:sp>
        <p:sp>
          <p:nvSpPr>
            <p:cNvPr id="17471" name="Text Box 22"/>
            <p:cNvSpPr txBox="1">
              <a:spLocks noChangeArrowheads="1"/>
            </p:cNvSpPr>
            <p:nvPr/>
          </p:nvSpPr>
          <p:spPr bwMode="auto">
            <a:xfrm>
              <a:off x="1701" y="845"/>
              <a:ext cx="131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6 </a:t>
              </a:r>
              <a:r>
                <a:rPr lang="ru-RU" sz="4400">
                  <a:solidFill>
                    <a:srgbClr val="990000"/>
                  </a:solidFill>
                </a:rPr>
                <a:t>0</a:t>
              </a:r>
            </a:p>
          </p:txBody>
        </p:sp>
        <p:sp>
          <p:nvSpPr>
            <p:cNvPr id="17472" name="Text Box 23"/>
            <p:cNvSpPr txBox="1">
              <a:spLocks noChangeArrowheads="1"/>
            </p:cNvSpPr>
            <p:nvPr/>
          </p:nvSpPr>
          <p:spPr bwMode="auto">
            <a:xfrm>
              <a:off x="1474" y="1000"/>
              <a:ext cx="31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+</a:t>
              </a:r>
            </a:p>
          </p:txBody>
        </p:sp>
        <p:sp>
          <p:nvSpPr>
            <p:cNvPr id="17473" name="Text Box 24"/>
            <p:cNvSpPr txBox="1">
              <a:spLocks noChangeArrowheads="1"/>
            </p:cNvSpPr>
            <p:nvPr/>
          </p:nvSpPr>
          <p:spPr bwMode="auto">
            <a:xfrm>
              <a:off x="1837" y="1162"/>
              <a:ext cx="86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 2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1 3</a:t>
              </a:r>
            </a:p>
          </p:txBody>
        </p:sp>
        <p:sp>
          <p:nvSpPr>
            <p:cNvPr id="17474" name="Line 25"/>
            <p:cNvSpPr>
              <a:spLocks noChangeShapeType="1"/>
            </p:cNvSpPr>
            <p:nvPr/>
          </p:nvSpPr>
          <p:spPr bwMode="auto">
            <a:xfrm>
              <a:off x="1655" y="1616"/>
              <a:ext cx="86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75" name="Text Box 26"/>
            <p:cNvSpPr txBox="1">
              <a:spLocks noChangeArrowheads="1"/>
            </p:cNvSpPr>
            <p:nvPr/>
          </p:nvSpPr>
          <p:spPr bwMode="auto">
            <a:xfrm>
              <a:off x="1700" y="1589"/>
              <a:ext cx="122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5 6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7 3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2927351" y="836613"/>
            <a:ext cx="3263900" cy="1943100"/>
            <a:chOff x="1474" y="845"/>
            <a:chExt cx="1542" cy="1224"/>
          </a:xfrm>
        </p:grpSpPr>
        <p:sp>
          <p:nvSpPr>
            <p:cNvPr id="17464" name="Rectangle 28"/>
            <p:cNvSpPr>
              <a:spLocks noChangeArrowheads="1"/>
            </p:cNvSpPr>
            <p:nvPr/>
          </p:nvSpPr>
          <p:spPr bwMode="auto">
            <a:xfrm>
              <a:off x="2292" y="1561"/>
              <a:ext cx="3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ru-RU" sz="1200" b="0">
                  <a:latin typeface="Arial" charset="0"/>
                  <a:cs typeface="Times New Roman" pitchFamily="18" charset="0"/>
                </a:rPr>
                <a:t>           </a:t>
              </a:r>
              <a:endParaRPr lang="ru-RU" sz="1800" b="0">
                <a:latin typeface="Arial" charset="0"/>
              </a:endParaRPr>
            </a:p>
          </p:txBody>
        </p:sp>
        <p:sp>
          <p:nvSpPr>
            <p:cNvPr id="17465" name="Text Box 29"/>
            <p:cNvSpPr txBox="1">
              <a:spLocks noChangeArrowheads="1"/>
            </p:cNvSpPr>
            <p:nvPr/>
          </p:nvSpPr>
          <p:spPr bwMode="auto">
            <a:xfrm>
              <a:off x="1701" y="845"/>
              <a:ext cx="131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5 4,6</a:t>
              </a:r>
            </a:p>
          </p:txBody>
        </p:sp>
        <p:sp>
          <p:nvSpPr>
            <p:cNvPr id="17466" name="Text Box 30"/>
            <p:cNvSpPr txBox="1">
              <a:spLocks noChangeArrowheads="1"/>
            </p:cNvSpPr>
            <p:nvPr/>
          </p:nvSpPr>
          <p:spPr bwMode="auto">
            <a:xfrm>
              <a:off x="1474" y="1000"/>
              <a:ext cx="31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+</a:t>
              </a:r>
            </a:p>
          </p:txBody>
        </p:sp>
        <p:sp>
          <p:nvSpPr>
            <p:cNvPr id="17467" name="Text Box 31"/>
            <p:cNvSpPr txBox="1">
              <a:spLocks noChangeArrowheads="1"/>
            </p:cNvSpPr>
            <p:nvPr/>
          </p:nvSpPr>
          <p:spPr bwMode="auto">
            <a:xfrm>
              <a:off x="1837" y="1162"/>
              <a:ext cx="86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 2,1 3</a:t>
              </a:r>
            </a:p>
          </p:txBody>
        </p:sp>
        <p:sp>
          <p:nvSpPr>
            <p:cNvPr id="17468" name="Line 32"/>
            <p:cNvSpPr>
              <a:spLocks noChangeShapeType="1"/>
            </p:cNvSpPr>
            <p:nvPr/>
          </p:nvSpPr>
          <p:spPr bwMode="auto">
            <a:xfrm>
              <a:off x="1655" y="1616"/>
              <a:ext cx="86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9" name="Text Box 33"/>
            <p:cNvSpPr txBox="1">
              <a:spLocks noChangeArrowheads="1"/>
            </p:cNvSpPr>
            <p:nvPr/>
          </p:nvSpPr>
          <p:spPr bwMode="auto">
            <a:xfrm>
              <a:off x="1700" y="1589"/>
              <a:ext cx="122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5,6 73</a:t>
              </a: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2927351" y="836613"/>
            <a:ext cx="3263900" cy="1943100"/>
            <a:chOff x="1474" y="845"/>
            <a:chExt cx="1542" cy="1224"/>
          </a:xfrm>
        </p:grpSpPr>
        <p:sp>
          <p:nvSpPr>
            <p:cNvPr id="17458" name="Rectangle 35"/>
            <p:cNvSpPr>
              <a:spLocks noChangeArrowheads="1"/>
            </p:cNvSpPr>
            <p:nvPr/>
          </p:nvSpPr>
          <p:spPr bwMode="auto">
            <a:xfrm>
              <a:off x="2292" y="1561"/>
              <a:ext cx="3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ru-RU" sz="1200" b="0">
                  <a:latin typeface="Arial" charset="0"/>
                  <a:cs typeface="Times New Roman" pitchFamily="18" charset="0"/>
                </a:rPr>
                <a:t>           </a:t>
              </a:r>
              <a:endParaRPr lang="ru-RU" sz="1800" b="0">
                <a:latin typeface="Arial" charset="0"/>
              </a:endParaRPr>
            </a:p>
          </p:txBody>
        </p:sp>
        <p:sp>
          <p:nvSpPr>
            <p:cNvPr id="17459" name="Text Box 36"/>
            <p:cNvSpPr txBox="1">
              <a:spLocks noChangeArrowheads="1"/>
            </p:cNvSpPr>
            <p:nvPr/>
          </p:nvSpPr>
          <p:spPr bwMode="auto">
            <a:xfrm>
              <a:off x="1701" y="845"/>
              <a:ext cx="131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6 </a:t>
              </a:r>
              <a:r>
                <a:rPr lang="ru-RU" sz="4400">
                  <a:solidFill>
                    <a:srgbClr val="990000"/>
                  </a:solidFill>
                </a:rPr>
                <a:t>0</a:t>
              </a:r>
            </a:p>
          </p:txBody>
        </p:sp>
        <p:sp>
          <p:nvSpPr>
            <p:cNvPr id="17460" name="Text Box 37"/>
            <p:cNvSpPr txBox="1">
              <a:spLocks noChangeArrowheads="1"/>
            </p:cNvSpPr>
            <p:nvPr/>
          </p:nvSpPr>
          <p:spPr bwMode="auto">
            <a:xfrm>
              <a:off x="1474" y="1000"/>
              <a:ext cx="31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+</a:t>
              </a:r>
            </a:p>
          </p:txBody>
        </p:sp>
        <p:sp>
          <p:nvSpPr>
            <p:cNvPr id="17461" name="Text Box 38"/>
            <p:cNvSpPr txBox="1">
              <a:spLocks noChangeArrowheads="1"/>
            </p:cNvSpPr>
            <p:nvPr/>
          </p:nvSpPr>
          <p:spPr bwMode="auto">
            <a:xfrm>
              <a:off x="1837" y="1162"/>
              <a:ext cx="86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 2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1 3</a:t>
              </a:r>
            </a:p>
          </p:txBody>
        </p:sp>
        <p:sp>
          <p:nvSpPr>
            <p:cNvPr id="17462" name="Line 39"/>
            <p:cNvSpPr>
              <a:spLocks noChangeShapeType="1"/>
            </p:cNvSpPr>
            <p:nvPr/>
          </p:nvSpPr>
          <p:spPr bwMode="auto">
            <a:xfrm>
              <a:off x="1655" y="1616"/>
              <a:ext cx="86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63" name="Text Box 40"/>
            <p:cNvSpPr txBox="1">
              <a:spLocks noChangeArrowheads="1"/>
            </p:cNvSpPr>
            <p:nvPr/>
          </p:nvSpPr>
          <p:spPr bwMode="auto">
            <a:xfrm>
              <a:off x="1700" y="1589"/>
              <a:ext cx="122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5 6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7 3</a:t>
              </a: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5903385" y="836614"/>
            <a:ext cx="2688167" cy="1914525"/>
            <a:chOff x="2971" y="572"/>
            <a:chExt cx="1270" cy="1206"/>
          </a:xfrm>
        </p:grpSpPr>
        <p:sp>
          <p:nvSpPr>
            <p:cNvPr id="17453" name="Text Box 42"/>
            <p:cNvSpPr txBox="1">
              <a:spLocks noChangeArrowheads="1"/>
            </p:cNvSpPr>
            <p:nvPr/>
          </p:nvSpPr>
          <p:spPr bwMode="auto">
            <a:xfrm>
              <a:off x="3152" y="572"/>
              <a:ext cx="90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5 4,6</a:t>
              </a:r>
            </a:p>
          </p:txBody>
        </p:sp>
        <p:sp>
          <p:nvSpPr>
            <p:cNvPr id="17454" name="Text Box 43"/>
            <p:cNvSpPr txBox="1">
              <a:spLocks noChangeArrowheads="1"/>
            </p:cNvSpPr>
            <p:nvPr/>
          </p:nvSpPr>
          <p:spPr bwMode="auto">
            <a:xfrm>
              <a:off x="3152" y="890"/>
              <a:ext cx="81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2,1 3</a:t>
              </a:r>
            </a:p>
          </p:txBody>
        </p:sp>
        <p:sp>
          <p:nvSpPr>
            <p:cNvPr id="17455" name="Line 44"/>
            <p:cNvSpPr>
              <a:spLocks noChangeShapeType="1"/>
            </p:cNvSpPr>
            <p:nvPr/>
          </p:nvSpPr>
          <p:spPr bwMode="auto">
            <a:xfrm>
              <a:off x="3152" y="1344"/>
              <a:ext cx="86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6" name="Text Box 45"/>
            <p:cNvSpPr txBox="1">
              <a:spLocks noChangeArrowheads="1"/>
            </p:cNvSpPr>
            <p:nvPr/>
          </p:nvSpPr>
          <p:spPr bwMode="auto">
            <a:xfrm>
              <a:off x="2971" y="709"/>
              <a:ext cx="22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17457" name="Text Box 46"/>
            <p:cNvSpPr txBox="1">
              <a:spLocks noChangeArrowheads="1"/>
            </p:cNvSpPr>
            <p:nvPr/>
          </p:nvSpPr>
          <p:spPr bwMode="auto">
            <a:xfrm>
              <a:off x="3152" y="1298"/>
              <a:ext cx="108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3,3 3</a:t>
              </a:r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5998633" y="836614"/>
            <a:ext cx="2844800" cy="1266825"/>
            <a:chOff x="2789" y="2205"/>
            <a:chExt cx="1344" cy="798"/>
          </a:xfrm>
        </p:grpSpPr>
        <p:sp>
          <p:nvSpPr>
            <p:cNvPr id="17449" name="Text Box 48"/>
            <p:cNvSpPr txBox="1">
              <a:spLocks noChangeArrowheads="1"/>
            </p:cNvSpPr>
            <p:nvPr/>
          </p:nvSpPr>
          <p:spPr bwMode="auto">
            <a:xfrm>
              <a:off x="2925" y="2205"/>
              <a:ext cx="108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6 </a:t>
              </a:r>
              <a:endParaRPr lang="ru-RU" sz="4400">
                <a:solidFill>
                  <a:srgbClr val="990000"/>
                </a:solidFill>
              </a:endParaRPr>
            </a:p>
          </p:txBody>
        </p:sp>
        <p:sp>
          <p:nvSpPr>
            <p:cNvPr id="17450" name="Text Box 49"/>
            <p:cNvSpPr txBox="1">
              <a:spLocks noChangeArrowheads="1"/>
            </p:cNvSpPr>
            <p:nvPr/>
          </p:nvSpPr>
          <p:spPr bwMode="auto">
            <a:xfrm>
              <a:off x="3152" y="2523"/>
              <a:ext cx="98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2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1 3</a:t>
              </a:r>
            </a:p>
          </p:txBody>
        </p:sp>
        <p:sp>
          <p:nvSpPr>
            <p:cNvPr id="17451" name="Line 50"/>
            <p:cNvSpPr>
              <a:spLocks noChangeShapeType="1"/>
            </p:cNvSpPr>
            <p:nvPr/>
          </p:nvSpPr>
          <p:spPr bwMode="auto">
            <a:xfrm>
              <a:off x="2971" y="2976"/>
              <a:ext cx="95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52" name="Text Box 51"/>
            <p:cNvSpPr txBox="1">
              <a:spLocks noChangeArrowheads="1"/>
            </p:cNvSpPr>
            <p:nvPr/>
          </p:nvSpPr>
          <p:spPr bwMode="auto">
            <a:xfrm>
              <a:off x="2789" y="2360"/>
              <a:ext cx="273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-</a:t>
              </a:r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5998633" y="836614"/>
            <a:ext cx="2844800" cy="1914525"/>
            <a:chOff x="4286" y="572"/>
            <a:chExt cx="1344" cy="1206"/>
          </a:xfrm>
        </p:grpSpPr>
        <p:sp>
          <p:nvSpPr>
            <p:cNvPr id="17444" name="Text Box 53"/>
            <p:cNvSpPr txBox="1">
              <a:spLocks noChangeArrowheads="1"/>
            </p:cNvSpPr>
            <p:nvPr/>
          </p:nvSpPr>
          <p:spPr bwMode="auto">
            <a:xfrm>
              <a:off x="4422" y="572"/>
              <a:ext cx="108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6 </a:t>
              </a:r>
              <a:r>
                <a:rPr lang="ru-RU" sz="4400">
                  <a:solidFill>
                    <a:srgbClr val="990000"/>
                  </a:solidFill>
                </a:rPr>
                <a:t>0</a:t>
              </a:r>
            </a:p>
          </p:txBody>
        </p:sp>
        <p:sp>
          <p:nvSpPr>
            <p:cNvPr id="17445" name="Text Box 54"/>
            <p:cNvSpPr txBox="1">
              <a:spLocks noChangeArrowheads="1"/>
            </p:cNvSpPr>
            <p:nvPr/>
          </p:nvSpPr>
          <p:spPr bwMode="auto">
            <a:xfrm>
              <a:off x="4649" y="890"/>
              <a:ext cx="98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2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1 3</a:t>
              </a:r>
            </a:p>
          </p:txBody>
        </p:sp>
        <p:sp>
          <p:nvSpPr>
            <p:cNvPr id="17446" name="Line 55"/>
            <p:cNvSpPr>
              <a:spLocks noChangeShapeType="1"/>
            </p:cNvSpPr>
            <p:nvPr/>
          </p:nvSpPr>
          <p:spPr bwMode="auto">
            <a:xfrm>
              <a:off x="4331" y="1344"/>
              <a:ext cx="1253" cy="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7" name="Text Box 56"/>
            <p:cNvSpPr txBox="1">
              <a:spLocks noChangeArrowheads="1"/>
            </p:cNvSpPr>
            <p:nvPr/>
          </p:nvSpPr>
          <p:spPr bwMode="auto">
            <a:xfrm>
              <a:off x="4286" y="727"/>
              <a:ext cx="273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17448" name="Text Box 57"/>
            <p:cNvSpPr txBox="1">
              <a:spLocks noChangeArrowheads="1"/>
            </p:cNvSpPr>
            <p:nvPr/>
          </p:nvSpPr>
          <p:spPr bwMode="auto">
            <a:xfrm>
              <a:off x="4422" y="1298"/>
              <a:ext cx="119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5 2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4 7</a:t>
              </a:r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9347200" y="836614"/>
            <a:ext cx="2844800" cy="1914525"/>
            <a:chOff x="4286" y="572"/>
            <a:chExt cx="1344" cy="1206"/>
          </a:xfrm>
        </p:grpSpPr>
        <p:sp>
          <p:nvSpPr>
            <p:cNvPr id="17439" name="Text Box 59"/>
            <p:cNvSpPr txBox="1">
              <a:spLocks noChangeArrowheads="1"/>
            </p:cNvSpPr>
            <p:nvPr/>
          </p:nvSpPr>
          <p:spPr bwMode="auto">
            <a:xfrm>
              <a:off x="4422" y="572"/>
              <a:ext cx="108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5 4,6</a:t>
              </a:r>
            </a:p>
          </p:txBody>
        </p:sp>
        <p:sp>
          <p:nvSpPr>
            <p:cNvPr id="17440" name="Text Box 60"/>
            <p:cNvSpPr txBox="1">
              <a:spLocks noChangeArrowheads="1"/>
            </p:cNvSpPr>
            <p:nvPr/>
          </p:nvSpPr>
          <p:spPr bwMode="auto">
            <a:xfrm>
              <a:off x="4649" y="890"/>
              <a:ext cx="98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2,1 3</a:t>
              </a:r>
            </a:p>
          </p:txBody>
        </p:sp>
        <p:sp>
          <p:nvSpPr>
            <p:cNvPr id="17441" name="Line 61"/>
            <p:cNvSpPr>
              <a:spLocks noChangeShapeType="1"/>
            </p:cNvSpPr>
            <p:nvPr/>
          </p:nvSpPr>
          <p:spPr bwMode="auto">
            <a:xfrm>
              <a:off x="4331" y="1344"/>
              <a:ext cx="1253" cy="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2" name="Text Box 62"/>
            <p:cNvSpPr txBox="1">
              <a:spLocks noChangeArrowheads="1"/>
            </p:cNvSpPr>
            <p:nvPr/>
          </p:nvSpPr>
          <p:spPr bwMode="auto">
            <a:xfrm>
              <a:off x="4286" y="727"/>
              <a:ext cx="273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17443" name="Text Box 63"/>
            <p:cNvSpPr txBox="1">
              <a:spLocks noChangeArrowheads="1"/>
            </p:cNvSpPr>
            <p:nvPr/>
          </p:nvSpPr>
          <p:spPr bwMode="auto">
            <a:xfrm>
              <a:off x="4422" y="1298"/>
              <a:ext cx="119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2 5,5 3</a:t>
              </a:r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9338733" y="836614"/>
            <a:ext cx="2844800" cy="1914525"/>
            <a:chOff x="4286" y="572"/>
            <a:chExt cx="1344" cy="1206"/>
          </a:xfrm>
        </p:grpSpPr>
        <p:sp>
          <p:nvSpPr>
            <p:cNvPr id="17434" name="Text Box 65"/>
            <p:cNvSpPr txBox="1">
              <a:spLocks noChangeArrowheads="1"/>
            </p:cNvSpPr>
            <p:nvPr/>
          </p:nvSpPr>
          <p:spPr bwMode="auto">
            <a:xfrm>
              <a:off x="4422" y="572"/>
              <a:ext cx="108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6 </a:t>
              </a:r>
              <a:r>
                <a:rPr lang="ru-RU" sz="4400">
                  <a:solidFill>
                    <a:srgbClr val="990000"/>
                  </a:solidFill>
                </a:rPr>
                <a:t>0</a:t>
              </a:r>
            </a:p>
          </p:txBody>
        </p:sp>
        <p:sp>
          <p:nvSpPr>
            <p:cNvPr id="17435" name="Text Box 66"/>
            <p:cNvSpPr txBox="1">
              <a:spLocks noChangeArrowheads="1"/>
            </p:cNvSpPr>
            <p:nvPr/>
          </p:nvSpPr>
          <p:spPr bwMode="auto">
            <a:xfrm>
              <a:off x="4649" y="890"/>
              <a:ext cx="98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2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1 3</a:t>
              </a:r>
            </a:p>
          </p:txBody>
        </p:sp>
        <p:sp>
          <p:nvSpPr>
            <p:cNvPr id="17436" name="Line 67"/>
            <p:cNvSpPr>
              <a:spLocks noChangeShapeType="1"/>
            </p:cNvSpPr>
            <p:nvPr/>
          </p:nvSpPr>
          <p:spPr bwMode="auto">
            <a:xfrm>
              <a:off x="4331" y="1344"/>
              <a:ext cx="1253" cy="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37" name="Text Box 68"/>
            <p:cNvSpPr txBox="1">
              <a:spLocks noChangeArrowheads="1"/>
            </p:cNvSpPr>
            <p:nvPr/>
          </p:nvSpPr>
          <p:spPr bwMode="auto">
            <a:xfrm>
              <a:off x="4286" y="727"/>
              <a:ext cx="273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-</a:t>
              </a:r>
            </a:p>
          </p:txBody>
        </p:sp>
        <p:sp>
          <p:nvSpPr>
            <p:cNvPr id="17438" name="Text Box 69"/>
            <p:cNvSpPr txBox="1">
              <a:spLocks noChangeArrowheads="1"/>
            </p:cNvSpPr>
            <p:nvPr/>
          </p:nvSpPr>
          <p:spPr bwMode="auto">
            <a:xfrm>
              <a:off x="4422" y="1298"/>
              <a:ext cx="119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5 2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4 7</a:t>
              </a:r>
            </a:p>
          </p:txBody>
        </p:sp>
      </p:grpSp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9347200" y="836614"/>
            <a:ext cx="2844800" cy="1266825"/>
            <a:chOff x="2789" y="2205"/>
            <a:chExt cx="1344" cy="798"/>
          </a:xfrm>
        </p:grpSpPr>
        <p:sp>
          <p:nvSpPr>
            <p:cNvPr id="17430" name="Text Box 71"/>
            <p:cNvSpPr txBox="1">
              <a:spLocks noChangeArrowheads="1"/>
            </p:cNvSpPr>
            <p:nvPr/>
          </p:nvSpPr>
          <p:spPr bwMode="auto">
            <a:xfrm>
              <a:off x="2925" y="2205"/>
              <a:ext cx="108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5 4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6 </a:t>
              </a:r>
              <a:r>
                <a:rPr lang="ru-RU" sz="4400">
                  <a:solidFill>
                    <a:srgbClr val="990000"/>
                  </a:solidFill>
                </a:rPr>
                <a:t>0</a:t>
              </a:r>
            </a:p>
          </p:txBody>
        </p:sp>
        <p:sp>
          <p:nvSpPr>
            <p:cNvPr id="17431" name="Text Box 72"/>
            <p:cNvSpPr txBox="1">
              <a:spLocks noChangeArrowheads="1"/>
            </p:cNvSpPr>
            <p:nvPr/>
          </p:nvSpPr>
          <p:spPr bwMode="auto">
            <a:xfrm>
              <a:off x="3152" y="2523"/>
              <a:ext cx="98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2</a:t>
              </a:r>
              <a:r>
                <a:rPr lang="ru-RU" sz="4400">
                  <a:solidFill>
                    <a:srgbClr val="990000"/>
                  </a:solidFill>
                </a:rPr>
                <a:t>,</a:t>
              </a:r>
              <a:r>
                <a:rPr lang="ru-RU" sz="4400">
                  <a:solidFill>
                    <a:schemeClr val="accent2"/>
                  </a:solidFill>
                </a:rPr>
                <a:t>1 3</a:t>
              </a:r>
            </a:p>
          </p:txBody>
        </p:sp>
        <p:sp>
          <p:nvSpPr>
            <p:cNvPr id="17432" name="Line 73"/>
            <p:cNvSpPr>
              <a:spLocks noChangeShapeType="1"/>
            </p:cNvSpPr>
            <p:nvPr/>
          </p:nvSpPr>
          <p:spPr bwMode="auto">
            <a:xfrm>
              <a:off x="2971" y="2976"/>
              <a:ext cx="95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33" name="Text Box 74"/>
            <p:cNvSpPr txBox="1">
              <a:spLocks noChangeArrowheads="1"/>
            </p:cNvSpPr>
            <p:nvPr/>
          </p:nvSpPr>
          <p:spPr bwMode="auto">
            <a:xfrm>
              <a:off x="2789" y="2360"/>
              <a:ext cx="273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-</a:t>
              </a:r>
            </a:p>
          </p:txBody>
        </p:sp>
      </p:grpSp>
      <p:sp>
        <p:nvSpPr>
          <p:cNvPr id="109643" name="Text Box 75"/>
          <p:cNvSpPr txBox="1">
            <a:spLocks noChangeArrowheads="1"/>
          </p:cNvSpPr>
          <p:nvPr/>
        </p:nvSpPr>
        <p:spPr bwMode="auto">
          <a:xfrm>
            <a:off x="3117851" y="3387725"/>
            <a:ext cx="576156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chemeClr val="accent2"/>
                </a:solidFill>
              </a:rPr>
              <a:t>23,45 ∙ 0,1 = 234,5</a:t>
            </a:r>
          </a:p>
        </p:txBody>
      </p:sp>
      <p:sp>
        <p:nvSpPr>
          <p:cNvPr id="109644" name="Text Box 76"/>
          <p:cNvSpPr txBox="1">
            <a:spLocks noChangeArrowheads="1"/>
          </p:cNvSpPr>
          <p:nvPr/>
        </p:nvSpPr>
        <p:spPr bwMode="auto">
          <a:xfrm>
            <a:off x="3117851" y="3387725"/>
            <a:ext cx="62420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dirty="0">
                <a:solidFill>
                  <a:schemeClr val="accent2"/>
                </a:solidFill>
              </a:rPr>
              <a:t>23,45 ∙ 0,1 = 2,345</a:t>
            </a:r>
          </a:p>
        </p:txBody>
      </p:sp>
      <p:sp>
        <p:nvSpPr>
          <p:cNvPr id="109647" name="Text Box 79"/>
          <p:cNvSpPr txBox="1">
            <a:spLocks noChangeArrowheads="1"/>
          </p:cNvSpPr>
          <p:nvPr/>
        </p:nvSpPr>
        <p:spPr bwMode="auto">
          <a:xfrm>
            <a:off x="3119967" y="4106863"/>
            <a:ext cx="64325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chemeClr val="accent2"/>
                </a:solidFill>
              </a:rPr>
              <a:t>23,45 ∙ 10 = 2,345</a:t>
            </a:r>
            <a:endParaRPr lang="en-US" sz="4400">
              <a:solidFill>
                <a:schemeClr val="accent2"/>
              </a:solidFill>
            </a:endParaRPr>
          </a:p>
        </p:txBody>
      </p:sp>
      <p:sp>
        <p:nvSpPr>
          <p:cNvPr id="109648" name="Text Box 80"/>
          <p:cNvSpPr txBox="1">
            <a:spLocks noChangeArrowheads="1"/>
          </p:cNvSpPr>
          <p:nvPr/>
        </p:nvSpPr>
        <p:spPr bwMode="auto">
          <a:xfrm>
            <a:off x="3119967" y="4106863"/>
            <a:ext cx="547158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chemeClr val="accent2"/>
                </a:solidFill>
              </a:rPr>
              <a:t>23,45 ∙ 10 = 234,5</a:t>
            </a:r>
            <a:endParaRPr lang="en-US" sz="4400">
              <a:solidFill>
                <a:schemeClr val="accent2"/>
              </a:solidFill>
            </a:endParaRPr>
          </a:p>
        </p:txBody>
      </p:sp>
      <p:sp>
        <p:nvSpPr>
          <p:cNvPr id="109649" name="Text Box 81"/>
          <p:cNvSpPr txBox="1">
            <a:spLocks noChangeArrowheads="1"/>
          </p:cNvSpPr>
          <p:nvPr/>
        </p:nvSpPr>
        <p:spPr bwMode="auto">
          <a:xfrm>
            <a:off x="2351618" y="4827588"/>
            <a:ext cx="7200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chemeClr val="accent2"/>
                </a:solidFill>
              </a:rPr>
              <a:t>23,45 ∙ 0,001 = 0,2345</a:t>
            </a:r>
          </a:p>
        </p:txBody>
      </p:sp>
      <p:sp>
        <p:nvSpPr>
          <p:cNvPr id="109650" name="Text Box 82"/>
          <p:cNvSpPr txBox="1">
            <a:spLocks noChangeArrowheads="1"/>
          </p:cNvSpPr>
          <p:nvPr/>
        </p:nvSpPr>
        <p:spPr bwMode="auto">
          <a:xfrm>
            <a:off x="2351618" y="4827588"/>
            <a:ext cx="7200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chemeClr val="accent2"/>
                </a:solidFill>
              </a:rPr>
              <a:t>23,45 ∙ 0,001 = 0,02345</a:t>
            </a:r>
          </a:p>
        </p:txBody>
      </p:sp>
      <p:sp>
        <p:nvSpPr>
          <p:cNvPr id="109651" name="Text Box 83"/>
          <p:cNvSpPr txBox="1">
            <a:spLocks noChangeArrowheads="1"/>
          </p:cNvSpPr>
          <p:nvPr/>
        </p:nvSpPr>
        <p:spPr bwMode="auto">
          <a:xfrm>
            <a:off x="2544234" y="5546725"/>
            <a:ext cx="64325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chemeClr val="accent2"/>
                </a:solidFill>
              </a:rPr>
              <a:t>23,45 ∙ 1000= 2345</a:t>
            </a:r>
            <a:endParaRPr lang="en-US" sz="4400">
              <a:solidFill>
                <a:schemeClr val="accent2"/>
              </a:solidFill>
            </a:endParaRPr>
          </a:p>
        </p:txBody>
      </p:sp>
      <p:sp>
        <p:nvSpPr>
          <p:cNvPr id="109652" name="Text Box 84"/>
          <p:cNvSpPr txBox="1">
            <a:spLocks noChangeArrowheads="1"/>
          </p:cNvSpPr>
          <p:nvPr/>
        </p:nvSpPr>
        <p:spPr bwMode="auto">
          <a:xfrm>
            <a:off x="2544234" y="5545138"/>
            <a:ext cx="60494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>
                <a:solidFill>
                  <a:schemeClr val="accent2"/>
                </a:solidFill>
              </a:rPr>
              <a:t>23,45 ∙ 1000= 23450</a:t>
            </a:r>
            <a:endParaRPr lang="en-US" sz="4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9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9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9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43" grpId="0"/>
      <p:bldP spid="109643" grpId="1"/>
      <p:bldP spid="109644" grpId="0"/>
      <p:bldP spid="109647" grpId="0"/>
      <p:bldP spid="109647" grpId="1"/>
      <p:bldP spid="109648" grpId="0"/>
      <p:bldP spid="109649" grpId="0"/>
      <p:bldP spid="109649" grpId="1"/>
      <p:bldP spid="109650" grpId="0"/>
      <p:bldP spid="109651" grpId="0"/>
      <p:bldP spid="109651" grpId="1"/>
      <p:bldP spid="1096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А если мы с вами будем беречь природу,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сажать деревья и цветы, соблюдать чистоту в школе,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то мир вокруг нас будет вот такой:</a:t>
            </a:r>
          </a:p>
        </p:txBody>
      </p:sp>
      <p:pic>
        <p:nvPicPr>
          <p:cNvPr id="17411" name="Picture 4" descr="D:\Мои рисунки\цветы\DSC00157_1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4299" y="1693889"/>
            <a:ext cx="8557452" cy="4805077"/>
          </a:xfrm>
          <a:noFill/>
        </p:spPr>
      </p:pic>
    </p:spTree>
  </p:cSld>
  <p:clrMapOvr>
    <a:masterClrMapping/>
  </p:clrMapOvr>
  <p:transition spd="med" advTm="6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3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69741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и такой</a:t>
            </a:r>
            <a:r>
              <a:rPr lang="ru-RU" sz="1800" dirty="0" smtClean="0">
                <a:solidFill>
                  <a:schemeClr val="tx2"/>
                </a:solidFill>
                <a:latin typeface="Comic Sans MS" pitchFamily="66" charset="0"/>
              </a:rPr>
              <a:t>…</a:t>
            </a:r>
          </a:p>
        </p:txBody>
      </p:sp>
      <p:pic>
        <p:nvPicPr>
          <p:cNvPr id="18435" name="Picture 4" descr="D:\Мои рисунки\цветы\DSC00036_8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1" y="1214438"/>
            <a:ext cx="9144000" cy="4806950"/>
          </a:xfr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548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dirty="0" smtClean="0">
                <a:solidFill>
                  <a:schemeClr val="tx2"/>
                </a:solidFill>
                <a:latin typeface="Comic Sans MS" pitchFamily="66" charset="0"/>
              </a:rPr>
              <a:t>и такой…</a:t>
            </a:r>
            <a:endParaRPr lang="ru-RU" sz="2800" dirty="0" smtClean="0"/>
          </a:p>
        </p:txBody>
      </p:sp>
      <p:pic>
        <p:nvPicPr>
          <p:cNvPr id="19459" name="Picture 2" descr="D:\Мои рисунки\цветы\DSC00408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1" y="1357313"/>
            <a:ext cx="9444567" cy="4718050"/>
          </a:xfr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405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dirty="0" smtClean="0">
                <a:solidFill>
                  <a:schemeClr val="tx2"/>
                </a:solidFill>
                <a:latin typeface="Comic Sans MS" pitchFamily="66" charset="0"/>
              </a:rPr>
              <a:t>и такой…</a:t>
            </a:r>
            <a:endParaRPr lang="ru-RU" sz="2800" dirty="0" smtClean="0"/>
          </a:p>
        </p:txBody>
      </p:sp>
      <p:pic>
        <p:nvPicPr>
          <p:cNvPr id="21507" name="Picture 2" descr="F:\Documents and Settings\Машун\Мои документы\Мои рисунки\2007_08_12\IMG_07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29001" y="1071564"/>
            <a:ext cx="5143500" cy="528002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 descr="18a16e5072035ffc65a0f3e8efed07c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94871" y="179882"/>
            <a:ext cx="11812249" cy="649074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2051" name="Oval 14"/>
          <p:cNvSpPr>
            <a:spLocks noChangeArrowheads="1"/>
          </p:cNvSpPr>
          <p:nvPr/>
        </p:nvSpPr>
        <p:spPr bwMode="auto">
          <a:xfrm>
            <a:off x="0" y="50800"/>
            <a:ext cx="114300" cy="1143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Oval 14"/>
          <p:cNvSpPr>
            <a:spLocks noChangeArrowheads="1"/>
          </p:cNvSpPr>
          <p:nvPr/>
        </p:nvSpPr>
        <p:spPr bwMode="auto">
          <a:xfrm>
            <a:off x="654518" y="1651415"/>
            <a:ext cx="1354164" cy="121170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11883" y="1749874"/>
          <a:ext cx="9210622" cy="1121664"/>
        </p:xfrm>
        <a:graphic>
          <a:graphicData uri="http://schemas.openxmlformats.org/drawingml/2006/table">
            <a:tbl>
              <a:tblPr/>
              <a:tblGrid>
                <a:gridCol w="9210622"/>
              </a:tblGrid>
              <a:tr h="10382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на уроке мне было все понятно и интересно;</a:t>
                      </a:r>
                      <a:endParaRPr lang="ru-RU" sz="3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27" name="Oval 14"/>
          <p:cNvSpPr>
            <a:spLocks noChangeArrowheads="1"/>
          </p:cNvSpPr>
          <p:nvPr/>
        </p:nvSpPr>
        <p:spPr bwMode="auto">
          <a:xfrm>
            <a:off x="0" y="50800"/>
            <a:ext cx="114300" cy="1143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Oval 15"/>
          <p:cNvSpPr>
            <a:spLocks noChangeArrowheads="1"/>
          </p:cNvSpPr>
          <p:nvPr/>
        </p:nvSpPr>
        <p:spPr bwMode="auto">
          <a:xfrm>
            <a:off x="669508" y="3180309"/>
            <a:ext cx="1279213" cy="1331730"/>
          </a:xfrm>
          <a:prstGeom prst="ellipse">
            <a:avLst/>
          </a:prstGeom>
          <a:solidFill>
            <a:srgbClr val="FFCC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96890" y="3323843"/>
          <a:ext cx="8970781" cy="1121664"/>
        </p:xfrm>
        <a:graphic>
          <a:graphicData uri="http://schemas.openxmlformats.org/drawingml/2006/table">
            <a:tbl>
              <a:tblPr/>
              <a:tblGrid>
                <a:gridCol w="8970781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b="1" dirty="0">
                          <a:solidFill>
                            <a:srgbClr val="FFC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у меня возникли некоторые вопросы, но я постеснялся их задать;</a:t>
                      </a:r>
                      <a:endParaRPr lang="ru-RU" sz="3200" dirty="0">
                        <a:solidFill>
                          <a:srgbClr val="FFC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29" name="Oval 15"/>
          <p:cNvSpPr>
            <a:spLocks noChangeArrowheads="1"/>
          </p:cNvSpPr>
          <p:nvPr/>
        </p:nvSpPr>
        <p:spPr bwMode="auto">
          <a:xfrm>
            <a:off x="0" y="76200"/>
            <a:ext cx="114300" cy="114300"/>
          </a:xfrm>
          <a:prstGeom prst="ellipse">
            <a:avLst/>
          </a:prstGeom>
          <a:solidFill>
            <a:srgbClr val="FFCC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Oval 16"/>
          <p:cNvSpPr>
            <a:spLocks noChangeArrowheads="1"/>
          </p:cNvSpPr>
          <p:nvPr/>
        </p:nvSpPr>
        <p:spPr bwMode="auto">
          <a:xfrm>
            <a:off x="676927" y="4871803"/>
            <a:ext cx="1316766" cy="143905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69991" y="5342956"/>
            <a:ext cx="4240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я многое не понял</a:t>
            </a:r>
            <a:endParaRPr lang="ru-RU" sz="32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9800"/>
          </a:xfrm>
        </p:spPr>
        <p:txBody>
          <a:bodyPr/>
          <a:lstStyle/>
          <a:p>
            <a:pPr eaLnBrk="1" hangingPunct="1"/>
            <a:r>
              <a:rPr lang="ru-RU" dirty="0" smtClean="0"/>
              <a:t>Домашнее задание</a:t>
            </a:r>
            <a:r>
              <a:rPr lang="ru-RU" sz="2800" u="sng" dirty="0" smtClean="0">
                <a:solidFill>
                  <a:schemeClr val="tx2"/>
                </a:solidFill>
                <a:latin typeface="Comic Sans MS" pitchFamily="66" charset="0"/>
              </a:rPr>
              <a:t>:</a:t>
            </a:r>
          </a:p>
        </p:txBody>
      </p:sp>
      <p:pic>
        <p:nvPicPr>
          <p:cNvPr id="22531" name="Picture 2" descr="F:\Documents and Settings\Mama\Мои документы\Мои рисунки\2007_09_29\IMG_08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14040" y="1180476"/>
            <a:ext cx="4525433" cy="4525963"/>
          </a:xfrm>
        </p:spPr>
      </p:pic>
      <p:sp>
        <p:nvSpPr>
          <p:cNvPr id="2253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Придумать 3 задачи, решение которых помогло бы нам оценить вред, наносимый нами окружающей природе.</a:t>
            </a:r>
            <a:endParaRPr lang="ru-RU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etishka.ru/school/math/img/310151img5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29" y="294967"/>
            <a:ext cx="11769213" cy="521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www.widewallpapers.ru/mod/abstract-green/1920x1200/green-abstract-wide-wallpaper-1920x1200-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508000" y="533400"/>
            <a:ext cx="110744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Спасибо за урок!</a:t>
            </a:r>
          </a:p>
        </p:txBody>
      </p:sp>
      <p:pic>
        <p:nvPicPr>
          <p:cNvPr id="27655" name="Picture 7" descr="thumbs2upsmil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74117">
            <a:off x="3352801" y="2590800"/>
            <a:ext cx="8394700" cy="3829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240" y="230214"/>
            <a:ext cx="10515600" cy="774126"/>
          </a:xfrm>
        </p:spPr>
        <p:txBody>
          <a:bodyPr>
            <a:normAutofit/>
          </a:bodyPr>
          <a:lstStyle/>
          <a:p>
            <a:r>
              <a:rPr lang="ru-RU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Вычислите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4695" y="5576341"/>
          <a:ext cx="9818560" cy="1055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320"/>
                <a:gridCol w="1227320"/>
                <a:gridCol w="1227320"/>
                <a:gridCol w="1227320"/>
                <a:gridCol w="1227320"/>
                <a:gridCol w="1227320"/>
                <a:gridCol w="1227320"/>
                <a:gridCol w="1227320"/>
              </a:tblGrid>
              <a:tr h="66818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120,3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4,85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3,97</a:t>
                      </a:r>
                      <a:endParaRPr kumimoji="0" lang="ru-RU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0,009</a:t>
                      </a:r>
                      <a:endParaRPr kumimoji="0" lang="ru-RU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24,47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0,12</a:t>
                      </a:r>
                      <a:endParaRPr kumimoji="0" 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38763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63908" y="974361"/>
            <a:ext cx="902407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А) </a:t>
            </a:r>
            <a: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48,5*0,1                       К</a:t>
            </a:r>
            <a:b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Б) 6-2,03                          Л</a:t>
            </a:r>
            <a:b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В) 0,48:4                          Я</a:t>
            </a:r>
            <a:b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Г) 0,9:100                         Г</a:t>
            </a:r>
            <a:b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Д) 0,2*0,3                         О</a:t>
            </a:r>
            <a:b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Е) 12,03*10                      Э</a:t>
            </a:r>
            <a:b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ru-RU" sz="4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Ж) 17,17+7,3                    И</a:t>
            </a:r>
            <a:endParaRPr lang="ru-RU" sz="4200" dirty="0"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1045" y="6400800"/>
            <a:ext cx="656756" cy="45720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2145" y="6400800"/>
            <a:ext cx="713906" cy="45720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91345" y="6343650"/>
            <a:ext cx="599606" cy="51435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9595" y="6362700"/>
            <a:ext cx="561506" cy="49530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48795" y="6324600"/>
            <a:ext cx="599606" cy="53340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48945" y="6381750"/>
            <a:ext cx="618656" cy="47625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10995" y="6324600"/>
            <a:ext cx="656756" cy="53340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306395" y="6381750"/>
            <a:ext cx="561506" cy="47625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36600" y="635684"/>
            <a:ext cx="10947400" cy="3021918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Экология</a:t>
            </a:r>
            <a:r>
              <a:rPr lang="ru-RU" sz="6000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6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наука об окружающей среде и происходящих в ней изменениях</a:t>
            </a:r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988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31833"/>
            <a:ext cx="5804079" cy="46531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43840"/>
            <a:ext cx="11643360" cy="6075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atin typeface="Georgia" pitchFamily="18" charset="0"/>
              </a:rPr>
              <a:t>С нашей планетой происходит беда, её здоровью угрожает опасность.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Признаки грозной беды</a:t>
            </a:r>
            <a:r>
              <a:rPr lang="ru-RU" sz="3600" b="1" dirty="0" smtClean="0">
                <a:latin typeface="Georgia" pitchFamily="18" charset="0"/>
              </a:rPr>
              <a:t>.</a:t>
            </a:r>
          </a:p>
          <a:p>
            <a:r>
              <a:rPr lang="ru-RU" sz="3600" b="1" dirty="0" smtClean="0">
                <a:latin typeface="Georgia" pitchFamily="18" charset="0"/>
              </a:rPr>
              <a:t>1. Загрязнение воды. </a:t>
            </a:r>
          </a:p>
          <a:p>
            <a:r>
              <a:rPr lang="ru-RU" sz="3600" b="1" dirty="0" smtClean="0">
                <a:latin typeface="Georgia" pitchFamily="18" charset="0"/>
              </a:rPr>
              <a:t>2. Накопление мусора.</a:t>
            </a:r>
          </a:p>
          <a:p>
            <a:r>
              <a:rPr lang="ru-RU" sz="3600" b="1" dirty="0" smtClean="0">
                <a:latin typeface="Georgia" pitchFamily="18" charset="0"/>
              </a:rPr>
              <a:t>3. Загрязнение воздуха.</a:t>
            </a:r>
          </a:p>
          <a:p>
            <a:r>
              <a:rPr lang="ru-RU" sz="3600" b="1" dirty="0" smtClean="0">
                <a:latin typeface="Georgia" pitchFamily="18" charset="0"/>
              </a:rPr>
              <a:t>4. Вырубка лесов.</a:t>
            </a:r>
          </a:p>
          <a:p>
            <a:r>
              <a:rPr lang="ru-RU" sz="3600" b="1" dirty="0" smtClean="0">
                <a:latin typeface="Georgia" pitchFamily="18" charset="0"/>
              </a:rPr>
              <a:t>5. Гибель животных.</a:t>
            </a:r>
          </a:p>
          <a:p>
            <a:r>
              <a:rPr lang="ru-RU" sz="3600" b="1" dirty="0" smtClean="0">
                <a:latin typeface="Georgia" pitchFamily="18" charset="0"/>
              </a:rPr>
              <a:t>6.Отравление почвы.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7792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Заголовок 1"/>
          <p:cNvSpPr>
            <a:spLocks noGrp="1"/>
          </p:cNvSpPr>
          <p:nvPr>
            <p:ph type="title"/>
          </p:nvPr>
        </p:nvSpPr>
        <p:spPr>
          <a:xfrm>
            <a:off x="914400" y="514350"/>
            <a:ext cx="10769600" cy="7810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800" i="1" dirty="0" smtClean="0"/>
              <a:t>Вода – источник жизни</a:t>
            </a:r>
            <a:r>
              <a:rPr lang="ru-RU" altLang="ru-RU" sz="3600" i="1" dirty="0" smtClean="0"/>
              <a:t>…</a:t>
            </a:r>
          </a:p>
        </p:txBody>
      </p:sp>
      <p:pic>
        <p:nvPicPr>
          <p:cNvPr id="8195" name="Содержимое 4" descr="96334e60328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90445" y="1610183"/>
            <a:ext cx="5105025" cy="4790615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3DA5-B3AB-4C36-8053-15ABA41F07C4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Picture 4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205" y="1571613"/>
            <a:ext cx="6088813" cy="478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vuk_Prirody_-_Voda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6515100" y="32575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Rectangle 8"/>
          <p:cNvSpPr>
            <a:spLocks noGrp="1" noChangeArrowheads="1"/>
          </p:cNvSpPr>
          <p:nvPr>
            <p:ph type="title"/>
          </p:nvPr>
        </p:nvSpPr>
        <p:spPr>
          <a:xfrm>
            <a:off x="285710" y="292100"/>
            <a:ext cx="11620581" cy="1384300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00B050"/>
                </a:solidFill>
              </a:rPr>
              <a:t>В капле воды миллионы лет назад зародилась </a:t>
            </a:r>
            <a:br>
              <a:rPr lang="ru-RU" altLang="ru-RU" sz="3200" b="1" dirty="0" smtClean="0">
                <a:solidFill>
                  <a:srgbClr val="00B050"/>
                </a:solidFill>
              </a:rPr>
            </a:br>
            <a:r>
              <a:rPr lang="ru-RU" altLang="ru-RU" sz="3200" b="1" dirty="0" smtClean="0">
                <a:solidFill>
                  <a:srgbClr val="00B050"/>
                </a:solidFill>
              </a:rPr>
              <a:t>жизнь на планете Земля</a:t>
            </a:r>
            <a:endParaRPr lang="ru-RU" altLang="ru-RU" sz="3200" dirty="0" smtClean="0">
              <a:solidFill>
                <a:srgbClr val="00B050"/>
              </a:solidFill>
            </a:endParaRPr>
          </a:p>
        </p:txBody>
      </p:sp>
      <p:sp>
        <p:nvSpPr>
          <p:cNvPr id="22537" name="Rectangle 9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altLang="ru-RU" sz="2800" smtClean="0"/>
          </a:p>
        </p:txBody>
      </p:sp>
      <p:sp>
        <p:nvSpPr>
          <p:cNvPr id="2253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197600" y="1785926"/>
            <a:ext cx="5384800" cy="452279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endParaRPr lang="ru-RU" altLang="ru-RU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dirty="0" smtClean="0"/>
              <a:t>Человек на 70% состоит из воды.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dirty="0" smtClean="0"/>
              <a:t>Без воды человек может прожить всего лишь 3-4 дня  (без еды - до 40 суток, без воздуха - несколько минут).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800" b="1" dirty="0" smtClean="0">
              <a:solidFill>
                <a:schemeClr val="hlin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DC7E36-92D8-40FE-86EA-AE169AF40F05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pic>
        <p:nvPicPr>
          <p:cNvPr id="7173" name="Picture 4" descr="Тело-состоит-из-вод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418" y="1428736"/>
            <a:ext cx="5451917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К 3.potx" id="{98C0F1B6-898D-4314-950D-D4CE2FCB961F}" vid="{B188BDD0-7C84-4149-BD9B-C7C0EC9B49A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420</TotalTime>
  <Words>1049</Words>
  <Application>Microsoft Office PowerPoint</Application>
  <PresentationFormat>Произвольный</PresentationFormat>
  <Paragraphs>283</Paragraphs>
  <Slides>48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Тема1</vt:lpstr>
      <vt:lpstr>Все действия с десятичными дробями</vt:lpstr>
      <vt:lpstr>ПРОВЕРКА ДОМАШНЕГО ЗАДАНИЯ</vt:lpstr>
      <vt:lpstr>Слайд 3</vt:lpstr>
      <vt:lpstr>Слайд 4</vt:lpstr>
      <vt:lpstr>Вычислите</vt:lpstr>
      <vt:lpstr> </vt:lpstr>
      <vt:lpstr>Слайд 7</vt:lpstr>
      <vt:lpstr>Вода – источник жизни…</vt:lpstr>
      <vt:lpstr>В капле воды миллионы лет назад зародилась  жизнь на планете Земля</vt:lpstr>
      <vt:lpstr>Экология и математика </vt:lpstr>
      <vt:lpstr>Слайд 11</vt:lpstr>
      <vt:lpstr>Слайд 12</vt:lpstr>
      <vt:lpstr>Слайд 13</vt:lpstr>
      <vt:lpstr>Слайд 14</vt:lpstr>
      <vt:lpstr>Слайд 15</vt:lpstr>
      <vt:lpstr>Умножение десятичных дробей</vt:lpstr>
      <vt:lpstr> Загрязнение воздуха</vt:lpstr>
      <vt:lpstr>Слайд 18</vt:lpstr>
      <vt:lpstr>Без пищи человек может прожить 1 месяц, без воды – 5 дней. А без кислорода? Чтобы узнать, сколько минут человек может прожить без кислорода, нужно найти 0,06 от числа 50. </vt:lpstr>
      <vt:lpstr>ЛЕС – легкие земли…</vt:lpstr>
      <vt:lpstr>Слайд 21</vt:lpstr>
      <vt:lpstr>Лес и здоровье человека</vt:lpstr>
      <vt:lpstr>О том насколько загрязнена природа вы можете узнать, решив следующую задачу:   </vt:lpstr>
      <vt:lpstr>Определите, какое из деревьев, растущих на наших улицах, является лучшим “пылесосом” Берёза –  63.2  Сосна –   82.8  Тополь – 63,55 Чтобы ответить на вопрос, нужно решить пример:  15,2*8 –(481,6+9,89)    Ответ примера вам укажет  на название дерева . </vt:lpstr>
      <vt:lpstr>Слайд 25</vt:lpstr>
      <vt:lpstr>Слайд 26</vt:lpstr>
      <vt:lpstr>Птицы – наши друзья и помощники. </vt:lpstr>
      <vt:lpstr>Слайд 28</vt:lpstr>
      <vt:lpstr>Хотите узнать, на какой высоте нужно прибивать скворечник? Для этого </vt:lpstr>
      <vt:lpstr>Слайд 30</vt:lpstr>
      <vt:lpstr>«Найдите место для запятой» </vt:lpstr>
      <vt:lpstr>Для естественного восстановления слоя почвы толщиной в 1 см требуется примерно 100 лет. Из-за роста оврагов с поля смыло в половодье 10 см почвы. Сколько лет потребуется для восстановления этого слоя? </vt:lpstr>
      <vt:lpstr>Слайд 33</vt:lpstr>
      <vt:lpstr>Слайд 34</vt:lpstr>
      <vt:lpstr>Округлите числа </vt:lpstr>
      <vt:lpstr>Слайд 36</vt:lpstr>
      <vt:lpstr>Слайд 37</vt:lpstr>
      <vt:lpstr>Графический диктант </vt:lpstr>
      <vt:lpstr>Слайд 39</vt:lpstr>
      <vt:lpstr>А если мы с вами будем беречь природу,  сажать деревья и цветы, соблюдать чистоту в школе,  то мир вокруг нас будет вот такой:</vt:lpstr>
      <vt:lpstr>и такой…</vt:lpstr>
      <vt:lpstr>и такой…</vt:lpstr>
      <vt:lpstr>и такой…</vt:lpstr>
      <vt:lpstr>Слайд 44</vt:lpstr>
      <vt:lpstr>Рефлексия</vt:lpstr>
      <vt:lpstr>Домашнее задание:</vt:lpstr>
      <vt:lpstr>Слайд 47</vt:lpstr>
      <vt:lpstr>Слайд 48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Книга природы</dc:title>
  <dc:creator>User</dc:creator>
  <cp:lastModifiedBy>Людмила</cp:lastModifiedBy>
  <cp:revision>100</cp:revision>
  <dcterms:created xsi:type="dcterms:W3CDTF">2016-10-04T13:45:04Z</dcterms:created>
  <dcterms:modified xsi:type="dcterms:W3CDTF">2019-03-11T16:43:52Z</dcterms:modified>
</cp:coreProperties>
</file>