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78" r:id="rId5"/>
    <p:sldId id="279" r:id="rId6"/>
    <p:sldId id="282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2E1B5"/>
    <a:srgbClr val="34411B"/>
    <a:srgbClr val="EBF6F9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7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kartinkin.net/uploads/posts/2020-11/1606686929_13-p-fon-dlya-prezentatsii-po-matematike-18.pn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79914" cy="6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11559" y="764704"/>
            <a:ext cx="74696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 </a:t>
            </a:r>
            <a:endParaRPr lang="ru-RU" sz="66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endParaRPr lang="ru-RU" sz="6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9399" y="3212976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51520" y="6309320"/>
            <a:ext cx="871296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 МБОУ СОШ №</a:t>
            </a:r>
            <a:r>
              <a:rPr lang="ru-RU" sz="16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256 ГО ЗАТО </a:t>
            </a:r>
            <a:r>
              <a:rPr lang="ru-RU" sz="1600" b="1" baseline="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г.Фокино</a:t>
            </a:r>
            <a:r>
              <a:rPr lang="ru-RU" sz="16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Приморский край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09399" y="5301208"/>
            <a:ext cx="1399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baseline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мка 15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1844826"/>
            <a:ext cx="4248472" cy="481615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652392" y="1844825"/>
            <a:ext cx="4248472" cy="410378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539052" y="6093296"/>
            <a:ext cx="2361812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3752" y="188640"/>
            <a:ext cx="9036496" cy="15841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69845" y="5874905"/>
            <a:ext cx="4036045" cy="723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7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kartinkin.net/uploads/posts/2020-11/1606686929_13-p-fon-dlya-prezentatsii-po-matematike-18.pn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06" y="1"/>
            <a:ext cx="9179914" cy="6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5004048" y="188640"/>
            <a:ext cx="3888431" cy="64807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41485" y="908720"/>
            <a:ext cx="4248472" cy="5760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mmedia.ozone.ru/multimedia/1022696327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057" y="908720"/>
            <a:ext cx="3922860" cy="33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мка 12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s://p.calameoassets.com/140115105635-e602da858a88c29e790d76a86311b791/p1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5703" y="3861048"/>
            <a:ext cx="22077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nigaopt.ru/images/thumbs/1823523225/861796313.jp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4139952" y="2996952"/>
            <a:ext cx="2256716" cy="28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uslania.com/pictures/books_photos/19/190902/o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23828" y="3769323"/>
            <a:ext cx="2232248" cy="28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58056" y="4693382"/>
            <a:ext cx="8713027" cy="895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843" y="1957078"/>
            <a:ext cx="8713027" cy="895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8224" y="6093296"/>
            <a:ext cx="2361812" cy="567680"/>
          </a:xfrm>
          <a:prstGeom prst="rect">
            <a:avLst/>
          </a:prstGeom>
          <a:solidFill>
            <a:srgbClr val="EBF6F9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76672"/>
            <a:ext cx="9144000" cy="1368152"/>
          </a:xfrm>
          <a:prstGeom prst="rect">
            <a:avLst/>
          </a:prstGeom>
          <a:solidFill>
            <a:srgbClr val="344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213" y="3212976"/>
            <a:ext cx="9144000" cy="1368152"/>
          </a:xfrm>
          <a:prstGeom prst="rect">
            <a:avLst/>
          </a:prstGeom>
          <a:solidFill>
            <a:srgbClr val="344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B67A86-8AB3-45C5-AB84-0E9DCEAFDC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2F805-EC3A-4AE3-A082-E74273AC5D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0-11/1606686929_13-p-fon-dlya-prezentatsii-po-matematike-18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79914" cy="6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07504" y="116632"/>
            <a:ext cx="9036496" cy="674136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1"/>
            <a:ext cx="9144000" cy="6857999"/>
          </a:xfrm>
          <a:prstGeom prst="frame">
            <a:avLst>
              <a:gd name="adj1" fmla="val 129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cdn.culture.ru/images/4cc7f5a8-944d-55b0-abd2-c3525dc6248c" TargetMode="External"/><Relationship Id="rId8" Type="http://schemas.openxmlformats.org/officeDocument/2006/relationships/hyperlink" Target="https://prikolists.club/wp-content/uploads/2019/08/Kartinki_urozhaya_dlya_detey_5_07073010.jpg" TargetMode="External"/><Relationship Id="rId7" Type="http://schemas.openxmlformats.org/officeDocument/2006/relationships/hyperlink" Target="https://bizhbibl.ru/wp-content/uploads/a/9/9/a9908c3c61fbb4c4fa51d85a6657ab35.jpeg" TargetMode="External"/><Relationship Id="rId6" Type="http://schemas.openxmlformats.org/officeDocument/2006/relationships/hyperlink" Target="https://thumbs.dreamstime.com/b/%D0%BA%D0%BD%D0%B8%D0%B6%D0%BD%D1%8B%D0%B5-%D0%BF%D0%BE%D0%BB%D0%BA%D0%B8-24089778.jpg" TargetMode="External"/><Relationship Id="rId5" Type="http://schemas.openxmlformats.org/officeDocument/2006/relationships/hyperlink" Target="https://cdn.playbuzz.com/cdn/5edc7a48-f440-4931-8071-042ec7e7fc16/b380e1e3-6c54-4db2-885a-beccf40f2b6a.jpg" TargetMode="External"/><Relationship Id="rId4" Type="http://schemas.openxmlformats.org/officeDocument/2006/relationships/hyperlink" Target="https://fs3.fotoload.ru/f/0919/1568797611/d81f73cc8e.jpg" TargetMode="External"/><Relationship Id="rId3" Type="http://schemas.openxmlformats.org/officeDocument/2006/relationships/hyperlink" Target="https://i.pinimg.com/originals/48/d3/ec/48d3ec824f7bd8761c18b994e961d539.jpg" TargetMode="External"/><Relationship Id="rId2" Type="http://schemas.openxmlformats.org/officeDocument/2006/relationships/hyperlink" Target="https://prooge.ru/" TargetMode="External"/><Relationship Id="rId12" Type="http://schemas.openxmlformats.org/officeDocument/2006/relationships/slideLayout" Target="../slideLayouts/slideLayout3.xml"/><Relationship Id="rId11" Type="http://schemas.openxmlformats.org/officeDocument/2006/relationships/hyperlink" Target="https://cdn.culture.ru/images/6428856c-9071-596e-8df2-ac643c51196e" TargetMode="External"/><Relationship Id="rId10" Type="http://schemas.openxmlformats.org/officeDocument/2006/relationships/hyperlink" Target="https://vsetak.com.ua/content/images/42/800x640l80mc0/kartiny-po-nomeram-loshadi-v-kanone-73071778442822.jpg" TargetMode="External"/><Relationship Id="rId1" Type="http://schemas.openxmlformats.org/officeDocument/2006/relationships/hyperlink" Target="https://kartinkin.net/uploads/posts/2020-11/1606686929_13-p-fon-dlya-prezentatsii-po-matematike-18.png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309360"/>
            <a:ext cx="8692515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с яблонь сняли яблоки — жёлтые и зелёные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Зелёных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 сняли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Жёлтые яблоки составили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пять девятнадцатых всех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Сколько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килограммов яблок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сняли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987925" y="2924175"/>
          <a:ext cx="30559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1" imgW="20726400" imgH="9448800" progId="Equation.3">
                  <p:embed/>
                </p:oleObj>
              </mc:Choice>
              <mc:Fallback>
                <p:oleObj name="Формула" r:id="rId1" imgW="20726400" imgH="9448800" progId="Equation.3">
                  <p:embed/>
                  <p:pic>
                    <p:nvPicPr>
                      <p:cNvPr id="0" name="Изображение 19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2924175"/>
                        <a:ext cx="305593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885851" y="4365104"/>
          <a:ext cx="332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3" imgW="22555200" imgH="5181600" progId="Equation.3">
                  <p:embed/>
                </p:oleObj>
              </mc:Choice>
              <mc:Fallback>
                <p:oleObj name="Формула" r:id="rId3" imgW="22555200" imgH="5181600" progId="Equation.3">
                  <p:embed/>
                  <p:pic>
                    <p:nvPicPr>
                      <p:cNvPr id="0" name="Изображение 19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851" y="4365104"/>
                        <a:ext cx="33274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23528" y="1940202"/>
            <a:ext cx="4101332" cy="383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полке стоят книги в твёрдом переплёте и книги в мягком переплёте.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девятых книг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полке — в твёрдом переплёте, а книг в мягком переплёте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штук. Сколько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книг на полке?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211763" y="2924175"/>
          <a:ext cx="260667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1" imgW="17678400" imgH="9448800" progId="Equation.3">
                  <p:embed/>
                </p:oleObj>
              </mc:Choice>
              <mc:Fallback>
                <p:oleObj name="Формула" r:id="rId1" imgW="17678400" imgH="9448800" progId="Equation.3">
                  <p:embed/>
                  <p:pic>
                    <p:nvPicPr>
                      <p:cNvPr id="0" name="Изображение 21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924175"/>
                        <a:ext cx="2606675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00166" y="4581128"/>
          <a:ext cx="28321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3" imgW="19202400" imgH="5181600" progId="Equation.3">
                  <p:embed/>
                </p:oleObj>
              </mc:Choice>
              <mc:Fallback>
                <p:oleObj name="Формула" r:id="rId3" imgW="19202400" imgH="5181600" progId="Equation.3">
                  <p:embed/>
                  <p:pic>
                    <p:nvPicPr>
                      <p:cNvPr id="0" name="Изображение 21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166" y="4581128"/>
                        <a:ext cx="28321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96921" y="1924012"/>
            <a:ext cx="4052168" cy="39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729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табуне 76 лошадей. Четверть из них гнедые, а остальные вороные.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табуне лошадей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вороной масти?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492750" y="3870325"/>
          <a:ext cx="2662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Формула" r:id="rId1" imgW="14935200" imgH="4267200" progId="Equation.3">
                  <p:embed/>
                </p:oleObj>
              </mc:Choice>
              <mc:Fallback>
                <p:oleObj name="Формула" r:id="rId1" imgW="14935200" imgH="4267200" progId="Equation.3">
                  <p:embed/>
                  <p:pic>
                    <p:nvPicPr>
                      <p:cNvPr id="0" name="Изображение 20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3870325"/>
                        <a:ext cx="2662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https://vsetak.com.ua/content/images/42/800x640l80mc0/kartiny-po-nomeram-loshadi-v-kanone-73071778442822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23528" y="2132856"/>
            <a:ext cx="4130763" cy="34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endshow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фотовыставке фотографии российских фотографов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седьмых всех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Известно, что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выставке 64 фотографии зарубежных фотографов.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выставке?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211763" y="2924175"/>
          <a:ext cx="260667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Формула" r:id="rId1" imgW="17678400" imgH="9448800" progId="Equation.3">
                  <p:embed/>
                </p:oleObj>
              </mc:Choice>
              <mc:Fallback>
                <p:oleObj name="Формула" r:id="rId1" imgW="17678400" imgH="9448800" progId="Equation.3">
                  <p:embed/>
                  <p:pic>
                    <p:nvPicPr>
                      <p:cNvPr id="0" name="Изображение 22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924175"/>
                        <a:ext cx="2606675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48064" y="4581128"/>
          <a:ext cx="2876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Формула" r:id="rId3" imgW="19507200" imgH="5181600" progId="Equation.3">
                  <p:embed/>
                </p:oleObj>
              </mc:Choice>
              <mc:Fallback>
                <p:oleObj name="Формула" r:id="rId3" imgW="19507200" imgH="5181600" progId="Equation.3">
                  <p:embed/>
                  <p:pic>
                    <p:nvPicPr>
                      <p:cNvPr id="0" name="Изображение 22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81128"/>
                        <a:ext cx="28765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9" name="Picture 11" descr="https://cdn.culture.ru/images/6428856c-9071-596e-8df2-ac643c51196e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23528" y="1925727"/>
            <a:ext cx="4078915" cy="39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8263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7494" y="4718455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2"/>
              </a:rPr>
              <a:t>https://prooge.ru/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9219" y="1550522"/>
            <a:ext cx="19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Овощной магазин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9190" y="190468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Смешанный лес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1455" y="2242223"/>
            <a:ext cx="19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Пират с попугаем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6386" y="2584851"/>
            <a:ext cx="16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Книжная полка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1455" y="2953000"/>
            <a:ext cx="16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Баскетбол игра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6386" y="3294098"/>
            <a:ext cx="14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Сбор урожая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7356" y="3618878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На паровозике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3785" y="3973968"/>
            <a:ext cx="1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Табун лошадей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7494" y="4327159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Фотовыставка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6562" y="116632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 завезли овощи. Пять девятых всех овощей — картофель, а две девятых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овощей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помидоры. Сколько килограммов картофеля завезли в магазин, если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помидоров завезли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кг?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508104" y="3789040"/>
          <a:ext cx="2864372" cy="72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1" imgW="14935200" imgH="4267200" progId="Equation.3">
                  <p:embed/>
                </p:oleObj>
              </mc:Choice>
              <mc:Fallback>
                <p:oleObj name="Формула" r:id="rId1" imgW="14935200" imgH="4267200" progId="Equation.3">
                  <p:embed/>
                  <p:pic>
                    <p:nvPicPr>
                      <p:cNvPr id="0" name="Изображение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789040"/>
                        <a:ext cx="2864372" cy="727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7450" y="2018853"/>
            <a:ext cx="4105428" cy="3855569"/>
            <a:chOff x="287450" y="2018853"/>
            <a:chExt cx="4105428" cy="3855569"/>
          </a:xfrm>
        </p:grpSpPr>
        <p:pic>
          <p:nvPicPr>
            <p:cNvPr id="1051" name="Picture 27" descr="https://i.pinimg.com/originals/48/d3/ec/48d3ec824f7bd8761c18b994e961d539.jp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287450" y="2018853"/>
              <a:ext cx="4105428" cy="385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43808" y="2996952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ОВОЩИ</a:t>
              </a:r>
              <a:endParaRPr lang="ru-RU" sz="16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6562" y="116632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растут ели, берёзы и осины. Ели составляют пять одиннадцатых всех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 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участке, а берёзы — четыре одиннадцатых. Сколько на участке елей, если берёз 28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508104" y="3778546"/>
          <a:ext cx="2864372" cy="72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Формула" r:id="rId1" imgW="14935200" imgH="4267200" progId="Equation.3">
                  <p:embed/>
                </p:oleObj>
              </mc:Choice>
              <mc:Fallback>
                <p:oleObj name="Формула" r:id="rId1" imgW="14935200" imgH="4267200" progId="Equation.3">
                  <p:embed/>
                  <p:pic>
                    <p:nvPicPr>
                      <p:cNvPr id="0" name="Изображение 12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778546"/>
                        <a:ext cx="2864372" cy="727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 descr="https://fs3.fotoload.ru/f/0919/1568797611/d81f73cc8e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23529" y="1973416"/>
            <a:ext cx="4082362" cy="36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Попугай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капитана </a:t>
            </a:r>
            <a:r>
              <a:rPr lang="ru-RU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Сильвера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знает слова английского и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испанского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языков,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причём английские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составляют </a:t>
            </a: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тринадцатых его словарного запаса.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знает 24 испанских слова. Сколько всего слов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попугай?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010495" y="2924944"/>
          <a:ext cx="3011442" cy="129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Формула" r:id="rId1" imgW="20421600" imgH="9448800" progId="Equation.3">
                  <p:embed/>
                </p:oleObj>
              </mc:Choice>
              <mc:Fallback>
                <p:oleObj name="Формула" r:id="rId1" imgW="20421600" imgH="9448800" progId="Equation.3">
                  <p:embed/>
                  <p:pic>
                    <p:nvPicPr>
                      <p:cNvPr id="0" name="Изображение 13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495" y="2924944"/>
                        <a:ext cx="3011442" cy="129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.playbuzz.com/cdn/5edc7a48-f440-4931-8071-042ec7e7fc16/b380e1e3-6c54-4db2-885a-beccf40f2b6a.jpg"/>
          <p:cNvPicPr>
            <a:picLocks noChangeAspect="1" noChangeArrowheads="1"/>
          </p:cNvPicPr>
          <p:nvPr/>
        </p:nvPicPr>
        <p:blipFill rotWithShape="1">
          <a:blip r:embed="rId3" cstate="email"/>
          <a:srcRect t="-1267"/>
          <a:stretch>
            <a:fillRect/>
          </a:stretch>
        </p:blipFill>
        <p:spPr bwMode="auto">
          <a:xfrm>
            <a:off x="323528" y="2013626"/>
            <a:ext cx="4092829" cy="37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65228" y="4581128"/>
          <a:ext cx="31019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Формула" r:id="rId4" imgW="21031200" imgH="5181600" progId="Equation.3">
                  <p:embed/>
                </p:oleObj>
              </mc:Choice>
              <mc:Fallback>
                <p:oleObj name="Формула" r:id="rId4" imgW="21031200" imgH="5181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228" y="4581128"/>
                        <a:ext cx="31019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полке стоят книги в твёрдом переплёте и книги в мягком переплёте.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одиннадцатых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 на этой полке — в твёрдом переплёте, а книг в мягком переплёте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штук. Сколько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книг на полке?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032375" y="2924175"/>
          <a:ext cx="29670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Формула" r:id="rId1" imgW="20116800" imgH="9448800" progId="Equation.3">
                  <p:embed/>
                </p:oleObj>
              </mc:Choice>
              <mc:Fallback>
                <p:oleObj name="Формула" r:id="rId1" imgW="20116800" imgH="9448800" progId="Equation.3">
                  <p:embed/>
                  <p:pic>
                    <p:nvPicPr>
                      <p:cNvPr id="0" name="Изображение 14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924175"/>
                        <a:ext cx="296703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32040" y="4581128"/>
          <a:ext cx="27416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Формула" r:id="rId3" imgW="18592800" imgH="5181600" progId="Equation.3">
                  <p:embed/>
                </p:oleObj>
              </mc:Choice>
              <mc:Fallback>
                <p:oleObj name="Формула" r:id="rId3" imgW="18592800" imgH="5181600" progId="Equation.3">
                  <p:embed/>
                  <p:pic>
                    <p:nvPicPr>
                      <p:cNvPr id="0" name="Изображение 14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581128"/>
                        <a:ext cx="27416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96921" y="1924012"/>
            <a:ext cx="4052168" cy="39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87297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матче баскетбольная команда набрала 112 очков. Лучший игрок этой команды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заработал четверть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очков. Сколько очков заработали все остальные игроки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вместе?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356225" y="3870325"/>
          <a:ext cx="2935424" cy="71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1" imgW="16459200" imgH="4267200" progId="Equation.3">
                  <p:embed/>
                </p:oleObj>
              </mc:Choice>
              <mc:Fallback>
                <p:oleObj name="Формула" r:id="rId1" imgW="16459200" imgH="4267200" progId="Equation.3">
                  <p:embed/>
                  <p:pic>
                    <p:nvPicPr>
                      <p:cNvPr id="0" name="Изображение 15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870325"/>
                        <a:ext cx="2935424" cy="710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36937" y="2060848"/>
            <a:ext cx="4095345" cy="361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с яблонь сняли яблоки — жёлтые и зелёные. Зелёных яблок сняли 40 кг.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Жёлтые яблоки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пятых всех яблок. Сколько всего килограммов яблок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сняли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211763" y="2924175"/>
          <a:ext cx="260667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Формула" r:id="rId1" imgW="17678400" imgH="9448800" progId="Equation.3">
                  <p:embed/>
                </p:oleObj>
              </mc:Choice>
              <mc:Fallback>
                <p:oleObj name="Формула" r:id="rId1" imgW="17678400" imgH="9448800" progId="Equation.3">
                  <p:embed/>
                  <p:pic>
                    <p:nvPicPr>
                      <p:cNvPr id="0" name="Изображение 16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924175"/>
                        <a:ext cx="2606675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48064" y="4365104"/>
          <a:ext cx="28781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Формула" r:id="rId3" imgW="19507200" imgH="5181600" progId="Equation.3">
                  <p:embed/>
                </p:oleObj>
              </mc:Choice>
              <mc:Fallback>
                <p:oleObj name="Формула" r:id="rId3" imgW="19507200" imgH="5181600" progId="Equation.3">
                  <p:embed/>
                  <p:pic>
                    <p:nvPicPr>
                      <p:cNvPr id="0" name="Изображение 16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365104"/>
                        <a:ext cx="287813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23528" y="1940202"/>
            <a:ext cx="4101332" cy="383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6562" y="116632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растут ели, берёзы и осины. Ели составляют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девятнадцатых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 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участке, а берёзы —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девятнадцатых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 участке елей, если берёз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480050" y="3778250"/>
          <a:ext cx="2922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Формула" r:id="rId1" imgW="15240000" imgH="4267200" progId="Equation.3">
                  <p:embed/>
                </p:oleObj>
              </mc:Choice>
              <mc:Fallback>
                <p:oleObj name="Формула" r:id="rId1" imgW="15240000" imgH="4267200" progId="Equation.3">
                  <p:embed/>
                  <p:pic>
                    <p:nvPicPr>
                      <p:cNvPr id="0" name="Изображение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3778250"/>
                        <a:ext cx="2922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 descr="https://fs3.fotoload.ru/f/0919/1568797611/d81f73cc8e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23529" y="1973416"/>
            <a:ext cx="4082362" cy="36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168235"/>
            <a:ext cx="936104" cy="43204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7016" y="260648"/>
            <a:ext cx="8856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вагоне электропоезда 56 мест для сидения, три четверти мест занято.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свободных мест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вагоне?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32240" y="1940202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830888" y="3778250"/>
          <a:ext cx="22209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" imgW="11582400" imgH="4267200" progId="Equation.3">
                  <p:embed/>
                </p:oleObj>
              </mc:Choice>
              <mc:Fallback>
                <p:oleObj name="Формула" r:id="rId1" imgW="11582400" imgH="4267200" progId="Equation.3">
                  <p:embed/>
                  <p:pic>
                    <p:nvPicPr>
                      <p:cNvPr id="0" name="Изображение 18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3778250"/>
                        <a:ext cx="22209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23528" y="5969301"/>
            <a:ext cx="2104998" cy="6162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507" y="5996651"/>
            <a:ext cx="1850114" cy="58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cdn.culture.ru/images/4cc7f5a8-944d-55b0-abd2-c3525dc6248c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23528" y="2573433"/>
            <a:ext cx="4111376" cy="27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16216" y="6100419"/>
            <a:ext cx="927720" cy="56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WPS Presentation</Application>
  <PresentationFormat>Экран (4:3)</PresentationFormat>
  <Paragraphs>157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Людмила Мороз</cp:lastModifiedBy>
  <cp:revision>42</cp:revision>
  <dcterms:created xsi:type="dcterms:W3CDTF">2022-09-14T01:12:00Z</dcterms:created>
  <dcterms:modified xsi:type="dcterms:W3CDTF">2024-11-16T13:14:41Z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2C4A0442017C4EFA8CF2816F5E66E083_12</vt:lpwstr>
  </property>
  <property fmtid="{D5CDD505-2E9C-101B-9397-08002B2CF9AE}" pid="3" name="KSOProductBuildVer">
    <vt:lpwstr>1049-12.2.0.18911</vt:lpwstr>
  </property>
</Properties>
</file>