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10" r:id="rId3"/>
    <p:sldId id="27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8" r:id="rId15"/>
    <p:sldId id="309" r:id="rId16"/>
    <p:sldId id="307" r:id="rId17"/>
    <p:sldId id="311" r:id="rId18"/>
    <p:sldId id="287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73" autoAdjust="0"/>
    <p:restoredTop sz="94660"/>
  </p:normalViewPr>
  <p:slideViewPr>
    <p:cSldViewPr snapToGrid="0">
      <p:cViewPr varScale="1">
        <p:scale>
          <a:sx n="53" d="100"/>
          <a:sy n="53" d="100"/>
        </p:scale>
        <p:origin x="235" y="7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25256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5209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72305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0232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92992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79044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79044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925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333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5140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2542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4623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4671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6845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7193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1/5/2021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680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s\Desktop\ру.первослайд.1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104100" cy="114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0" y="1124030"/>
            <a:ext cx="1294895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Бабочка </a:t>
            </a:r>
            <a:r>
              <a:rPr lang="ru-RU" sz="6600" dirty="0">
                <a:latin typeface="Corbel" panose="020B0503020204020204" pitchFamily="34" charset="0"/>
              </a:rPr>
              <a:t>Аполлон занесена в Красную книгу многих стран. Из-за глобального потепления она просыпается и умирает от голода.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 Какое </a:t>
            </a:r>
            <a:r>
              <a:rPr lang="ru-RU" sz="6600" b="1" dirty="0">
                <a:latin typeface="Corbel" panose="020B0503020204020204" pitchFamily="34" charset="0"/>
              </a:rPr>
              <a:t>слово мы пропустили? </a:t>
            </a:r>
            <a:endParaRPr lang="ru-RU" sz="80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77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0" y="1124030"/>
            <a:ext cx="1294895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2" name="Google Shape;103;p8"/>
          <p:cNvSpPr txBox="1">
            <a:spLocks/>
          </p:cNvSpPr>
          <p:nvPr/>
        </p:nvSpPr>
        <p:spPr>
          <a:xfrm>
            <a:off x="456130" y="2268742"/>
            <a:ext cx="989182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Этот плакат утверждает, что повышение температуры на 2 градуса Цельсия – слишком много. </a:t>
            </a:r>
          </a:p>
          <a:p>
            <a:pPr fontAlgn="base"/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 Голову какого животного мы скрыли?</a:t>
            </a:r>
            <a:endParaRPr lang="ru-RU" sz="9600" b="1" dirty="0">
              <a:latin typeface="Corbel" panose="020B0503020204020204" pitchFamily="34" charset="0"/>
            </a:endParaRPr>
          </a:p>
        </p:txBody>
      </p:sp>
      <p:pic>
        <p:nvPicPr>
          <p:cNvPr id="13" name="Picture 2" descr="https://lh4.googleusercontent.com/TAGsj4B6jZ3punZrQwnCI7Vye4MOJcAQZ-G8kyCw13ThCstdN4fCIHWY-Y8wEvv5HVdx0fkKYa4Bje7msl6qQCrxQvznonrQS08XyYynNuWE3zul99t8TnUrMYHAxMPGJlsD-Q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888" y="1362325"/>
            <a:ext cx="9624596" cy="668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64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0" y="1124030"/>
            <a:ext cx="1294895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989182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Этот </a:t>
            </a:r>
            <a:r>
              <a:rPr lang="ru-RU" sz="6000" dirty="0">
                <a:latin typeface="Corbel" panose="020B0503020204020204" pitchFamily="34" charset="0"/>
              </a:rPr>
              <a:t>плакат утверждает, что повышение температуры на 2 градуса Цельсия – слишком много.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 Голову </a:t>
            </a:r>
            <a:r>
              <a:rPr lang="ru-RU" sz="6000" b="1" dirty="0">
                <a:latin typeface="Corbel" panose="020B0503020204020204" pitchFamily="34" charset="0"/>
              </a:rPr>
              <a:t>какого животного мы скрыли?</a:t>
            </a:r>
            <a:endParaRPr lang="ru-RU" sz="9600" b="1" dirty="0">
              <a:latin typeface="Corbel" panose="020B0503020204020204" pitchFamily="34" charset="0"/>
            </a:endParaRPr>
          </a:p>
        </p:txBody>
      </p:sp>
      <p:pic>
        <p:nvPicPr>
          <p:cNvPr id="12" name="Picture 2" descr="https://lh4.googleusercontent.com/TAGsj4B6jZ3punZrQwnCI7Vye4MOJcAQZ-G8kyCw13ThCstdN4fCIHWY-Y8wEvv5HVdx0fkKYa4Bje7msl6qQCrxQvznonrQS08XyYynNuWE3zul99t8TnUrMYHAxMPGJlsD-Q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888" y="1362325"/>
            <a:ext cx="9624596" cy="668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66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0" y="1124030"/>
            <a:ext cx="1294895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Загрязнение </a:t>
            </a:r>
            <a:r>
              <a:rPr lang="ru-RU" sz="6000" dirty="0">
                <a:latin typeface="Corbel" panose="020B0503020204020204" pitchFamily="34" charset="0"/>
              </a:rPr>
              <a:t>атмосферы Земли влияет не только на изменение климата. Один журнал посчитал, что, если США полностью перейдёт на возобновляемую энергию, это сэкономит почти 600 млрд. долларов…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 В </a:t>
            </a:r>
            <a:r>
              <a:rPr lang="ru-RU" sz="6000" b="1" dirty="0">
                <a:latin typeface="Corbel" panose="020B0503020204020204" pitchFamily="34" charset="0"/>
              </a:rPr>
              <a:t>какой государственной отрасли?</a:t>
            </a:r>
            <a:endParaRPr lang="ru-RU" sz="66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72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0" y="1124030"/>
            <a:ext cx="1294895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ru-RU" sz="6000" dirty="0" smtClean="0">
                <a:latin typeface="Corbel" panose="020B0503020204020204" pitchFamily="34" charset="0"/>
              </a:rPr>
              <a:t>Загрязнение </a:t>
            </a:r>
            <a:r>
              <a:rPr lang="ru-RU" sz="6000" dirty="0">
                <a:latin typeface="Corbel" panose="020B0503020204020204" pitchFamily="34" charset="0"/>
              </a:rPr>
              <a:t>атмосферы Земли влияет не только на изменение климата. Один журнал посчитал, что, если США полностью перейдёт на возобновляемую энергию, это сэкономит почти 600 млрд. долларов… </a:t>
            </a:r>
            <a:endParaRPr lang="ru-RU" sz="6000" dirty="0" smtClean="0">
              <a:latin typeface="Corbel" panose="020B0503020204020204" pitchFamily="34" charset="0"/>
            </a:endParaRPr>
          </a:p>
          <a:p>
            <a:pPr fontAlgn="base"/>
            <a:endParaRPr lang="ru-RU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 В </a:t>
            </a:r>
            <a:r>
              <a:rPr lang="ru-RU" sz="6000" b="1" dirty="0">
                <a:latin typeface="Corbel" panose="020B0503020204020204" pitchFamily="34" charset="0"/>
              </a:rPr>
              <a:t>какой государственной отрасли?</a:t>
            </a:r>
            <a:endParaRPr lang="ru-RU" sz="6600" b="1" dirty="0">
              <a:latin typeface="Corbel" panose="020B0503020204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54847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0" y="1124030"/>
            <a:ext cx="1294895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Чтобы </a:t>
            </a:r>
            <a:r>
              <a:rPr lang="ru-RU" sz="6600" dirty="0">
                <a:latin typeface="Corbel" panose="020B0503020204020204" pitchFamily="34" charset="0"/>
              </a:rPr>
              <a:t>обозначить одну из экологических проблем на границе Казахстана и Узбекистана, сделали фотографию, на которой изображены ржавые корабли и ОНИ, которых тоже называют кораблями.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 Назовите </a:t>
            </a:r>
            <a:r>
              <a:rPr lang="ru-RU" sz="6600" b="1" dirty="0">
                <a:latin typeface="Corbel" panose="020B0503020204020204" pitchFamily="34" charset="0"/>
              </a:rPr>
              <a:t>ИХ.</a:t>
            </a:r>
            <a:endParaRPr lang="ru-RU" sz="8000" b="1" dirty="0">
              <a:latin typeface="Corbel" panose="020B0503020204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826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>
        <p:sndAc>
          <p:stSnd>
            <p:snd r:embed="rId3" name="chimes.wav"/>
          </p:stSnd>
        </p:sndAc>
      </p:transition>
    </mc:Choice>
    <mc:Fallback>
      <p:transition spd="slow" advClick="0" advTm="0"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0" y="1124030"/>
            <a:ext cx="1294895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Чтобы </a:t>
            </a:r>
            <a:r>
              <a:rPr lang="ru-RU" sz="6600" dirty="0">
                <a:latin typeface="Corbel" panose="020B0503020204020204" pitchFamily="34" charset="0"/>
              </a:rPr>
              <a:t>обозначить одну из экологических проблем на границе Казахстана и Узбекистана, сделали фотографию, на которой изображены ржавые корабли и ОНИ, которых тоже называют кораблями.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 Назовите </a:t>
            </a:r>
            <a:r>
              <a:rPr lang="ru-RU" sz="6600" b="1" dirty="0">
                <a:latin typeface="Corbel" panose="020B0503020204020204" pitchFamily="34" charset="0"/>
              </a:rPr>
              <a:t>ИХ.</a:t>
            </a:r>
            <a:endParaRPr lang="ru-RU" sz="80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41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0" y="1124030"/>
            <a:ext cx="1294895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i="0" u="none" strike="noStrike" cap="none" dirty="0" smtClean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Чтобы </a:t>
            </a:r>
            <a:r>
              <a:rPr lang="ru-RU" sz="6600" dirty="0">
                <a:latin typeface="Corbel" panose="020B0503020204020204" pitchFamily="34" charset="0"/>
              </a:rPr>
              <a:t>обозначить одну из экологических проблем на границе Казахстана и Узбекистана, сделали фотографию, на которой изображены ржавые корабли и ОНИ, которых тоже называют кораблями.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 Назовите </a:t>
            </a:r>
            <a:r>
              <a:rPr lang="ru-RU" sz="6600" b="1" dirty="0">
                <a:latin typeface="Corbel" panose="020B0503020204020204" pitchFamily="34" charset="0"/>
              </a:rPr>
              <a:t>ИХ.</a:t>
            </a:r>
            <a:endParaRPr lang="ru-RU" sz="8000" b="1" dirty="0">
              <a:latin typeface="Corbel" panose="020B0503020204020204" pitchFamily="34" charset="0"/>
            </a:endParaRPr>
          </a:p>
        </p:txBody>
      </p:sp>
      <p:pic>
        <p:nvPicPr>
          <p:cNvPr id="12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67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506" y="3894755"/>
            <a:ext cx="20138006" cy="3561621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921018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235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19958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2457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1031141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Средний раунд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0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0" y="1124030"/>
            <a:ext cx="1294895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 </a:t>
            </a:r>
            <a:r>
              <a:rPr lang="ru-RU" sz="5400" b="1" dirty="0" smtClean="0">
                <a:latin typeface="Corbel" panose="020B0503020204020204" pitchFamily="34" charset="0"/>
              </a:rPr>
              <a:t>Восстановите </a:t>
            </a:r>
            <a:r>
              <a:rPr lang="ru-RU" sz="5400" b="1" dirty="0">
                <a:latin typeface="Corbel" panose="020B0503020204020204" pitchFamily="34" charset="0"/>
              </a:rPr>
              <a:t>слова, в которых мы оставили только гласные.</a:t>
            </a:r>
            <a:br>
              <a:rPr lang="ru-RU" sz="5400" b="1" dirty="0">
                <a:latin typeface="Corbel" panose="020B0503020204020204" pitchFamily="34" charset="0"/>
              </a:rPr>
            </a:br>
            <a:r>
              <a:rPr lang="ru-RU" sz="5400" dirty="0" smtClean="0">
                <a:latin typeface="Corbel" panose="020B0503020204020204" pitchFamily="34" charset="0"/>
              </a:rPr>
              <a:t>1. о </a:t>
            </a:r>
            <a:r>
              <a:rPr lang="ru-RU" sz="5400" dirty="0" err="1">
                <a:latin typeface="Corbel" panose="020B0503020204020204" pitchFamily="34" charset="0"/>
              </a:rPr>
              <a:t>о</a:t>
            </a:r>
            <a:r>
              <a:rPr lang="ru-RU" sz="5400" dirty="0">
                <a:latin typeface="Corbel" panose="020B0503020204020204" pitchFamily="34" charset="0"/>
              </a:rPr>
              <a:t> </a:t>
            </a:r>
            <a:r>
              <a:rPr lang="ru-RU" sz="5400" dirty="0" err="1">
                <a:latin typeface="Corbel" panose="020B0503020204020204" pitchFamily="34" charset="0"/>
              </a:rPr>
              <a:t>о</a:t>
            </a:r>
            <a:r>
              <a:rPr lang="ru-RU" sz="5400" dirty="0">
                <a:latin typeface="Corbel" panose="020B0503020204020204" pitchFamily="34" charset="0"/>
              </a:rPr>
              <a:t> – Химический элемент, который используют как топливо.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2</a:t>
            </a:r>
            <a:r>
              <a:rPr lang="ru-RU" sz="5400" dirty="0" smtClean="0">
                <a:latin typeface="Corbel" panose="020B0503020204020204" pitchFamily="34" charset="0"/>
              </a:rPr>
              <a:t>. е </a:t>
            </a:r>
            <a:r>
              <a:rPr lang="ru-RU" sz="5400" dirty="0">
                <a:latin typeface="Corbel" panose="020B0503020204020204" pitchFamily="34" charset="0"/>
              </a:rPr>
              <a:t>и </a:t>
            </a:r>
            <a:r>
              <a:rPr lang="ru-RU" sz="5400" dirty="0" err="1">
                <a:latin typeface="Corbel" panose="020B0503020204020204" pitchFamily="34" charset="0"/>
              </a:rPr>
              <a:t>и</a:t>
            </a:r>
            <a:r>
              <a:rPr lang="ru-RU" sz="5400" dirty="0">
                <a:latin typeface="Corbel" panose="020B0503020204020204" pitchFamily="34" charset="0"/>
              </a:rPr>
              <a:t>  – Из-за глобального потепления они могут исчезнуть с полюсов.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>
                <a:latin typeface="Corbel" panose="020B0503020204020204" pitchFamily="34" charset="0"/>
              </a:rPr>
              <a:t>3</a:t>
            </a:r>
            <a:r>
              <a:rPr lang="ru-RU" sz="5400" dirty="0" smtClean="0">
                <a:latin typeface="Corbel" panose="020B0503020204020204" pitchFamily="34" charset="0"/>
              </a:rPr>
              <a:t>. э </a:t>
            </a:r>
            <a:r>
              <a:rPr lang="ru-RU" sz="5400" dirty="0">
                <a:latin typeface="Corbel" panose="020B0503020204020204" pitchFamily="34" charset="0"/>
              </a:rPr>
              <a:t>о </a:t>
            </a:r>
            <a:r>
              <a:rPr lang="ru-RU" sz="5400" dirty="0" err="1">
                <a:latin typeface="Corbel" panose="020B0503020204020204" pitchFamily="34" charset="0"/>
              </a:rPr>
              <a:t>о</a:t>
            </a:r>
            <a:r>
              <a:rPr lang="ru-RU" sz="5400" dirty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и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я </a:t>
            </a:r>
            <a:r>
              <a:rPr lang="ru-RU" sz="5400" dirty="0">
                <a:latin typeface="Corbel" panose="020B0503020204020204" pitchFamily="34" charset="0"/>
              </a:rPr>
              <a:t>– Наука, изучающая взаимоотношение человека, животных, растений и микроорганизмов с окружающей средой. </a:t>
            </a:r>
            <a:br>
              <a:rPr lang="ru-RU" sz="5400" dirty="0">
                <a:latin typeface="Corbel" panose="020B0503020204020204" pitchFamily="34" charset="0"/>
              </a:rPr>
            </a:br>
            <a:endParaRPr lang="ru-RU" sz="4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0" y="1124030"/>
            <a:ext cx="1294895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6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 </a:t>
            </a:r>
            <a:r>
              <a:rPr lang="ru-RU" sz="5400" b="1" dirty="0" smtClean="0">
                <a:latin typeface="Corbel" panose="020B0503020204020204" pitchFamily="34" charset="0"/>
              </a:rPr>
              <a:t>Восстановите </a:t>
            </a:r>
            <a:r>
              <a:rPr lang="ru-RU" sz="5400" b="1" dirty="0">
                <a:latin typeface="Corbel" panose="020B0503020204020204" pitchFamily="34" charset="0"/>
              </a:rPr>
              <a:t>слова, в которых мы оставили только гласные.</a:t>
            </a:r>
            <a:br>
              <a:rPr lang="ru-RU" sz="5400" b="1" dirty="0">
                <a:latin typeface="Corbel" panose="020B0503020204020204" pitchFamily="34" charset="0"/>
              </a:rPr>
            </a:br>
            <a:r>
              <a:rPr lang="ru-RU" sz="5400" dirty="0" smtClean="0">
                <a:latin typeface="Corbel" panose="020B0503020204020204" pitchFamily="34" charset="0"/>
              </a:rPr>
              <a:t>1. о </a:t>
            </a:r>
            <a:r>
              <a:rPr lang="ru-RU" sz="5400" dirty="0" err="1">
                <a:latin typeface="Corbel" panose="020B0503020204020204" pitchFamily="34" charset="0"/>
              </a:rPr>
              <a:t>о</a:t>
            </a:r>
            <a:r>
              <a:rPr lang="ru-RU" sz="5400" dirty="0">
                <a:latin typeface="Corbel" panose="020B0503020204020204" pitchFamily="34" charset="0"/>
              </a:rPr>
              <a:t> </a:t>
            </a:r>
            <a:r>
              <a:rPr lang="ru-RU" sz="5400" dirty="0" err="1">
                <a:latin typeface="Corbel" panose="020B0503020204020204" pitchFamily="34" charset="0"/>
              </a:rPr>
              <a:t>о</a:t>
            </a:r>
            <a:r>
              <a:rPr lang="ru-RU" sz="5400" dirty="0">
                <a:latin typeface="Corbel" panose="020B0503020204020204" pitchFamily="34" charset="0"/>
              </a:rPr>
              <a:t> – Химический элемент, который используют как топливо.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 smtClean="0">
                <a:latin typeface="Corbel" panose="020B0503020204020204" pitchFamily="34" charset="0"/>
              </a:rPr>
              <a:t>2. е </a:t>
            </a:r>
            <a:r>
              <a:rPr lang="ru-RU" sz="5400" dirty="0">
                <a:latin typeface="Corbel" panose="020B0503020204020204" pitchFamily="34" charset="0"/>
              </a:rPr>
              <a:t>и </a:t>
            </a:r>
            <a:r>
              <a:rPr lang="ru-RU" sz="5400" dirty="0" err="1">
                <a:latin typeface="Corbel" panose="020B0503020204020204" pitchFamily="34" charset="0"/>
              </a:rPr>
              <a:t>и</a:t>
            </a:r>
            <a:r>
              <a:rPr lang="ru-RU" sz="5400" dirty="0">
                <a:latin typeface="Corbel" panose="020B0503020204020204" pitchFamily="34" charset="0"/>
              </a:rPr>
              <a:t>  – Из-за глобального потепления они могут исчезнуть с полюсов.</a:t>
            </a:r>
            <a:br>
              <a:rPr lang="ru-RU" sz="5400" dirty="0">
                <a:latin typeface="Corbel" panose="020B0503020204020204" pitchFamily="34" charset="0"/>
              </a:rPr>
            </a:br>
            <a:r>
              <a:rPr lang="ru-RU" sz="5400" dirty="0" smtClean="0">
                <a:latin typeface="Corbel" panose="020B0503020204020204" pitchFamily="34" charset="0"/>
              </a:rPr>
              <a:t>3. э </a:t>
            </a:r>
            <a:r>
              <a:rPr lang="ru-RU" sz="5400" dirty="0">
                <a:latin typeface="Corbel" panose="020B0503020204020204" pitchFamily="34" charset="0"/>
              </a:rPr>
              <a:t>о </a:t>
            </a:r>
            <a:r>
              <a:rPr lang="ru-RU" sz="5400" dirty="0" err="1">
                <a:latin typeface="Corbel" panose="020B0503020204020204" pitchFamily="34" charset="0"/>
              </a:rPr>
              <a:t>о</a:t>
            </a:r>
            <a:r>
              <a:rPr lang="ru-RU" sz="5400" dirty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и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я </a:t>
            </a:r>
            <a:r>
              <a:rPr lang="ru-RU" sz="5400" dirty="0">
                <a:latin typeface="Corbel" panose="020B0503020204020204" pitchFamily="34" charset="0"/>
              </a:rPr>
              <a:t>– Наука, изучающая взаимоотношение человека, животных, растений и микроорганизмов с окружающей средой. </a:t>
            </a:r>
            <a:br>
              <a:rPr lang="ru-RU" sz="5400" dirty="0">
                <a:latin typeface="Corbel" panose="020B0503020204020204" pitchFamily="34" charset="0"/>
              </a:rPr>
            </a:br>
            <a:endParaRPr lang="ru-RU" sz="4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7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84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0" y="1124030"/>
            <a:ext cx="1294895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Парижское </a:t>
            </a:r>
            <a:r>
              <a:rPr lang="ru-RU" sz="6600" dirty="0">
                <a:latin typeface="Corbel" panose="020B0503020204020204" pitchFamily="34" charset="0"/>
              </a:rPr>
              <a:t>соглашение регулирует меры для снижения содержания ЕГО в атмосфере.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 ОН </a:t>
            </a:r>
            <a:r>
              <a:rPr lang="ru-RU" sz="6600" b="1" dirty="0">
                <a:latin typeface="Corbel" panose="020B0503020204020204" pitchFamily="34" charset="0"/>
              </a:rPr>
              <a:t>– это углекислый газ или азот?</a:t>
            </a: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3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0" y="1124030"/>
            <a:ext cx="1294895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Парижское </a:t>
            </a:r>
            <a:r>
              <a:rPr lang="ru-RU" sz="6600" dirty="0">
                <a:latin typeface="Corbel" panose="020B0503020204020204" pitchFamily="34" charset="0"/>
              </a:rPr>
              <a:t>соглашение регулирует меры для снижения содержания ЕГО в атмосфере.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 ОН </a:t>
            </a:r>
            <a:r>
              <a:rPr lang="ru-RU" sz="6600" b="1" dirty="0">
                <a:latin typeface="Corbel" panose="020B0503020204020204" pitchFamily="34" charset="0"/>
              </a:rPr>
              <a:t>– это углекислый газ или азот?</a:t>
            </a:r>
            <a:endParaRPr lang="ru-RU" sz="66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03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0" y="1124030"/>
            <a:ext cx="1294895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b="1" dirty="0" smtClean="0">
                <a:latin typeface="Corbel" panose="020B0503020204020204" pitchFamily="34" charset="0"/>
              </a:rPr>
              <a:t> </a:t>
            </a:r>
            <a:r>
              <a:rPr lang="ru-RU" sz="6600" b="1" dirty="0" smtClean="0">
                <a:latin typeface="Corbel" panose="020B0503020204020204" pitchFamily="34" charset="0"/>
              </a:rPr>
              <a:t>Верите ли вы, что из-за промышленной революции с 1850 по 1900 годы средняя мировая температура повысилась аж на 1,5 градуса Цельсия?</a:t>
            </a:r>
            <a:endParaRPr lang="ru-RU" sz="60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31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Рисунок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0" y="1124030"/>
            <a:ext cx="1294895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b="1" dirty="0" smtClean="0">
                <a:latin typeface="Corbel" panose="020B0503020204020204" pitchFamily="34" charset="0"/>
              </a:rPr>
              <a:t> </a:t>
            </a:r>
            <a:r>
              <a:rPr lang="ru-RU" sz="6600" b="1" dirty="0" smtClean="0">
                <a:latin typeface="Corbel" panose="020B0503020204020204" pitchFamily="34" charset="0"/>
              </a:rPr>
              <a:t>Верите ли вы, что из-за промышленной революции с 1850 по 1900 годы средняя мировая температура повысилась аж на 1,5 градуса Цельсия?</a:t>
            </a:r>
            <a:endParaRPr lang="ru-RU" sz="60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39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40" y="1124030"/>
            <a:ext cx="12948959" cy="7782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6494"/>
            <a:ext cx="1573087" cy="191166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3248"/>
            <a:ext cx="20104100" cy="1114691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4120" y="10191312"/>
            <a:ext cx="2379980" cy="1118037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7720" y="10310204"/>
            <a:ext cx="1676400" cy="880251"/>
          </a:xfrm>
          <a:prstGeom prst="rect">
            <a:avLst/>
          </a:prstGeom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ru-RU" sz="6600" dirty="0" smtClean="0">
                <a:latin typeface="Corbel" panose="020B0503020204020204" pitchFamily="34" charset="0"/>
              </a:rPr>
              <a:t>Бабочка </a:t>
            </a:r>
            <a:r>
              <a:rPr lang="ru-RU" sz="6600" dirty="0">
                <a:latin typeface="Corbel" panose="020B0503020204020204" pitchFamily="34" charset="0"/>
              </a:rPr>
              <a:t>Аполлон занесена в Красную книгу многих стран. Из-за глобального потепления она просыпается и умирает от голода. </a:t>
            </a:r>
            <a:endParaRPr lang="ru-RU" sz="6600" dirty="0" smtClean="0">
              <a:latin typeface="Corbel" panose="020B0503020204020204" pitchFamily="34" charset="0"/>
            </a:endParaRPr>
          </a:p>
          <a:p>
            <a:pPr fontAlgn="base"/>
            <a:endParaRPr lang="ru-RU" sz="6600" b="1" dirty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 Какое </a:t>
            </a:r>
            <a:r>
              <a:rPr lang="ru-RU" sz="6600" b="1" dirty="0">
                <a:latin typeface="Corbel" panose="020B0503020204020204" pitchFamily="34" charset="0"/>
              </a:rPr>
              <a:t>слово мы пропустили? </a:t>
            </a:r>
            <a:endParaRPr lang="ru-RU" sz="80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76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2924</TotalTime>
  <Words>486</Words>
  <Application>Microsoft Office PowerPoint</Application>
  <PresentationFormat>Произвольный</PresentationFormat>
  <Paragraphs>69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CQ</cp:lastModifiedBy>
  <cp:revision>388</cp:revision>
  <dcterms:modified xsi:type="dcterms:W3CDTF">2021-01-05T14:34:05Z</dcterms:modified>
</cp:coreProperties>
</file>