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xls" ContentType="application/vnd.ms-excel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3"/>
    <p:sldId id="287" r:id="rId4"/>
    <p:sldId id="288" r:id="rId5"/>
    <p:sldId id="263" r:id="rId6"/>
    <p:sldId id="289" r:id="rId7"/>
    <p:sldId id="265" r:id="rId8"/>
    <p:sldId id="258" r:id="rId9"/>
    <p:sldId id="301" r:id="rId10"/>
    <p:sldId id="290" r:id="rId11"/>
    <p:sldId id="291" r:id="rId12"/>
    <p:sldId id="261" r:id="rId13"/>
    <p:sldId id="294" r:id="rId14"/>
    <p:sldId id="260" r:id="rId16"/>
    <p:sldId id="262" r:id="rId17"/>
    <p:sldId id="293" r:id="rId18"/>
    <p:sldId id="299" r:id="rId19"/>
    <p:sldId id="300" r:id="rId20"/>
    <p:sldId id="273" r:id="rId21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996600"/>
    <a:srgbClr val="FF6600"/>
    <a:srgbClr val="FF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8"/>
    <p:restoredTop sz="94688"/>
  </p:normalViewPr>
  <p:slideViewPr>
    <p:cSldViewPr showGuide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70F170D-A61B-47A4-ADA4-D0CC7412DB9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5364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>
                <a:latin typeface="Verdana" panose="020B0604030504040204" pitchFamily="34" charset="0"/>
              </a:rPr>
            </a:fld>
            <a:endParaRPr lang="ru-RU" altLang="ru-RU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7412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>
                <a:latin typeface="Verdana" panose="020B0604030504040204" pitchFamily="34" charset="0"/>
              </a:rPr>
            </a:fld>
            <a:endParaRPr lang="ru-RU" altLang="ru-RU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9460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>
                <a:latin typeface="Verdana" panose="020B0604030504040204" pitchFamily="34" charset="0"/>
              </a:rPr>
            </a:fld>
            <a:endParaRPr lang="ru-RU" altLang="ru-RU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21508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ru-RU" altLang="ru-RU" dirty="0">
                <a:latin typeface="Verdana" panose="020B0604030504040204" pitchFamily="34" charset="0"/>
              </a:rPr>
            </a:fld>
            <a:endParaRPr lang="ru-RU" altLang="ru-RU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ru-RU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ru-RU" dirty="0"/>
              <a:t>Образец заголовка</a:t>
            </a:r>
            <a:endParaRPr lang="ru-RU" altLang="ru-RU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ru-RU" dirty="0"/>
              <a:t>Образец текста</a:t>
            </a:r>
            <a:endParaRPr lang="ru-RU" altLang="ru-RU" dirty="0"/>
          </a:p>
          <a:p>
            <a:pPr lvl="1"/>
            <a:r>
              <a:rPr lang="ru-RU" altLang="ru-RU" dirty="0"/>
              <a:t>Второй уровень</a:t>
            </a:r>
            <a:endParaRPr lang="ru-RU" altLang="ru-RU" dirty="0"/>
          </a:p>
          <a:p>
            <a:pPr lvl="2"/>
            <a:r>
              <a:rPr lang="ru-RU" altLang="ru-RU" dirty="0"/>
              <a:t>Третий уровень</a:t>
            </a:r>
            <a:endParaRPr lang="ru-RU" altLang="ru-RU" dirty="0"/>
          </a:p>
          <a:p>
            <a:pPr lvl="3"/>
            <a:r>
              <a:rPr lang="ru-RU" altLang="ru-RU" dirty="0"/>
              <a:t>Четвертый уровень</a:t>
            </a:r>
            <a:endParaRPr lang="ru-RU" altLang="ru-RU" dirty="0"/>
          </a:p>
          <a:p>
            <a:pPr lvl="4"/>
            <a:r>
              <a:rPr lang="ru-RU" altLang="ru-RU" dirty="0"/>
              <a:t>Пятый уровень</a:t>
            </a:r>
            <a:endParaRPr lang="ru-RU" altLang="ru-RU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AEE6B54-33D6-4286-A99E-AE665FCB28F8}" type="datetimeFigureOut">
              <a:rPr kumimoji="0" lang="ru-RU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6.jpeg"/><Relationship Id="rId2" Type="http://schemas.openxmlformats.org/officeDocument/2006/relationships/image" Target="../media/image25.wmf"/><Relationship Id="rId1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0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7.wmf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1.png"/><Relationship Id="rId1" Type="http://schemas.openxmlformats.org/officeDocument/2006/relationships/oleObject" Target="../embeddings/Workbook1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6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3" Type="http://schemas.openxmlformats.org/officeDocument/2006/relationships/vmlDrawing" Target="../drawings/vmlDrawing1.vml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oleObject" Target="../embeddings/oleObject9.bin"/><Relationship Id="rId7" Type="http://schemas.openxmlformats.org/officeDocument/2006/relationships/image" Target="../media/image13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Relationship Id="rId3" Type="http://schemas.openxmlformats.org/officeDocument/2006/relationships/image" Target="../media/image11.wmf"/><Relationship Id="rId2" Type="http://schemas.openxmlformats.org/officeDocument/2006/relationships/oleObject" Target="../embeddings/oleObject6.bin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learningapps.org/view4762131" TargetMode="Externa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6.jpeg"/><Relationship Id="rId12" Type="http://schemas.openxmlformats.org/officeDocument/2006/relationships/vmlDrawing" Target="../drawings/vmlDrawing3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20.wmf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838200" y="692150"/>
            <a:ext cx="76200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4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Тема урока:</a:t>
            </a:r>
            <a:endParaRPr lang="ru-RU" altLang="ru-RU" sz="4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684213" y="2033588"/>
            <a:ext cx="8062912" cy="4114800"/>
          </a:xfrm>
          <a:ln/>
        </p:spPr>
        <p:txBody>
          <a:bodyPr vert="horz" wrap="square" lIns="91440" tIns="45720" rIns="91440" bIns="45720" anchor="t" anchorCtr="0"/>
          <a:p>
            <a:pPr lvl="1" algn="ctr" eaLnBrk="1" hangingPunct="1">
              <a:buNone/>
            </a:pPr>
            <a:r>
              <a:rPr lang="ru-RU" altLang="ru-RU" sz="6500" b="1" dirty="0">
                <a:solidFill>
                  <a:schemeClr val="bg1"/>
                </a:solidFill>
              </a:rPr>
              <a:t>График функции </a:t>
            </a:r>
            <a:endParaRPr lang="ru-RU" altLang="ru-RU" sz="6500" b="1" dirty="0">
              <a:solidFill>
                <a:schemeClr val="bg1"/>
              </a:solidFill>
            </a:endParaRPr>
          </a:p>
          <a:p>
            <a:pPr lvl="1" algn="ctr" eaLnBrk="1" hangingPunct="1">
              <a:buNone/>
            </a:pPr>
            <a:r>
              <a:rPr lang="en-US" altLang="ru-RU" sz="6500" b="1" dirty="0">
                <a:solidFill>
                  <a:schemeClr val="bg1"/>
                </a:solidFill>
              </a:rPr>
              <a:t>II</a:t>
            </a:r>
            <a:r>
              <a:rPr lang="ru-RU" altLang="ru-RU" sz="6500" b="1" dirty="0">
                <a:solidFill>
                  <a:schemeClr val="bg1"/>
                </a:solidFill>
              </a:rPr>
              <a:t> степени</a:t>
            </a:r>
            <a:endParaRPr lang="ru-RU" altLang="ru-RU" sz="6500" b="1" dirty="0">
              <a:solidFill>
                <a:schemeClr val="bg1"/>
              </a:solidFill>
            </a:endParaRPr>
          </a:p>
          <a:p>
            <a:pPr lvl="1" algn="ctr" eaLnBrk="1" hangingPunct="1">
              <a:buNone/>
            </a:pPr>
            <a:endParaRPr lang="ru-RU" altLang="ru-RU" sz="7200" dirty="0">
              <a:solidFill>
                <a:srgbClr val="FF0066"/>
              </a:solidFill>
            </a:endParaRPr>
          </a:p>
        </p:txBody>
      </p:sp>
      <p:pic>
        <p:nvPicPr>
          <p:cNvPr id="4" name="Picture 5" descr="C:\Documents and Settings\Admin\Рабочий стол\125px-Conicas2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550" y="4292600"/>
            <a:ext cx="2071688" cy="20716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569325" cy="1143000"/>
          </a:xfrm>
          <a:ln/>
        </p:spPr>
        <p:txBody>
          <a:bodyPr vert="horz" wrap="square" lIns="91440" tIns="45720" rIns="91440" bIns="45720" anchor="ctr" anchorCtr="0"/>
          <a:p>
            <a:pPr/>
            <a:br>
              <a:rPr lang="ru-RU" altLang="ru-RU" dirty="0">
                <a:latin typeface="+mj-lt"/>
                <a:ea typeface="+mj-ea"/>
                <a:cs typeface="+mj-cs"/>
              </a:rPr>
            </a:br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Найти координаты вершины параболы и ось симметрии</a:t>
            </a:r>
            <a:endParaRPr lang="ru-RU" altLang="ru-RU" sz="40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4" name="Объект 3"/>
          <p:cNvSpPr>
            <a:spLocks noGrp="1" noRot="1" noChangeAspect="1" noMove="1" noResize="1" noEditPoints="1" noAdjustHandles="1" noChangeArrowheads="1" noChangeShapeType="1" noTextEdit="1"/>
          </p:cNvSpPr>
          <p:nvPr>
            <p:ph sz="half" idx="2"/>
          </p:nvPr>
        </p:nvSpPr>
        <p:spPr bwMode="auto">
          <a:xfrm>
            <a:off x="530224" y="2174875"/>
            <a:ext cx="4041776" cy="3951288"/>
          </a:xfrm>
          <a:blipFill>
            <a:blip r:embed="rId1"/>
            <a:stretch>
              <a:fillRect l="-6938" t="-3704"/>
            </a:stretch>
          </a:blipFill>
          <a:ln/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ru-RU" sz="2400" b="0" i="0" u="none" strike="noStrike" kern="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2400" b="0" i="0" u="none" strike="noStrike" kern="0" cap="none" spc="0" normalizeH="0" baseline="0" noProof="0">
              <a:ln>
                <a:noFill/>
              </a:ln>
              <a:noFill/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463" y="2133600"/>
            <a:ext cx="3743325" cy="4248150"/>
          </a:xfrm>
          <a:ln/>
        </p:spPr>
        <p:txBody>
          <a:bodyPr vert="horz" wrap="square" lIns="91440" tIns="45720" rIns="91440" bIns="45720" anchor="t" anchorCtr="0"/>
          <a:p>
            <a:pPr marL="0" indent="0">
              <a:buClrTx/>
              <a:buSzTx/>
              <a:buFontTx/>
              <a:buNone/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(0;7);   х=0</a:t>
            </a:r>
            <a:endParaRPr lang="ru-RU" altLang="ru-RU" sz="4400" b="1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ClrTx/>
              <a:buSzTx/>
              <a:buFontTx/>
              <a:buNone/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(2;3);   х=2</a:t>
            </a:r>
            <a:endParaRPr lang="ru-RU" altLang="ru-RU" sz="4400" b="1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ClrTx/>
              <a:buSzTx/>
              <a:buFontTx/>
              <a:buNone/>
            </a:pPr>
            <a:r>
              <a:rPr lang="ru-RU" altLang="ru-RU" sz="44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(-6; -3);  х=-6 </a:t>
            </a:r>
            <a:endParaRPr lang="ru-RU" altLang="ru-RU" sz="4400" b="1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ClrTx/>
              <a:buSzTx/>
              <a:buFontTx/>
              <a:buNone/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(0;0);   х=0</a:t>
            </a:r>
            <a:endParaRPr lang="ru-RU" altLang="ru-RU" sz="4400" b="1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>
              <a:buClrTx/>
              <a:buSzTx/>
              <a:buFontTx/>
              <a:buNone/>
            </a:pPr>
            <a:endParaRPr lang="ru-RU" altLang="ru-RU" sz="4800" dirty="0">
              <a:solidFill>
                <a:srgbClr val="009900"/>
              </a:solidFill>
              <a:latin typeface="+mn-lt"/>
              <a:ea typeface="+mn-ea"/>
              <a:cs typeface="+mn-cs"/>
            </a:endParaRPr>
          </a:p>
          <a:p>
            <a:pPr marL="0" indent="0">
              <a:buClrTx/>
              <a:buSzTx/>
              <a:buFontTx/>
              <a:buNone/>
            </a:pPr>
            <a:endParaRPr lang="ru-RU" altLang="ru-RU" sz="32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13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charRg st="13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charRg st="13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charRg st="13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26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charRg st="26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charRg st="26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charRg st="26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3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charRg st="43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charRg st="43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charRg st="43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Прямоугольник 3"/>
          <p:cNvSpPr/>
          <p:nvPr/>
        </p:nvSpPr>
        <p:spPr>
          <a:xfrm>
            <a:off x="857250" y="857250"/>
            <a:ext cx="7715250" cy="58785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</a:t>
            </a:r>
            <a:r>
              <a:rPr lang="en-US" altLang="ru-R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alt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(вместе с </a:t>
            </a:r>
            <a:r>
              <a:rPr lang="en-US" altLang="ru-RU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абсциссу</a:t>
            </a:r>
            <a:endParaRPr lang="ru-RU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вершины параболы:</a:t>
            </a:r>
            <a:endParaRPr lang="ru-RU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y=f(x)</a:t>
            </a:r>
            <a:endParaRPr lang="ru-RU" alt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US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Вершина расположена </a:t>
            </a:r>
            <a:r>
              <a:rPr lang="en-US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en-US" altLang="ru-RU" sz="24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24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ru-RU" altLang="ru-RU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левее оси </a:t>
            </a:r>
            <a:r>
              <a:rPr lang="ru-RU" alt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Оу,</a:t>
            </a:r>
            <a:endParaRPr lang="ru-RU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en-US" altLang="ru-RU" sz="24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altLang="ru-RU" sz="24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ru-RU" altLang="ru-RU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правее, </a:t>
            </a:r>
            <a:endParaRPr lang="en-US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en-US" altLang="ru-RU" sz="24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altLang="ru-RU" sz="24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altLang="ru-RU" sz="2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оси </a:t>
            </a:r>
            <a:r>
              <a:rPr lang="ru-RU" alt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</a:t>
            </a:r>
            <a:endParaRPr lang="ru-RU" alt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Ясно, что  </a:t>
            </a:r>
            <a:r>
              <a:rPr lang="ru-RU" altLang="ru-RU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у(0)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ордината </a:t>
            </a:r>
            <a:endParaRPr lang="ru-RU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точки пересечения </a:t>
            </a:r>
            <a:endParaRPr lang="ru-RU" alt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параболы с осью </a:t>
            </a:r>
            <a:r>
              <a:rPr lang="ru-RU" alt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Оу.               </a:t>
            </a:r>
            <a:endParaRPr lang="ru-RU" alt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i="1" dirty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</a:t>
            </a:r>
            <a:r>
              <a:rPr lang="en-US" altLang="ru-RU" sz="2400" i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ru-RU" altLang="ru-RU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3315" name="Rectangle 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16" name="Rectangle 5"/>
          <p:cNvSpPr/>
          <p:nvPr/>
        </p:nvSpPr>
        <p:spPr>
          <a:xfrm>
            <a:off x="0" y="771525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17" name="Rectangle 1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18" name="Rectangle 12"/>
          <p:cNvSpPr/>
          <p:nvPr/>
        </p:nvSpPr>
        <p:spPr>
          <a:xfrm>
            <a:off x="0" y="771525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19" name="Rectangle 1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20" name="Rectangle 15"/>
          <p:cNvSpPr/>
          <p:nvPr/>
        </p:nvSpPr>
        <p:spPr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3321" name="Rectangle 1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pic>
        <p:nvPicPr>
          <p:cNvPr id="13322" name="Picture 16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6013" y="1817688"/>
            <a:ext cx="1074737" cy="57150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3323" name="Rectangle 18"/>
          <p:cNvSpPr/>
          <p:nvPr/>
        </p:nvSpPr>
        <p:spPr>
          <a:xfrm>
            <a:off x="0" y="923925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endParaRPr lang="ru-RU" altLang="ru-RU" sz="1800" dirty="0"/>
          </a:p>
        </p:txBody>
      </p:sp>
      <p:pic>
        <p:nvPicPr>
          <p:cNvPr id="13324" name="Picture 14" descr="C:\Documents and Settings\Admin\Рабочий стол\для през\5 Август 2011 г.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0800" y="1371600"/>
            <a:ext cx="3314700" cy="25987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5" name="Picture 5" descr="C:\Documents and Settings\Admin\Рабочий стол\17 Август 2011 г.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6850" y="4113213"/>
            <a:ext cx="2436813" cy="2228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0" y="280988"/>
            <a:ext cx="9144000" cy="13716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200" b="1" i="1" dirty="0">
                <a:solidFill>
                  <a:schemeClr val="bg1"/>
                </a:solidFill>
                <a:latin typeface="Georgia" panose="02040502050405020303" pitchFamily="18" charset="0"/>
              </a:rPr>
              <a:t>Алгоритм  построения  графика  функции  у = ах</a:t>
            </a:r>
            <a:r>
              <a:rPr lang="ru-RU" altLang="ru-RU" sz="3200" b="1" i="1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2</a:t>
            </a:r>
            <a:r>
              <a:rPr lang="ru-RU" altLang="ru-RU" sz="3200" b="1" i="1" dirty="0">
                <a:solidFill>
                  <a:schemeClr val="bg1"/>
                </a:solidFill>
                <a:latin typeface="Georgia" panose="02040502050405020303" pitchFamily="18" charset="0"/>
              </a:rPr>
              <a:t> +</a:t>
            </a:r>
            <a:r>
              <a:rPr lang="en-US" altLang="ru-RU" sz="3200" b="1" i="1" dirty="0">
                <a:solidFill>
                  <a:schemeClr val="bg1"/>
                </a:solidFill>
                <a:latin typeface="Georgia" panose="02040502050405020303" pitchFamily="18" charset="0"/>
              </a:rPr>
              <a:t> b</a:t>
            </a:r>
            <a:r>
              <a:rPr lang="ru-RU" altLang="ru-RU" sz="3200" b="1" i="1" dirty="0">
                <a:solidFill>
                  <a:schemeClr val="bg1"/>
                </a:solidFill>
                <a:latin typeface="Georgia" panose="02040502050405020303" pitchFamily="18" charset="0"/>
              </a:rPr>
              <a:t>х +с</a:t>
            </a:r>
            <a:endParaRPr lang="ru-RU" altLang="ru-RU" sz="32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4339" name="Text Box 3"/>
          <p:cNvSpPr txBox="1"/>
          <p:nvPr/>
        </p:nvSpPr>
        <p:spPr>
          <a:xfrm>
            <a:off x="668338" y="1708150"/>
            <a:ext cx="43338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bg1"/>
                </a:solidFill>
                <a:latin typeface="Georgia" panose="02040502050405020303" pitchFamily="18" charset="0"/>
              </a:rPr>
              <a:t>1.</a:t>
            </a:r>
            <a:endParaRPr lang="ru-RU" alt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4340" name="Text Box 5"/>
          <p:cNvSpPr txBox="1"/>
          <p:nvPr/>
        </p:nvSpPr>
        <p:spPr>
          <a:xfrm>
            <a:off x="658813" y="2238375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bg1"/>
                </a:solidFill>
                <a:latin typeface="Georgia" panose="02040502050405020303" pitchFamily="18" charset="0"/>
              </a:rPr>
              <a:t>2.</a:t>
            </a:r>
            <a:endParaRPr lang="ru-RU" alt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4341" name="Text Box 6"/>
          <p:cNvSpPr txBox="1"/>
          <p:nvPr/>
        </p:nvSpPr>
        <p:spPr>
          <a:xfrm>
            <a:off x="1147763" y="3663950"/>
            <a:ext cx="7408862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Найти  координаты  вершины  параболы  </a:t>
            </a:r>
            <a:endParaRPr lang="ru-RU" altLang="ru-RU" sz="2000" b="1" i="1" dirty="0">
              <a:latin typeface="Georgia" panose="02040502050405020303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(т; п).</a:t>
            </a:r>
            <a:r>
              <a:rPr lang="en-US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b="1" i="1" dirty="0">
              <a:latin typeface="Georgia" panose="02040502050405020303" pitchFamily="18" charset="0"/>
            </a:endParaRPr>
          </a:p>
        </p:txBody>
      </p:sp>
      <p:sp>
        <p:nvSpPr>
          <p:cNvPr id="14342" name="Text Box 7"/>
          <p:cNvSpPr txBox="1"/>
          <p:nvPr/>
        </p:nvSpPr>
        <p:spPr>
          <a:xfrm>
            <a:off x="617538" y="2986088"/>
            <a:ext cx="4746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bg1"/>
                </a:solidFill>
                <a:latin typeface="Georgia" panose="02040502050405020303" pitchFamily="18" charset="0"/>
              </a:rPr>
              <a:t>3.</a:t>
            </a:r>
            <a:endParaRPr lang="ru-RU" alt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4343" name="Text Box 9"/>
          <p:cNvSpPr txBox="1"/>
          <p:nvPr/>
        </p:nvSpPr>
        <p:spPr>
          <a:xfrm>
            <a:off x="658813" y="3716338"/>
            <a:ext cx="4826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bg1"/>
                </a:solidFill>
                <a:latin typeface="Georgia" panose="02040502050405020303" pitchFamily="18" charset="0"/>
              </a:rPr>
              <a:t>4.</a:t>
            </a:r>
            <a:endParaRPr lang="ru-RU" alt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4344" name="Text Box 11"/>
          <p:cNvSpPr txBox="1"/>
          <p:nvPr/>
        </p:nvSpPr>
        <p:spPr>
          <a:xfrm>
            <a:off x="658813" y="4422775"/>
            <a:ext cx="466725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bg1"/>
                </a:solidFill>
                <a:latin typeface="Georgia" panose="02040502050405020303" pitchFamily="18" charset="0"/>
              </a:rPr>
              <a:t>5.</a:t>
            </a:r>
            <a:endParaRPr lang="ru-RU" alt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4345" name="Text Box 12"/>
          <p:cNvSpPr txBox="1"/>
          <p:nvPr/>
        </p:nvSpPr>
        <p:spPr>
          <a:xfrm>
            <a:off x="1125538" y="4448175"/>
            <a:ext cx="6105525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Составить  таблицу  значений  функции</a:t>
            </a:r>
            <a:endParaRPr lang="ru-RU" altLang="ru-RU" sz="2000" b="1" i="1" dirty="0">
              <a:latin typeface="Georgia" panose="02040502050405020303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 с  учетом  оси  симметрии  параболы.</a:t>
            </a:r>
            <a:endParaRPr lang="ru-RU" altLang="ru-RU" sz="2000" b="1" i="1" dirty="0">
              <a:latin typeface="Georgia" panose="02040502050405020303" pitchFamily="18" charset="0"/>
            </a:endParaRPr>
          </a:p>
        </p:txBody>
      </p:sp>
      <p:sp>
        <p:nvSpPr>
          <p:cNvPr id="14346" name="TextBox 17"/>
          <p:cNvSpPr txBox="1"/>
          <p:nvPr/>
        </p:nvSpPr>
        <p:spPr>
          <a:xfrm>
            <a:off x="1092200" y="2201863"/>
            <a:ext cx="782955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Определить  точки  пересечения  графика  </a:t>
            </a:r>
            <a:endParaRPr lang="ru-RU" altLang="ru-RU" sz="2000" b="1" i="1" dirty="0">
              <a:latin typeface="Georgia" panose="02040502050405020303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функции  с  осью  О</a:t>
            </a:r>
            <a:r>
              <a:rPr lang="ru-RU" altLang="ru-RU" sz="2000" b="1" i="1" baseline="-25000" dirty="0">
                <a:latin typeface="Georgia" panose="02040502050405020303" pitchFamily="18" charset="0"/>
              </a:rPr>
              <a:t>х</a:t>
            </a:r>
            <a:r>
              <a:rPr lang="ru-RU" altLang="ru-RU" sz="2000" b="1" i="1" dirty="0">
                <a:latin typeface="Georgia" panose="02040502050405020303" pitchFamily="18" charset="0"/>
              </a:rPr>
              <a:t>,  т.е.  найти  нули  функции.</a:t>
            </a:r>
            <a:endParaRPr lang="ru-RU" altLang="ru-RU" sz="2000" b="1" i="1" dirty="0">
              <a:latin typeface="Georgia" panose="02040502050405020303" pitchFamily="18" charset="0"/>
            </a:endParaRPr>
          </a:p>
        </p:txBody>
      </p:sp>
      <p:sp>
        <p:nvSpPr>
          <p:cNvPr id="14347" name="TextBox 19"/>
          <p:cNvSpPr txBox="1"/>
          <p:nvPr/>
        </p:nvSpPr>
        <p:spPr>
          <a:xfrm>
            <a:off x="1092200" y="2952750"/>
            <a:ext cx="7407275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Определить  точку  пересечения  графика  </a:t>
            </a:r>
            <a:endParaRPr lang="ru-RU" altLang="ru-RU" sz="2000" b="1" i="1" dirty="0">
              <a:latin typeface="Georgia" panose="02040502050405020303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функции  с  осью  О</a:t>
            </a:r>
            <a:r>
              <a:rPr lang="en-US" altLang="ru-RU" sz="2000" b="1" i="1" baseline="-25000" dirty="0">
                <a:latin typeface="Georgia" panose="02040502050405020303" pitchFamily="18" charset="0"/>
              </a:rPr>
              <a:t>y</a:t>
            </a:r>
            <a:endParaRPr lang="ru-RU" altLang="ru-RU" sz="2000" dirty="0"/>
          </a:p>
        </p:txBody>
      </p:sp>
      <p:sp>
        <p:nvSpPr>
          <p:cNvPr id="14348" name="TextBox 23"/>
          <p:cNvSpPr txBox="1"/>
          <p:nvPr/>
        </p:nvSpPr>
        <p:spPr>
          <a:xfrm>
            <a:off x="2147888" y="3976688"/>
            <a:ext cx="4572000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1800" b="1" i="1" dirty="0">
                <a:latin typeface="Georgia" panose="02040502050405020303" pitchFamily="18" charset="0"/>
              </a:rPr>
              <a:t>Провести  ось симметрии.</a:t>
            </a:r>
            <a:r>
              <a:rPr lang="en-US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endParaRPr lang="ru-RU" altLang="ru-RU" sz="1800" b="1" i="1" dirty="0">
              <a:latin typeface="Georgia" panose="02040502050405020303" pitchFamily="18" charset="0"/>
            </a:endParaRPr>
          </a:p>
        </p:txBody>
      </p:sp>
      <p:sp>
        <p:nvSpPr>
          <p:cNvPr id="14349" name="TextBox 25"/>
          <p:cNvSpPr txBox="1"/>
          <p:nvPr/>
        </p:nvSpPr>
        <p:spPr>
          <a:xfrm>
            <a:off x="1158875" y="4535488"/>
            <a:ext cx="7288213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2000" b="1" i="1" dirty="0">
              <a:latin typeface="Georgia" panose="02040502050405020303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2000" b="1" i="1" dirty="0">
              <a:latin typeface="Georgia" panose="02040502050405020303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Заполнить  таблицу  изменений функции.</a:t>
            </a:r>
            <a:endParaRPr lang="ru-RU" altLang="ru-RU" sz="2000" b="1" i="1" dirty="0">
              <a:latin typeface="Georgia" panose="02040502050405020303" pitchFamily="18" charset="0"/>
            </a:endParaRPr>
          </a:p>
        </p:txBody>
      </p:sp>
      <p:sp>
        <p:nvSpPr>
          <p:cNvPr id="14350" name="Text Box 4"/>
          <p:cNvSpPr txBox="1"/>
          <p:nvPr/>
        </p:nvSpPr>
        <p:spPr>
          <a:xfrm>
            <a:off x="1092200" y="1757363"/>
            <a:ext cx="6681788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000" b="1" i="1" dirty="0">
                <a:latin typeface="Georgia" panose="02040502050405020303" pitchFamily="18" charset="0"/>
              </a:rPr>
              <a:t>Определить  направление  ветвей  параболы.</a:t>
            </a:r>
            <a:endParaRPr lang="ru-RU" altLang="ru-RU" sz="2000" b="1" i="1" dirty="0">
              <a:latin typeface="Georgia" panose="02040502050405020303" pitchFamily="18" charset="0"/>
            </a:endParaRPr>
          </a:p>
        </p:txBody>
      </p:sp>
      <p:pic>
        <p:nvPicPr>
          <p:cNvPr id="14351" name="Picture 16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45363" y="3546475"/>
            <a:ext cx="1074737" cy="571500"/>
          </a:xfrm>
          <a:prstGeom prst="rect">
            <a:avLst/>
          </a:prstGeom>
          <a:noFill/>
          <a:ln w="9525" cap="flat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4352" name="TextBox 22"/>
          <p:cNvSpPr txBox="1"/>
          <p:nvPr/>
        </p:nvSpPr>
        <p:spPr>
          <a:xfrm>
            <a:off x="7264400" y="4167188"/>
            <a:ext cx="4572000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en-US" alt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y=f(x)</a:t>
            </a: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14353" name="Text Box 11"/>
          <p:cNvSpPr txBox="1"/>
          <p:nvPr/>
        </p:nvSpPr>
        <p:spPr>
          <a:xfrm>
            <a:off x="688975" y="5062538"/>
            <a:ext cx="484188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2400" b="1" i="1" dirty="0">
                <a:solidFill>
                  <a:schemeClr val="bg1"/>
                </a:solidFill>
                <a:latin typeface="Georgia" panose="02040502050405020303" pitchFamily="18" charset="0"/>
              </a:rPr>
              <a:t>6.</a:t>
            </a:r>
            <a:endParaRPr lang="ru-RU" altLang="ru-RU" sz="2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4"/>
          <p:cNvSpPr>
            <a:spLocks noGrp="1"/>
          </p:cNvSpPr>
          <p:nvPr>
            <p:ph type="ctrTitle"/>
          </p:nvPr>
        </p:nvSpPr>
        <p:spPr>
          <a:xfrm>
            <a:off x="755650" y="333375"/>
            <a:ext cx="7772400" cy="892175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ru-RU" altLang="ru-RU" sz="4800" dirty="0">
                <a:solidFill>
                  <a:schemeClr val="bg1"/>
                </a:solidFill>
                <a:latin typeface="Georgia" panose="02040502050405020303" pitchFamily="18" charset="0"/>
              </a:rPr>
              <a:t>Ось симметрии</a:t>
            </a:r>
            <a:endParaRPr lang="ru-RU" altLang="ru-RU" sz="4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21509" name="Rectangle 5"/>
          <p:cNvSpPr>
            <a:spLocks noGrp="1"/>
          </p:cNvSpPr>
          <p:nvPr>
            <p:ph type="subTitle" idx="1"/>
          </p:nvPr>
        </p:nvSpPr>
        <p:spPr>
          <a:xfrm>
            <a:off x="755650" y="1412875"/>
            <a:ext cx="7920038" cy="4392613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ru-RU" altLang="ru-RU" dirty="0">
                <a:latin typeface="+mn-lt"/>
                <a:ea typeface="+mn-ea"/>
                <a:cs typeface="+mn-cs"/>
              </a:rPr>
              <a:t>Ось симметрии проходит через вершину параболы и параллельна оси ординат </a:t>
            </a:r>
            <a:endParaRPr lang="ru-RU" altLang="ru-RU" dirty="0">
              <a:latin typeface="+mn-lt"/>
              <a:ea typeface="+mn-ea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lang="ru-RU" altLang="ru-RU" dirty="0">
              <a:latin typeface="+mn-lt"/>
              <a:ea typeface="+mn-ea"/>
              <a:cs typeface="+mn-cs"/>
            </a:endParaRPr>
          </a:p>
        </p:txBody>
      </p:sp>
      <p:sp>
        <p:nvSpPr>
          <p:cNvPr id="16388" name="Line 6"/>
          <p:cNvSpPr/>
          <p:nvPr/>
        </p:nvSpPr>
        <p:spPr>
          <a:xfrm>
            <a:off x="1771650" y="4581525"/>
            <a:ext cx="576103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6389" name="Line 7"/>
          <p:cNvSpPr/>
          <p:nvPr/>
        </p:nvSpPr>
        <p:spPr>
          <a:xfrm flipV="1">
            <a:off x="4170363" y="2466975"/>
            <a:ext cx="71437" cy="34559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512" name="Freeform 8"/>
          <p:cNvSpPr/>
          <p:nvPr/>
        </p:nvSpPr>
        <p:spPr>
          <a:xfrm>
            <a:off x="3059113" y="2708275"/>
            <a:ext cx="1441450" cy="2808288"/>
          </a:xfrm>
          <a:custGeom>
            <a:avLst/>
            <a:gdLst>
              <a:gd name="txL" fmla="*/ 0 w 908"/>
              <a:gd name="txT" fmla="*/ 0 h 1769"/>
              <a:gd name="txR" fmla="*/ 908 w 908"/>
              <a:gd name="txB" fmla="*/ 1769 h 1769"/>
            </a:gdLst>
            <a:ahLst/>
            <a:cxnLst>
              <a:cxn ang="0">
                <a:pos x="0" y="0"/>
              </a:cxn>
              <a:cxn ang="0">
                <a:pos x="2147483646" y="2147483646"/>
              </a:cxn>
              <a:cxn ang="0">
                <a:pos x="2147483646" y="0"/>
              </a:cxn>
            </a:cxnLst>
            <a:rect l="txL" t="txT" r="txR" b="txB"/>
            <a:pathLst>
              <a:path w="908" h="1769">
                <a:moveTo>
                  <a:pt x="0" y="0"/>
                </a:moveTo>
                <a:cubicBezTo>
                  <a:pt x="151" y="884"/>
                  <a:pt x="303" y="1769"/>
                  <a:pt x="454" y="1769"/>
                </a:cubicBezTo>
                <a:cubicBezTo>
                  <a:pt x="605" y="1769"/>
                  <a:pt x="832" y="295"/>
                  <a:pt x="908" y="0"/>
                </a:cubicBezTo>
              </a:path>
            </a:pathLst>
          </a:custGeom>
          <a:noFill/>
          <a:ln w="38100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6391" name="Line 9"/>
          <p:cNvSpPr/>
          <p:nvPr/>
        </p:nvSpPr>
        <p:spPr>
          <a:xfrm>
            <a:off x="3779838" y="2997200"/>
            <a:ext cx="0" cy="31686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7532688" y="4992688"/>
            <a:ext cx="319088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х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995738" y="2997200"/>
            <a:ext cx="319088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у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394" name="AutoShape 12">
            <a:hlinkClick r:id="" action="ppaction://noaction"/>
          </p:cNvPr>
          <p:cNvSpPr/>
          <p:nvPr/>
        </p:nvSpPr>
        <p:spPr>
          <a:xfrm>
            <a:off x="179388" y="5949950"/>
            <a:ext cx="1042987" cy="576263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4284663" y="5013325"/>
            <a:ext cx="3302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1509">
                                            <p:txEl>
                                              <p:charRg st="0" end="7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4"/>
          <p:cNvSpPr>
            <a:spLocks noGrp="1"/>
          </p:cNvSpPr>
          <p:nvPr>
            <p:ph type="ctrTitle"/>
          </p:nvPr>
        </p:nvSpPr>
        <p:spPr>
          <a:xfrm>
            <a:off x="755650" y="260350"/>
            <a:ext cx="7772400" cy="1825625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ru-RU" altLang="ru-RU" sz="4000" dirty="0">
                <a:solidFill>
                  <a:schemeClr val="bg1"/>
                </a:solidFill>
                <a:latin typeface="Georgia" panose="02040502050405020303" pitchFamily="18" charset="0"/>
              </a:rPr>
              <a:t>Возрастание и убывание функции</a:t>
            </a:r>
            <a:endParaRPr lang="ru-RU" altLang="ru-RU" sz="4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8435" name="Rectangle 5"/>
          <p:cNvSpPr>
            <a:spLocks noGrp="1"/>
          </p:cNvSpPr>
          <p:nvPr>
            <p:ph type="subTitle" idx="1"/>
          </p:nvPr>
        </p:nvSpPr>
        <p:spPr>
          <a:xfrm>
            <a:off x="1371600" y="1700213"/>
            <a:ext cx="7088188" cy="4392612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endParaRPr lang="ru-RU" altLang="ru-RU" dirty="0">
              <a:latin typeface="+mn-lt"/>
              <a:ea typeface="+mn-ea"/>
              <a:cs typeface="+mn-cs"/>
            </a:endParaRPr>
          </a:p>
        </p:txBody>
      </p:sp>
      <p:sp>
        <p:nvSpPr>
          <p:cNvPr id="18436" name="Line 6"/>
          <p:cNvSpPr/>
          <p:nvPr/>
        </p:nvSpPr>
        <p:spPr>
          <a:xfrm>
            <a:off x="2051050" y="4292600"/>
            <a:ext cx="468153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37" name="Line 7"/>
          <p:cNvSpPr/>
          <p:nvPr/>
        </p:nvSpPr>
        <p:spPr>
          <a:xfrm flipV="1">
            <a:off x="4427538" y="2565400"/>
            <a:ext cx="0" cy="33845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8438" name="Freeform 8"/>
          <p:cNvSpPr/>
          <p:nvPr/>
        </p:nvSpPr>
        <p:spPr>
          <a:xfrm>
            <a:off x="3348038" y="2636838"/>
            <a:ext cx="1657350" cy="2976562"/>
          </a:xfrm>
          <a:custGeom>
            <a:avLst/>
            <a:gdLst>
              <a:gd name="txL" fmla="*/ 0 w 1044"/>
              <a:gd name="txT" fmla="*/ 0 h 1875"/>
              <a:gd name="txR" fmla="*/ 1044 w 1044"/>
              <a:gd name="txB" fmla="*/ 1875 h 1875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rect l="txL" t="txT" r="txR" b="txB"/>
            <a:pathLst>
              <a:path w="1044" h="1875">
                <a:moveTo>
                  <a:pt x="0" y="91"/>
                </a:moveTo>
                <a:cubicBezTo>
                  <a:pt x="162" y="983"/>
                  <a:pt x="325" y="1875"/>
                  <a:pt x="499" y="1860"/>
                </a:cubicBezTo>
                <a:cubicBezTo>
                  <a:pt x="673" y="1845"/>
                  <a:pt x="858" y="922"/>
                  <a:pt x="1044" y="0"/>
                </a:cubicBezTo>
              </a:path>
            </a:pathLst>
          </a:custGeom>
          <a:noFill/>
          <a:ln w="57150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516688" y="4365625"/>
            <a:ext cx="319088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х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4021138" y="2379663"/>
            <a:ext cx="319088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у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3294063" y="4267200"/>
            <a:ext cx="433388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-4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4572000" y="4292600"/>
            <a:ext cx="3302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3924300" y="4292600"/>
            <a:ext cx="433388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-2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44" name="Line 14"/>
          <p:cNvSpPr/>
          <p:nvPr/>
        </p:nvSpPr>
        <p:spPr>
          <a:xfrm>
            <a:off x="4140200" y="4221163"/>
            <a:ext cx="0" cy="144462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45" name="AutoShape 15">
            <a:hlinkClick r:id="" action="ppaction://noaction"/>
          </p:cNvPr>
          <p:cNvSpPr/>
          <p:nvPr/>
        </p:nvSpPr>
        <p:spPr>
          <a:xfrm>
            <a:off x="395288" y="5734050"/>
            <a:ext cx="1042987" cy="539750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5616" name="Line 16"/>
          <p:cNvSpPr/>
          <p:nvPr/>
        </p:nvSpPr>
        <p:spPr>
          <a:xfrm>
            <a:off x="2051050" y="4221163"/>
            <a:ext cx="2089150" cy="0"/>
          </a:xfrm>
          <a:prstGeom prst="line">
            <a:avLst/>
          </a:prstGeom>
          <a:ln w="38100" cap="flat" cmpd="sng">
            <a:solidFill>
              <a:srgbClr val="FF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17" name="Line 17"/>
          <p:cNvSpPr/>
          <p:nvPr/>
        </p:nvSpPr>
        <p:spPr>
          <a:xfrm>
            <a:off x="4140200" y="4221163"/>
            <a:ext cx="2592388" cy="0"/>
          </a:xfrm>
          <a:prstGeom prst="line">
            <a:avLst/>
          </a:prstGeom>
          <a:ln w="38100" cap="flat" cmpd="sng">
            <a:solidFill>
              <a:srgbClr val="000099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18" name="Freeform 18"/>
          <p:cNvSpPr/>
          <p:nvPr/>
        </p:nvSpPr>
        <p:spPr>
          <a:xfrm>
            <a:off x="3419475" y="2781300"/>
            <a:ext cx="720725" cy="2808288"/>
          </a:xfrm>
          <a:custGeom>
            <a:avLst/>
            <a:gdLst>
              <a:gd name="txL" fmla="*/ 0 w 408"/>
              <a:gd name="txT" fmla="*/ 0 h 1769"/>
              <a:gd name="txR" fmla="*/ 408 w 408"/>
              <a:gd name="txB" fmla="*/ 1769 h 1769"/>
            </a:gdLst>
            <a:ahLst/>
            <a:cxnLst>
              <a:cxn ang="0">
                <a:pos x="0" y="0"/>
              </a:cxn>
              <a:cxn ang="0">
                <a:pos x="2147483646" y="2147483646"/>
              </a:cxn>
            </a:cxnLst>
            <a:rect l="txL" t="txT" r="txR" b="txB"/>
            <a:pathLst>
              <a:path w="408" h="1769">
                <a:moveTo>
                  <a:pt x="0" y="0"/>
                </a:moveTo>
                <a:cubicBezTo>
                  <a:pt x="170" y="737"/>
                  <a:pt x="340" y="1474"/>
                  <a:pt x="408" y="1769"/>
                </a:cubicBezTo>
              </a:path>
            </a:pathLst>
          </a:custGeom>
          <a:noFill/>
          <a:ln w="38100" cap="flat" cmpd="sng">
            <a:solidFill>
              <a:srgbClr val="FF0066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5619" name="Freeform 19"/>
          <p:cNvSpPr/>
          <p:nvPr/>
        </p:nvSpPr>
        <p:spPr>
          <a:xfrm>
            <a:off x="4140200" y="2708275"/>
            <a:ext cx="792163" cy="2881313"/>
          </a:xfrm>
          <a:custGeom>
            <a:avLst/>
            <a:gdLst>
              <a:gd name="txL" fmla="*/ 0 w 499"/>
              <a:gd name="txT" fmla="*/ 0 h 1815"/>
              <a:gd name="txR" fmla="*/ 499 w 499"/>
              <a:gd name="txB" fmla="*/ 1815 h 1815"/>
            </a:gdLst>
            <a:ahLst/>
            <a:cxnLst>
              <a:cxn ang="0">
                <a:pos x="0" y="2147483646"/>
              </a:cxn>
              <a:cxn ang="0">
                <a:pos x="2147483646" y="0"/>
              </a:cxn>
            </a:cxnLst>
            <a:rect l="txL" t="txT" r="txR" b="txB"/>
            <a:pathLst>
              <a:path w="499" h="1815">
                <a:moveTo>
                  <a:pt x="0" y="1815"/>
                </a:moveTo>
                <a:cubicBezTo>
                  <a:pt x="208" y="1058"/>
                  <a:pt x="416" y="302"/>
                  <a:pt x="499" y="0"/>
                </a:cubicBezTo>
              </a:path>
            </a:pathLst>
          </a:custGeom>
          <a:noFill/>
          <a:ln w="38100" cap="flat" cmpd="sng">
            <a:solidFill>
              <a:srgbClr val="0000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8450" name="AutoShape 20">
            <a:hlinkClick r:id="" action="ppaction://noaction"/>
          </p:cNvPr>
          <p:cNvSpPr/>
          <p:nvPr/>
        </p:nvSpPr>
        <p:spPr>
          <a:xfrm>
            <a:off x="7380288" y="5661025"/>
            <a:ext cx="1042987" cy="647700"/>
          </a:xfrm>
          <a:prstGeom prst="actionButtonHelp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0175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600" dirty="0">
                <a:solidFill>
                  <a:schemeClr val="bg1"/>
                </a:solidFill>
                <a:latin typeface="Georgia" panose="02040502050405020303" pitchFamily="18" charset="0"/>
              </a:rPr>
              <a:t>Положительные и отрицательные значения функции</a:t>
            </a:r>
            <a:endParaRPr lang="ru-RU" altLang="ru-RU" sz="3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27654" name="Rectangle 6"/>
          <p:cNvSpPr>
            <a:spLocks noGrp="1"/>
          </p:cNvSpPr>
          <p:nvPr>
            <p:ph sz="half"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</a:pPr>
            <a:r>
              <a:rPr lang="ru-RU" altLang="ru-RU" dirty="0">
                <a:latin typeface="Georgia" panose="02040502050405020303" pitchFamily="18" charset="0"/>
                <a:ea typeface="+mn-ea"/>
                <a:cs typeface="+mn-cs"/>
              </a:rPr>
              <a:t>Положительные</a:t>
            </a:r>
            <a:endParaRPr lang="ru-RU" altLang="ru-RU" dirty="0">
              <a:latin typeface="Georgia" panose="02040502050405020303" pitchFamily="18" charset="0"/>
              <a:ea typeface="+mn-ea"/>
              <a:cs typeface="+mn-cs"/>
            </a:endParaRPr>
          </a:p>
          <a:p>
            <a:pPr algn="ctr" eaLnBrk="1" hangingPunct="1">
              <a:buClrTx/>
              <a:buSzTx/>
              <a:buFontTx/>
              <a:buNone/>
            </a:pPr>
            <a:r>
              <a:rPr lang="ru-RU" altLang="ru-RU" dirty="0">
                <a:latin typeface="Georgia" panose="02040502050405020303" pitchFamily="18" charset="0"/>
                <a:ea typeface="+mn-ea"/>
                <a:cs typeface="+mn-cs"/>
              </a:rPr>
              <a:t>(выше оси ох)</a:t>
            </a:r>
            <a:endParaRPr lang="ru-RU" altLang="ru-RU" dirty="0"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27655" name="Rectangle 7"/>
          <p:cNvSpPr>
            <a:spLocks noGrp="1"/>
          </p:cNvSpPr>
          <p:nvPr>
            <p:ph sz="half" idx="2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ctr" eaLnBrk="1" hangingPunct="1">
              <a:buClrTx/>
              <a:buSzTx/>
              <a:buFontTx/>
            </a:pPr>
            <a:r>
              <a:rPr lang="ru-RU" altLang="ru-RU" dirty="0">
                <a:latin typeface="Georgia" panose="02040502050405020303" pitchFamily="18" charset="0"/>
                <a:ea typeface="+mn-ea"/>
                <a:cs typeface="+mn-cs"/>
              </a:rPr>
              <a:t>Отрицательные</a:t>
            </a:r>
            <a:endParaRPr lang="ru-RU" altLang="ru-RU" dirty="0">
              <a:latin typeface="Georgia" panose="02040502050405020303" pitchFamily="18" charset="0"/>
              <a:ea typeface="+mn-ea"/>
              <a:cs typeface="+mn-cs"/>
            </a:endParaRPr>
          </a:p>
          <a:p>
            <a:pPr algn="ctr" eaLnBrk="1" hangingPunct="1">
              <a:buClrTx/>
              <a:buSzTx/>
              <a:buFontTx/>
              <a:buNone/>
            </a:pPr>
            <a:r>
              <a:rPr lang="ru-RU" altLang="ru-RU" dirty="0">
                <a:latin typeface="Georgia" panose="02040502050405020303" pitchFamily="18" charset="0"/>
                <a:ea typeface="+mn-ea"/>
                <a:cs typeface="+mn-cs"/>
              </a:rPr>
              <a:t>(ниже оси ох)</a:t>
            </a:r>
            <a:endParaRPr lang="ru-RU" altLang="ru-RU" dirty="0"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20485" name="Line 8"/>
          <p:cNvSpPr/>
          <p:nvPr/>
        </p:nvSpPr>
        <p:spPr>
          <a:xfrm>
            <a:off x="2339975" y="4581525"/>
            <a:ext cx="3240088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486" name="Line 9"/>
          <p:cNvSpPr/>
          <p:nvPr/>
        </p:nvSpPr>
        <p:spPr>
          <a:xfrm flipH="1" flipV="1">
            <a:off x="3779838" y="2852738"/>
            <a:ext cx="0" cy="36004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487" name="Freeform 10"/>
          <p:cNvSpPr/>
          <p:nvPr/>
        </p:nvSpPr>
        <p:spPr>
          <a:xfrm>
            <a:off x="3419475" y="2997200"/>
            <a:ext cx="360363" cy="1512888"/>
          </a:xfrm>
          <a:custGeom>
            <a:avLst/>
            <a:gdLst>
              <a:gd name="txL" fmla="*/ 0 w 227"/>
              <a:gd name="txT" fmla="*/ 0 h 953"/>
              <a:gd name="txR" fmla="*/ 227 w 227"/>
              <a:gd name="txB" fmla="*/ 953 h 953"/>
            </a:gdLst>
            <a:ahLst/>
            <a:cxnLst>
              <a:cxn ang="0">
                <a:pos x="0" y="0"/>
              </a:cxn>
              <a:cxn ang="0">
                <a:pos x="2147483646" y="2147483646"/>
              </a:cxn>
            </a:cxnLst>
            <a:rect l="txL" t="txT" r="txR" b="txB"/>
            <a:pathLst>
              <a:path w="227" h="953">
                <a:moveTo>
                  <a:pt x="0" y="0"/>
                </a:moveTo>
                <a:cubicBezTo>
                  <a:pt x="94" y="397"/>
                  <a:pt x="189" y="794"/>
                  <a:pt x="227" y="953"/>
                </a:cubicBezTo>
              </a:path>
            </a:pathLst>
          </a:custGeom>
          <a:solidFill>
            <a:srgbClr val="FF0066">
              <a:alpha val="100000"/>
            </a:srgbClr>
          </a:solidFill>
          <a:ln w="57150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488" name="Freeform 11"/>
          <p:cNvSpPr/>
          <p:nvPr/>
        </p:nvSpPr>
        <p:spPr>
          <a:xfrm>
            <a:off x="3779838" y="4508500"/>
            <a:ext cx="936625" cy="874713"/>
          </a:xfrm>
          <a:custGeom>
            <a:avLst/>
            <a:gdLst>
              <a:gd name="txL" fmla="*/ 0 w 590"/>
              <a:gd name="txT" fmla="*/ 0 h 551"/>
              <a:gd name="txR" fmla="*/ 590 w 590"/>
              <a:gd name="txB" fmla="*/ 551 h 551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rect l="txL" t="txT" r="txR" b="txB"/>
            <a:pathLst>
              <a:path w="590" h="551">
                <a:moveTo>
                  <a:pt x="0" y="45"/>
                </a:moveTo>
                <a:cubicBezTo>
                  <a:pt x="87" y="298"/>
                  <a:pt x="174" y="551"/>
                  <a:pt x="272" y="544"/>
                </a:cubicBezTo>
                <a:cubicBezTo>
                  <a:pt x="370" y="537"/>
                  <a:pt x="480" y="268"/>
                  <a:pt x="590" y="0"/>
                </a:cubicBezTo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489" name="Freeform 12"/>
          <p:cNvSpPr/>
          <p:nvPr/>
        </p:nvSpPr>
        <p:spPr>
          <a:xfrm>
            <a:off x="4716463" y="2636838"/>
            <a:ext cx="503237" cy="1909762"/>
          </a:xfrm>
          <a:custGeom>
            <a:avLst/>
            <a:gdLst>
              <a:gd name="txL" fmla="*/ 0 w 317"/>
              <a:gd name="txT" fmla="*/ 0 h 1203"/>
              <a:gd name="txR" fmla="*/ 317 w 317"/>
              <a:gd name="txB" fmla="*/ 1203 h 1203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317" h="1203">
                <a:moveTo>
                  <a:pt x="0" y="1203"/>
                </a:moveTo>
                <a:cubicBezTo>
                  <a:pt x="113" y="760"/>
                  <a:pt x="227" y="318"/>
                  <a:pt x="272" y="159"/>
                </a:cubicBezTo>
                <a:cubicBezTo>
                  <a:pt x="317" y="0"/>
                  <a:pt x="272" y="235"/>
                  <a:pt x="272" y="250"/>
                </a:cubicBezTo>
              </a:path>
            </a:pathLst>
          </a:custGeom>
          <a:noFill/>
          <a:ln w="57150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5219700" y="4581525"/>
            <a:ext cx="40005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х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3924300" y="2708275"/>
            <a:ext cx="319088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у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3468688" y="4513263"/>
            <a:ext cx="322263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4643438" y="4581525"/>
            <a:ext cx="3302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3995738" y="4581525"/>
            <a:ext cx="33020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495" name="Line 18"/>
          <p:cNvSpPr/>
          <p:nvPr/>
        </p:nvSpPr>
        <p:spPr>
          <a:xfrm>
            <a:off x="4211638" y="4508500"/>
            <a:ext cx="0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6" name="AutoShape 19">
            <a:hlinkClick r:id="" action="ppaction://hlinkshowjump?jump=nextslide"/>
          </p:cNvPr>
          <p:cNvSpPr/>
          <p:nvPr/>
        </p:nvSpPr>
        <p:spPr>
          <a:xfrm>
            <a:off x="539750" y="5949950"/>
            <a:ext cx="1042988" cy="576263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7668" name="Line 20"/>
          <p:cNvSpPr/>
          <p:nvPr/>
        </p:nvSpPr>
        <p:spPr>
          <a:xfrm>
            <a:off x="3419475" y="2997200"/>
            <a:ext cx="360363" cy="1584325"/>
          </a:xfrm>
          <a:prstGeom prst="line">
            <a:avLst/>
          </a:prstGeom>
          <a:ln w="38100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9" name="Line 21"/>
          <p:cNvSpPr/>
          <p:nvPr/>
        </p:nvSpPr>
        <p:spPr>
          <a:xfrm flipH="1">
            <a:off x="4716463" y="2852738"/>
            <a:ext cx="504825" cy="1728787"/>
          </a:xfrm>
          <a:prstGeom prst="line">
            <a:avLst/>
          </a:prstGeom>
          <a:ln w="38100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0" name="Freeform 22"/>
          <p:cNvSpPr/>
          <p:nvPr/>
        </p:nvSpPr>
        <p:spPr>
          <a:xfrm>
            <a:off x="3779838" y="4508500"/>
            <a:ext cx="936625" cy="865188"/>
          </a:xfrm>
          <a:custGeom>
            <a:avLst/>
            <a:gdLst>
              <a:gd name="txL" fmla="*/ 0 w 590"/>
              <a:gd name="txT" fmla="*/ 0 h 551"/>
              <a:gd name="txR" fmla="*/ 590 w 590"/>
              <a:gd name="txB" fmla="*/ 551 h 551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rect l="txL" t="txT" r="txR" b="txB"/>
            <a:pathLst>
              <a:path w="590" h="551">
                <a:moveTo>
                  <a:pt x="0" y="45"/>
                </a:moveTo>
                <a:cubicBezTo>
                  <a:pt x="87" y="298"/>
                  <a:pt x="174" y="551"/>
                  <a:pt x="272" y="544"/>
                </a:cubicBezTo>
                <a:cubicBezTo>
                  <a:pt x="370" y="537"/>
                  <a:pt x="480" y="268"/>
                  <a:pt x="590" y="0"/>
                </a:cubicBezTo>
              </a:path>
            </a:pathLst>
          </a:custGeom>
          <a:noFill/>
          <a:ln w="38100" cap="flat" cmpd="sng">
            <a:solidFill>
              <a:srgbClr val="0000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0500" name="AutoShape 23">
            <a:hlinkClick r:id="" action="ppaction://noaction"/>
          </p:cNvPr>
          <p:cNvSpPr/>
          <p:nvPr/>
        </p:nvSpPr>
        <p:spPr>
          <a:xfrm>
            <a:off x="7164388" y="5805488"/>
            <a:ext cx="1042987" cy="611187"/>
          </a:xfrm>
          <a:prstGeom prst="actionButtonHelp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7672" name="Line 24"/>
          <p:cNvSpPr/>
          <p:nvPr/>
        </p:nvSpPr>
        <p:spPr>
          <a:xfrm>
            <a:off x="2339975" y="4581525"/>
            <a:ext cx="1439863" cy="0"/>
          </a:xfrm>
          <a:prstGeom prst="line">
            <a:avLst/>
          </a:prstGeom>
          <a:ln w="28575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3" name="Line 25"/>
          <p:cNvSpPr/>
          <p:nvPr/>
        </p:nvSpPr>
        <p:spPr>
          <a:xfrm>
            <a:off x="4716463" y="4581525"/>
            <a:ext cx="792162" cy="0"/>
          </a:xfrm>
          <a:prstGeom prst="line">
            <a:avLst/>
          </a:prstGeom>
          <a:ln w="28575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4" name="Line 26"/>
          <p:cNvSpPr/>
          <p:nvPr/>
        </p:nvSpPr>
        <p:spPr>
          <a:xfrm>
            <a:off x="3779838" y="4581525"/>
            <a:ext cx="936625" cy="0"/>
          </a:xfrm>
          <a:prstGeom prst="line">
            <a:avLst/>
          </a:prstGeom>
          <a:ln w="28575" cap="flat" cmpd="sng">
            <a:solidFill>
              <a:srgbClr val="000099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4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charRg st="14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654">
                                            <p:txEl>
                                              <p:charRg st="14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655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>
                                            <p:txEl>
                                              <p:charRg st="14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655">
                                            <p:txEl>
                                              <p:charRg st="14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03225" y="476250"/>
            <a:ext cx="8204200" cy="581025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Направление «ветвей» - ветви вниз, т.к. -1 </a:t>
            </a:r>
            <a:r>
              <a:rPr kumimoji="0" lang="en-US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&lt;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0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Нули функции -5 и 1  (-5;0) (1;0)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Точка пересечения с осью О</a:t>
            </a:r>
            <a:r>
              <a:rPr kumimoji="0" lang="en-US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y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 (0;5)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Вершина параболы  -  А (-2; 9)  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    Ось параболы  х = -2  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531" name="AutoShape 11"/>
          <p:cNvSpPr>
            <a:spLocks noChangeAspect="1"/>
          </p:cNvSpPr>
          <p:nvPr/>
        </p:nvSpPr>
        <p:spPr>
          <a:xfrm>
            <a:off x="5262563" y="3328988"/>
            <a:ext cx="3478212" cy="33432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ru-RU" sz="1600" baseline="4000" dirty="0">
                <a:latin typeface="Georgia" panose="02040502050405020303" pitchFamily="18" charset="0"/>
              </a:rPr>
              <a:t>	</a:t>
            </a:r>
            <a:r>
              <a:rPr lang="en-US" altLang="ru-RU" sz="1600" dirty="0">
                <a:latin typeface="Georgia" panose="02040502050405020303" pitchFamily="18" charset="0"/>
              </a:rPr>
              <a:t>    </a:t>
            </a:r>
            <a:r>
              <a:rPr lang="en-US" altLang="ru-RU" sz="1800" dirty="0">
                <a:latin typeface="Georgia" panose="02040502050405020303" pitchFamily="18" charset="0"/>
              </a:rPr>
              <a:t>  </a:t>
            </a:r>
            <a:r>
              <a:rPr lang="en-US" altLang="ru-RU" sz="1800" baseline="4000" dirty="0">
                <a:latin typeface="Georgia" panose="02040502050405020303" pitchFamily="18" charset="0"/>
              </a:rPr>
              <a:t>y</a:t>
            </a:r>
            <a:r>
              <a:rPr lang="en-US" altLang="ru-RU" sz="1600" baseline="4000" dirty="0">
                <a:latin typeface="Georgia" panose="02040502050405020303" pitchFamily="18" charset="0"/>
              </a:rPr>
              <a:t>																											-5    -2   0        1		        x</a:t>
            </a:r>
            <a:endParaRPr lang="ru-RU" altLang="ru-RU" sz="1600" baseline="4000" dirty="0">
              <a:latin typeface="Georgia" panose="02040502050405020303" pitchFamily="18" charset="0"/>
            </a:endParaRPr>
          </a:p>
        </p:txBody>
      </p:sp>
      <p:sp>
        <p:nvSpPr>
          <p:cNvPr id="22532" name="Line 12"/>
          <p:cNvSpPr/>
          <p:nvPr/>
        </p:nvSpPr>
        <p:spPr>
          <a:xfrm flipH="1" flipV="1">
            <a:off x="6892925" y="3471863"/>
            <a:ext cx="55563" cy="2478087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2533" name="Line 13"/>
          <p:cNvSpPr/>
          <p:nvPr/>
        </p:nvSpPr>
        <p:spPr>
          <a:xfrm flipV="1">
            <a:off x="5521325" y="4957763"/>
            <a:ext cx="3086100" cy="1587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2534" name="Oval 14"/>
          <p:cNvSpPr>
            <a:spLocks noChangeAspect="1"/>
          </p:cNvSpPr>
          <p:nvPr/>
        </p:nvSpPr>
        <p:spPr>
          <a:xfrm>
            <a:off x="6672263" y="3932238"/>
            <a:ext cx="39687" cy="39687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2535" name="Oval 15"/>
          <p:cNvSpPr>
            <a:spLocks noChangeAspect="1"/>
          </p:cNvSpPr>
          <p:nvPr/>
        </p:nvSpPr>
        <p:spPr>
          <a:xfrm>
            <a:off x="6327775" y="4959350"/>
            <a:ext cx="38100" cy="39688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2536" name="Oval 16"/>
          <p:cNvSpPr>
            <a:spLocks noChangeAspect="1"/>
          </p:cNvSpPr>
          <p:nvPr/>
        </p:nvSpPr>
        <p:spPr>
          <a:xfrm>
            <a:off x="7016750" y="4957763"/>
            <a:ext cx="38100" cy="41275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2537" name="Line 17"/>
          <p:cNvSpPr/>
          <p:nvPr/>
        </p:nvSpPr>
        <p:spPr>
          <a:xfrm flipH="1">
            <a:off x="6659563" y="3971925"/>
            <a:ext cx="14287" cy="17621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538" name="Arc 18"/>
          <p:cNvSpPr/>
          <p:nvPr/>
        </p:nvSpPr>
        <p:spPr>
          <a:xfrm flipH="1">
            <a:off x="6327775" y="3971925"/>
            <a:ext cx="346075" cy="1673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2147483646"/>
              </a:cxn>
              <a:cxn ang="0">
                <a:pos x="0" y="2147483646"/>
              </a:cxn>
            </a:cxnLst>
            <a:pathLst>
              <a:path w="21600" h="23040" fill="none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080"/>
                  <a:pt x="21583" y="22560"/>
                  <a:pt x="21551" y="23039"/>
                </a:cubicBezTo>
              </a:path>
              <a:path w="21600" h="23040" stroke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080"/>
                  <a:pt x="21583" y="22560"/>
                  <a:pt x="21551" y="2303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2539" name="Arc 19"/>
          <p:cNvSpPr/>
          <p:nvPr/>
        </p:nvSpPr>
        <p:spPr>
          <a:xfrm>
            <a:off x="6673850" y="3971925"/>
            <a:ext cx="381000" cy="1639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2147483646"/>
              </a:cxn>
              <a:cxn ang="0">
                <a:pos x="0" y="2147483646"/>
              </a:cxn>
            </a:cxnLst>
            <a:pathLst>
              <a:path w="21600" h="24351" fill="none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19"/>
                  <a:pt x="21541" y="23438"/>
                  <a:pt x="21424" y="24351"/>
                </a:cubicBezTo>
              </a:path>
              <a:path w="21600" h="24351" stroke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19"/>
                  <a:pt x="21541" y="23438"/>
                  <a:pt x="21424" y="2435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2540" name="Rectangle 2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2541" name="Rectangle 2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2542" name="Rectangle 2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2543" name="Rectangle 2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2544" name="Rectangle 29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graphicFrame>
        <p:nvGraphicFramePr>
          <p:cNvPr id="22545" name="Object 6"/>
          <p:cNvGraphicFramePr>
            <a:graphicFrameLocks noChangeAspect="1"/>
          </p:cNvGraphicFramePr>
          <p:nvPr/>
        </p:nvGraphicFramePr>
        <p:xfrm>
          <a:off x="3352800" y="571500"/>
          <a:ext cx="24384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" imgW="1054100" imgH="228600" progId="Equation.3">
                  <p:embed/>
                </p:oleObj>
              </mc:Choice>
              <mc:Fallback>
                <p:oleObj name="" r:id="rId1" imgW="1054100" imgH="228600" progId="Equation.3">
                  <p:embed/>
                  <p:pic>
                    <p:nvPicPr>
                      <p:cNvPr id="0" name="Изображение 308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52800" y="571500"/>
                        <a:ext cx="2438400" cy="6111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46" name="Рисунок 2"/>
          <p:cNvPicPr>
            <a:picLocks noChangeAspect="1"/>
          </p:cNvPicPr>
          <p:nvPr/>
        </p:nvPicPr>
        <p:blipFill>
          <a:blip r:embed="rId3"/>
          <a:srcRect l="13795" t="33202" r="23843" b="31667"/>
          <a:stretch>
            <a:fillRect/>
          </a:stretch>
        </p:blipFill>
        <p:spPr>
          <a:xfrm>
            <a:off x="1042988" y="4643438"/>
            <a:ext cx="3816350" cy="16113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1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47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81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117" end="1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150" end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0350"/>
            <a:ext cx="8229600" cy="63373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 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Возрастает 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Убывает 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Положительные   значения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4. Отрицательные значения</a:t>
            </a:r>
            <a:r>
              <a:rPr kumimoji="0" lang="ru-RU" altLang="ru-RU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ru-RU" altLang="ru-RU" sz="3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555" name="AutoShape 11"/>
          <p:cNvSpPr>
            <a:spLocks noChangeAspect="1"/>
          </p:cNvSpPr>
          <p:nvPr/>
        </p:nvSpPr>
        <p:spPr>
          <a:xfrm>
            <a:off x="5292725" y="3357563"/>
            <a:ext cx="3448050" cy="33147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ru-RU" sz="1600" baseline="4000" dirty="0">
                <a:latin typeface="Georgia" panose="02040502050405020303" pitchFamily="18" charset="0"/>
              </a:rPr>
              <a:t>	</a:t>
            </a:r>
            <a:r>
              <a:rPr lang="en-US" altLang="ru-RU" sz="1600" dirty="0">
                <a:latin typeface="Georgia" panose="02040502050405020303" pitchFamily="18" charset="0"/>
              </a:rPr>
              <a:t>    </a:t>
            </a:r>
            <a:r>
              <a:rPr lang="en-US" altLang="ru-RU" sz="1800" dirty="0">
                <a:latin typeface="Georgia" panose="02040502050405020303" pitchFamily="18" charset="0"/>
              </a:rPr>
              <a:t>  </a:t>
            </a:r>
            <a:r>
              <a:rPr lang="en-US" altLang="ru-RU" sz="1800" baseline="4000" dirty="0">
                <a:latin typeface="Georgia" panose="02040502050405020303" pitchFamily="18" charset="0"/>
              </a:rPr>
              <a:t>y</a:t>
            </a:r>
            <a:r>
              <a:rPr lang="en-US" altLang="ru-RU" sz="1600" baseline="4000" dirty="0">
                <a:latin typeface="Georgia" panose="02040502050405020303" pitchFamily="18" charset="0"/>
              </a:rPr>
              <a:t>																											-5    -2   0        1		        x</a:t>
            </a:r>
            <a:endParaRPr lang="ru-RU" altLang="ru-RU" sz="1600" baseline="4000" dirty="0">
              <a:latin typeface="Georgia" panose="02040502050405020303" pitchFamily="18" charset="0"/>
            </a:endParaRPr>
          </a:p>
        </p:txBody>
      </p:sp>
      <p:sp>
        <p:nvSpPr>
          <p:cNvPr id="23556" name="Line 12"/>
          <p:cNvSpPr/>
          <p:nvPr/>
        </p:nvSpPr>
        <p:spPr>
          <a:xfrm flipH="1" flipV="1">
            <a:off x="6892925" y="3471863"/>
            <a:ext cx="55563" cy="2478087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3557" name="Line 13"/>
          <p:cNvSpPr/>
          <p:nvPr/>
        </p:nvSpPr>
        <p:spPr>
          <a:xfrm flipV="1">
            <a:off x="5521325" y="4957763"/>
            <a:ext cx="3086100" cy="1587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3558" name="Oval 14"/>
          <p:cNvSpPr>
            <a:spLocks noChangeAspect="1"/>
          </p:cNvSpPr>
          <p:nvPr/>
        </p:nvSpPr>
        <p:spPr>
          <a:xfrm>
            <a:off x="6672263" y="3932238"/>
            <a:ext cx="39687" cy="39687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3559" name="Oval 15"/>
          <p:cNvSpPr>
            <a:spLocks noChangeAspect="1"/>
          </p:cNvSpPr>
          <p:nvPr/>
        </p:nvSpPr>
        <p:spPr>
          <a:xfrm>
            <a:off x="6327775" y="4959350"/>
            <a:ext cx="38100" cy="39688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3560" name="Oval 16"/>
          <p:cNvSpPr>
            <a:spLocks noChangeAspect="1"/>
          </p:cNvSpPr>
          <p:nvPr/>
        </p:nvSpPr>
        <p:spPr>
          <a:xfrm>
            <a:off x="7016750" y="4957763"/>
            <a:ext cx="38100" cy="41275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3561" name="Line 17"/>
          <p:cNvSpPr/>
          <p:nvPr/>
        </p:nvSpPr>
        <p:spPr>
          <a:xfrm flipH="1">
            <a:off x="6659563" y="3971925"/>
            <a:ext cx="14287" cy="1762125"/>
          </a:xfrm>
          <a:prstGeom prst="line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62" name="Arc 18"/>
          <p:cNvSpPr/>
          <p:nvPr/>
        </p:nvSpPr>
        <p:spPr>
          <a:xfrm flipH="1">
            <a:off x="6327775" y="3971925"/>
            <a:ext cx="346075" cy="1673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2147483646"/>
              </a:cxn>
              <a:cxn ang="0">
                <a:pos x="0" y="2147483646"/>
              </a:cxn>
            </a:cxnLst>
            <a:pathLst>
              <a:path w="21600" h="23040" fill="none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080"/>
                  <a:pt x="21583" y="22560"/>
                  <a:pt x="21551" y="23039"/>
                </a:cubicBezTo>
              </a:path>
              <a:path w="21600" h="23040" stroke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080"/>
                  <a:pt x="21583" y="22560"/>
                  <a:pt x="21551" y="2303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3563" name="Arc 19"/>
          <p:cNvSpPr/>
          <p:nvPr/>
        </p:nvSpPr>
        <p:spPr>
          <a:xfrm>
            <a:off x="6673850" y="3971925"/>
            <a:ext cx="381000" cy="1639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2147483646"/>
              </a:cxn>
              <a:cxn ang="0">
                <a:pos x="0" y="2147483646"/>
              </a:cxn>
            </a:cxnLst>
            <a:pathLst>
              <a:path w="21600" h="24351" fill="none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19"/>
                  <a:pt x="21541" y="23438"/>
                  <a:pt x="21424" y="24351"/>
                </a:cubicBezTo>
              </a:path>
              <a:path w="21600" h="24351" stroke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519"/>
                  <a:pt x="21541" y="23438"/>
                  <a:pt x="21424" y="2435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3564" name="Rectangle 2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graphicFrame>
        <p:nvGraphicFramePr>
          <p:cNvPr id="23565" name="Object 20"/>
          <p:cNvGraphicFramePr>
            <a:graphicFrameLocks noChangeAspect="1"/>
          </p:cNvGraphicFramePr>
          <p:nvPr/>
        </p:nvGraphicFramePr>
        <p:xfrm>
          <a:off x="3302000" y="1470025"/>
          <a:ext cx="25400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" imgW="545465" imgH="203200" progId="Equation.3">
                  <p:embed/>
                </p:oleObj>
              </mc:Choice>
              <mc:Fallback>
                <p:oleObj name="" r:id="rId1" imgW="545465" imgH="203200" progId="Equation.3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02000" y="1470025"/>
                        <a:ext cx="2540000" cy="5254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Rectangle 2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sp>
        <p:nvSpPr>
          <p:cNvPr id="23567" name="Rectangle 2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graphicFrame>
        <p:nvGraphicFramePr>
          <p:cNvPr id="23568" name="Object 24"/>
          <p:cNvGraphicFramePr>
            <a:graphicFrameLocks noChangeAspect="1"/>
          </p:cNvGraphicFramePr>
          <p:nvPr/>
        </p:nvGraphicFramePr>
        <p:xfrm>
          <a:off x="2843213" y="2047875"/>
          <a:ext cx="283527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3" imgW="545465" imgH="203200" progId="Equation.3">
                  <p:embed/>
                </p:oleObj>
              </mc:Choice>
              <mc:Fallback>
                <p:oleObj name="" r:id="rId3" imgW="545465" imgH="203200" progId="Equation.3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3213" y="2047875"/>
                        <a:ext cx="2835275" cy="5254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9" name="Rectangle 2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graphicFrame>
        <p:nvGraphicFramePr>
          <p:cNvPr id="23570" name="Object 26"/>
          <p:cNvGraphicFramePr>
            <a:graphicFrameLocks noChangeAspect="1"/>
          </p:cNvGraphicFramePr>
          <p:nvPr/>
        </p:nvGraphicFramePr>
        <p:xfrm>
          <a:off x="6381750" y="2728913"/>
          <a:ext cx="23590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5" imgW="393700" imgH="203200" progId="Equation.3">
                  <p:embed/>
                </p:oleObj>
              </mc:Choice>
              <mc:Fallback>
                <p:oleObj name="" r:id="rId5" imgW="393700" imgH="203200" progId="Equation.3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81750" y="2728913"/>
                        <a:ext cx="2359025" cy="4873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1" name="Rectangle 29"/>
          <p:cNvSpPr/>
          <p:nvPr/>
        </p:nvSpPr>
        <p:spPr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>
              <a:latin typeface="Verdana" panose="020B0604030504040204" pitchFamily="34" charset="0"/>
            </a:endParaRPr>
          </a:p>
        </p:txBody>
      </p:sp>
      <p:graphicFrame>
        <p:nvGraphicFramePr>
          <p:cNvPr id="23572" name="Object 28"/>
          <p:cNvGraphicFramePr>
            <a:graphicFrameLocks noChangeAspect="1"/>
          </p:cNvGraphicFramePr>
          <p:nvPr/>
        </p:nvGraphicFramePr>
        <p:xfrm>
          <a:off x="1293813" y="3821113"/>
          <a:ext cx="42275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7" imgW="1104900" imgH="203200" progId="Equation.3">
                  <p:embed/>
                </p:oleObj>
              </mc:Choice>
              <mc:Fallback>
                <p:oleObj name="" r:id="rId7" imgW="1104900" imgH="203200" progId="Equation.3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93813" y="3821113"/>
                        <a:ext cx="4227512" cy="461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4578" name="Object 3"/>
          <p:cNvGraphicFramePr>
            <a:graphicFrameLocks noChangeAspect="1"/>
          </p:cNvGraphicFramePr>
          <p:nvPr/>
        </p:nvGraphicFramePr>
        <p:xfrm>
          <a:off x="4932363" y="279400"/>
          <a:ext cx="4246562" cy="657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" imgW="4425950" imgH="6858000" progId="Excel.Chart.8">
                  <p:embed/>
                </p:oleObj>
              </mc:Choice>
              <mc:Fallback>
                <p:oleObj name="" r:id="rId1" imgW="4425950" imgH="6858000" progId="Excel.Chart.8">
                  <p:embed/>
                  <p:pic>
                    <p:nvPicPr>
                      <p:cNvPr id="0" name="Изображение 309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32363" y="279400"/>
                        <a:ext cx="4246562" cy="657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4876800" y="3841750"/>
            <a:ext cx="4114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6746875" y="-361950"/>
            <a:ext cx="1588" cy="6553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8610600" y="3200400"/>
            <a:ext cx="412750" cy="641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R="0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b="1" i="1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ru-RU" b="1" i="1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Text Box 40"/>
          <p:cNvSpPr txBox="1">
            <a:spLocks noChangeArrowheads="1"/>
          </p:cNvSpPr>
          <p:nvPr/>
        </p:nvSpPr>
        <p:spPr bwMode="auto">
          <a:xfrm>
            <a:off x="6553200" y="0"/>
            <a:ext cx="390525" cy="646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R="0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b="1" i="1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y</a:t>
            </a:r>
            <a:endParaRPr kumimoji="0" lang="ru-RU" b="1" i="1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468313" y="685800"/>
            <a:ext cx="4648200" cy="5668963"/>
          </a:xfrm>
        </p:spPr>
        <p:txBody>
          <a:bodyPr vert="horz" wrap="square" lIns="91440" tIns="45720" rIns="91440" bIns="45720" numCol="1" anchor="t" anchorCtr="0" compatLnSpc="1">
            <a:normAutofit fontScale="85000" lnSpcReduction="20000"/>
          </a:bodyPr>
          <a:lstStyle/>
          <a:p>
            <a:pPr marL="548640" marR="0" lvl="0" indent="-41148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Каков знак коэффициента </a:t>
            </a: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Нули функции.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Определить координаты вершины параболы.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Ось симметрии параболы.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Промежутки, в которых функция принимает положительные значения, отрицательные значения.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Промежутки, в которых функция возрастает, убывает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r>
              <a:rPr kumimoji="0" lang="ru-RU" sz="2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Наибольшее или наименьшее значения функции.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 panose="05020102010507070707"/>
              <a:buChar char=""/>
              <a:defRPr/>
            </a:pP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836613"/>
            <a:ext cx="8064500" cy="5545138"/>
          </a:xfrm>
        </p:spPr>
        <p:txBody>
          <a:bodyPr vert="horz" wrap="square" lIns="91440" tIns="45720" rIns="91440" bIns="45720" numCol="1" anchor="t" anchorCtr="0" compatLnSpc="1"/>
          <a:p>
            <a:pPr marL="567055" indent="-457200">
              <a:lnSpc>
                <a:spcPct val="80000"/>
              </a:lnSpc>
              <a:buFont typeface="Wingdings 3" panose="05040102010807070707" pitchFamily="18" charset="2"/>
              <a:buNone/>
            </a:pPr>
            <a:endParaRPr sz="15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Font typeface="Wingdings 3" panose="05040102010807070707" pitchFamily="18" charset="2"/>
              <a:buNone/>
            </a:pPr>
            <a:endParaRPr sz="15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Font typeface="Wingdings 3" panose="05040102010807070707" pitchFamily="18" charset="2"/>
              <a:buNone/>
            </a:pPr>
            <a:endParaRPr sz="15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Char char="•"/>
            </a:pP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 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рименен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ять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терминологи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 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обозначени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соответствующих понятию </a:t>
            </a:r>
            <a:r>
              <a:rPr lang="ro-RO" altLang="x-none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контекстах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Char char="•"/>
            </a:pPr>
            <a:endParaRPr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Char char="•"/>
            </a:pP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Изображать графика функции 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степени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используя алгоритм для построения;</a:t>
            </a:r>
            <a:endParaRPr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Char char="•"/>
            </a:pPr>
            <a:endParaRPr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Char char="•"/>
            </a:pP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Применять свойств функции 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нули, знак, монотонность, экстремумы</a:t>
            </a:r>
            <a:r>
              <a:rPr lang="ro-RO" altLang="x-none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чтения графиков и/или формул;</a:t>
            </a:r>
            <a:endParaRPr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Char char="•"/>
            </a:pPr>
            <a:endParaRPr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7055" indent="-457200">
              <a:lnSpc>
                <a:spcPct val="80000"/>
              </a:lnSpc>
              <a:buChar char="•"/>
            </a:pPr>
            <a:r>
              <a:rPr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Анализировать правильность полученных результатов вычислений.</a:t>
            </a:r>
            <a:endParaRPr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lang="ru-RU" alt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altLang="ru-RU" sz="36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58"/>
          <p:cNvSpPr/>
          <p:nvPr/>
        </p:nvSpPr>
        <p:spPr>
          <a:xfrm>
            <a:off x="457200" y="666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5123" name="Rectangle 6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45085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5124" name="Rectangle 61"/>
          <p:cNvSpPr/>
          <p:nvPr/>
        </p:nvSpPr>
        <p:spPr>
          <a:xfrm>
            <a:off x="457200" y="666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5125" name="Rectangle 63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45085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5126" name="Rectangle 64"/>
          <p:cNvSpPr/>
          <p:nvPr/>
        </p:nvSpPr>
        <p:spPr>
          <a:xfrm>
            <a:off x="457200" y="666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pic>
        <p:nvPicPr>
          <p:cNvPr id="5127" name="Picture 65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742950"/>
            <a:ext cx="38100" cy="209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8" name="Rectangle 6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45085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5129" name="Rectangle 68"/>
          <p:cNvSpPr/>
          <p:nvPr/>
        </p:nvSpPr>
        <p:spPr>
          <a:xfrm>
            <a:off x="457200" y="7429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450850" eaLnBrk="1" hangingPunct="1">
              <a:spcBef>
                <a:spcPct val="0"/>
              </a:spcBef>
              <a:buNone/>
            </a:pPr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800" dirty="0"/>
          </a:p>
        </p:txBody>
      </p:sp>
      <p:sp>
        <p:nvSpPr>
          <p:cNvPr id="5130" name="Rectangle 69"/>
          <p:cNvSpPr/>
          <p:nvPr/>
        </p:nvSpPr>
        <p:spPr>
          <a:xfrm>
            <a:off x="1042988" y="1374775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5131" name="Rectangle 7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45085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5132" name="Rectangle 72"/>
          <p:cNvSpPr/>
          <p:nvPr/>
        </p:nvSpPr>
        <p:spPr>
          <a:xfrm>
            <a:off x="457200" y="6762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1987550" y="2970213"/>
          <a:ext cx="13684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2" imgW="10363200" imgH="4876800" progId="Equation.3">
                  <p:embed/>
                </p:oleObj>
              </mc:Choice>
              <mc:Fallback>
                <p:oleObj name="" r:id="rId2" imgW="10363200" imgH="4876800" progId="Equation.3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87550" y="2970213"/>
                        <a:ext cx="1368425" cy="636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2049463" y="2492375"/>
          <a:ext cx="1944687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4" imgW="15544800" imgH="4876800" progId="Equation.3">
                  <p:embed/>
                </p:oleObj>
              </mc:Choice>
              <mc:Fallback>
                <p:oleObj name="" r:id="rId4" imgW="15544800" imgH="4876800" progId="Equation.3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49463" y="2492375"/>
                        <a:ext cx="1944687" cy="6111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2009775" y="3511550"/>
          <a:ext cx="1008063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6" imgW="9753600" imgH="9448800" progId="Equation.3">
                  <p:embed/>
                </p:oleObj>
              </mc:Choice>
              <mc:Fallback>
                <p:oleObj name="" r:id="rId6" imgW="9753600" imgH="9448800" progId="Equation.3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09775" y="3511550"/>
                        <a:ext cx="1008063" cy="993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1976438" y="4508500"/>
          <a:ext cx="27384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8" imgW="23774400" imgH="5486400" progId="Equation.3">
                  <p:embed/>
                </p:oleObj>
              </mc:Choice>
              <mc:Fallback>
                <p:oleObj name="" r:id="rId8" imgW="23774400" imgH="5486400" progId="Equation.3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76438" y="4508500"/>
                        <a:ext cx="2738437" cy="644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3" name="Object 25"/>
          <p:cNvGraphicFramePr>
            <a:graphicFrameLocks noChangeAspect="1"/>
          </p:cNvGraphicFramePr>
          <p:nvPr/>
        </p:nvGraphicFramePr>
        <p:xfrm>
          <a:off x="2058988" y="5154613"/>
          <a:ext cx="1368425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0" imgW="11582400" imgH="5791200" progId="Equation.3">
                  <p:embed/>
                </p:oleObj>
              </mc:Choice>
              <mc:Fallback>
                <p:oleObj name="" r:id="rId10" imgW="11582400" imgH="5791200" progId="Equation.3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58988" y="5154613"/>
                        <a:ext cx="1368425" cy="703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6" name="Text Box 28"/>
          <p:cNvSpPr txBox="1"/>
          <p:nvPr/>
        </p:nvSpPr>
        <p:spPr>
          <a:xfrm>
            <a:off x="1571625" y="2500313"/>
            <a:ext cx="5113338" cy="3370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ru-RU" sz="2400" dirty="0">
                <a:solidFill>
                  <a:schemeClr val="bg1"/>
                </a:solidFill>
              </a:rPr>
              <a:t>1.</a:t>
            </a:r>
            <a:endParaRPr lang="en-US" altLang="ru-RU" sz="2400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ru-RU" sz="2400" dirty="0">
                <a:solidFill>
                  <a:schemeClr val="bg1"/>
                </a:solidFill>
              </a:rPr>
              <a:t>2.</a:t>
            </a:r>
            <a:endParaRPr lang="en-US" altLang="ru-RU" sz="2400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ru-RU" sz="1000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ru-RU" sz="2400" dirty="0">
                <a:solidFill>
                  <a:schemeClr val="bg1"/>
                </a:solidFill>
              </a:rPr>
              <a:t>3.</a:t>
            </a:r>
            <a:endParaRPr lang="en-US" altLang="ru-RU" sz="2400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ru-RU" sz="1000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ru-RU" sz="2400" dirty="0">
                <a:solidFill>
                  <a:schemeClr val="bg1"/>
                </a:solidFill>
              </a:rPr>
              <a:t>4.</a:t>
            </a:r>
            <a:endParaRPr lang="en-US" altLang="ru-RU" sz="2400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ru-RU" sz="1000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ru-RU" sz="2400" dirty="0">
                <a:solidFill>
                  <a:schemeClr val="bg1"/>
                </a:solidFill>
              </a:rPr>
              <a:t>5.</a:t>
            </a:r>
            <a:endParaRPr lang="ru-RU" altLang="ru-RU" sz="2400" dirty="0">
              <a:solidFill>
                <a:schemeClr val="bg1"/>
              </a:solidFill>
            </a:endParaRPr>
          </a:p>
        </p:txBody>
      </p:sp>
      <p:sp>
        <p:nvSpPr>
          <p:cNvPr id="5139" name="WordArt 29"/>
          <p:cNvSpPr>
            <a:spLocks noTextEdit="1"/>
          </p:cNvSpPr>
          <p:nvPr/>
        </p:nvSpPr>
        <p:spPr>
          <a:xfrm>
            <a:off x="1143000" y="642938"/>
            <a:ext cx="7215188" cy="1271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>
                <a:ln w="12700" cap="flat" cmpd="sng">
                  <a:solidFill>
                    <a:srgbClr val="46464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effectLst>
                  <a:outerShdw dist="38100" dir="2699999" algn="tl" rotWithShape="0">
                    <a:srgbClr val="000000">
                      <a:alpha val="39998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Указать формулу, которой задается </a:t>
            </a:r>
            <a:endParaRPr lang="ru-RU" altLang="en-US" sz="3600" b="1">
              <a:ln w="12700" cap="flat" cmpd="sng">
                <a:solidFill>
                  <a:srgbClr val="464646"/>
                </a:solidFill>
                <a:prstDash val="solid"/>
                <a:headEnd type="none" w="med" len="med"/>
                <a:tailEnd type="none" w="med" len="med"/>
              </a:ln>
              <a:solidFill>
                <a:srgbClr val="062329"/>
              </a:solidFill>
              <a:effectLst>
                <a:outerShdw dist="38100" dir="2699999" algn="tl" rotWithShape="0">
                  <a:srgbClr val="000000">
                    <a:alpha val="39998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ru-RU" altLang="en-US" sz="3600" b="1">
                <a:ln w="12700" cap="flat" cmpd="sng">
                  <a:solidFill>
                    <a:srgbClr val="46464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effectLst>
                  <a:outerShdw dist="38100" dir="2699999" algn="tl" rotWithShape="0">
                    <a:srgbClr val="000000">
                      <a:alpha val="39998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квадратичная функция</a:t>
            </a:r>
            <a:endParaRPr lang="ru-RU" altLang="en-US" sz="3600" b="1">
              <a:ln w="12700" cap="flat" cmpd="sng">
                <a:solidFill>
                  <a:srgbClr val="464646"/>
                </a:solidFill>
                <a:prstDash val="solid"/>
                <a:headEnd type="none" w="med" len="med"/>
                <a:tailEnd type="none" w="med" len="med"/>
              </a:ln>
              <a:solidFill>
                <a:srgbClr val="062329"/>
              </a:solidFill>
              <a:effectLst>
                <a:outerShdw dist="38100" dir="2699999" algn="tl" rotWithShape="0">
                  <a:srgbClr val="000000">
                    <a:alpha val="39998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0.10243 -0.004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174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444" name="Picture 12" descr="Image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5550" y="2492375"/>
            <a:ext cx="7489825" cy="19605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7" name="WordArt 13"/>
          <p:cNvSpPr>
            <a:spLocks noTextEdit="1"/>
          </p:cNvSpPr>
          <p:nvPr/>
        </p:nvSpPr>
        <p:spPr>
          <a:xfrm>
            <a:off x="928688" y="714375"/>
            <a:ext cx="7250112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Какие из этих графиков </a:t>
            </a:r>
            <a:endParaRPr lang="ru-RU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62329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ru-RU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не являются графиками функций?</a:t>
            </a:r>
            <a:endParaRPr lang="ru-RU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62329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148" name="WordArt 14"/>
          <p:cNvSpPr>
            <a:spLocks noTextEdit="1"/>
          </p:cNvSpPr>
          <p:nvPr/>
        </p:nvSpPr>
        <p:spPr>
          <a:xfrm>
            <a:off x="8143875" y="4143375"/>
            <a:ext cx="173038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p>
            <a:pPr algn="ctr"/>
            <a:endParaRPr lang="ru-RU" altLang="en-US" sz="3600" b="1">
              <a:ln w="12700" cap="flat" cmpd="sng">
                <a:solidFill>
                  <a:srgbClr val="464646"/>
                </a:solidFill>
                <a:prstDash val="solid"/>
                <a:headEnd type="none" w="med" len="med"/>
                <a:tailEnd type="none" w="med" len="med"/>
              </a:ln>
              <a:solidFill>
                <a:srgbClr val="909090"/>
              </a:solidFill>
              <a:effectLst>
                <a:outerShdw dist="20320" dir="1799969" algn="tl" rotWithShape="0">
                  <a:srgbClr val="000000">
                    <a:alpha val="39998"/>
                  </a:srgbClr>
                </a:outerShdw>
              </a:effectLst>
              <a:latin typeface="Impact" panose="020B0806030902050204" charset="0"/>
              <a:ea typeface="Impact" panose="020B080603090205020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61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40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Выясните вверх или вниз направлены ветви параболы.</a:t>
            </a:r>
            <a:endParaRPr lang="ru-RU" altLang="ru-RU" sz="40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Rectangle 17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algn="ctr" eaLnBrk="1" hangingPunct="1">
              <a:spcBef>
                <a:spcPct val="0"/>
              </a:spcBef>
              <a:buNone/>
            </a:pPr>
            <a:endParaRPr lang="ru-RU" alt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 у=4х</a:t>
            </a:r>
            <a:r>
              <a:rPr lang="ru-RU" altLang="ru-RU" sz="44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-5х+1</a:t>
            </a:r>
            <a:endParaRPr lang="ru-RU" alt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ru-RU" altLang="ru-RU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4" name="Rectangle 6"/>
          <p:cNvSpPr/>
          <p:nvPr/>
        </p:nvSpPr>
        <p:spPr>
          <a:xfrm>
            <a:off x="2771775" y="3043238"/>
            <a:ext cx="3903663" cy="771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 у=-3х</a:t>
            </a:r>
            <a:r>
              <a:rPr lang="ru-RU" altLang="ru-RU" sz="44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+6х-4</a:t>
            </a:r>
            <a:endParaRPr lang="ru-RU" altLang="ru-RU" sz="4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6" name="Rectangle 8"/>
          <p:cNvSpPr/>
          <p:nvPr/>
        </p:nvSpPr>
        <p:spPr>
          <a:xfrm>
            <a:off x="2822575" y="3863975"/>
            <a:ext cx="4332288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у=12х -5 х</a:t>
            </a:r>
            <a:r>
              <a:rPr lang="ru-RU" altLang="ru-RU" sz="44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altLang="ru-RU" sz="4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8" name="Rectangle 10"/>
          <p:cNvSpPr/>
          <p:nvPr/>
        </p:nvSpPr>
        <p:spPr>
          <a:xfrm>
            <a:off x="2527300" y="4724400"/>
            <a:ext cx="4392613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 у= 7- 8х+9х</a:t>
            </a:r>
            <a:r>
              <a:rPr lang="ru-RU" altLang="ru-RU" sz="44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altLang="ru-RU" sz="4400" b="1" baseline="300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6" grpId="0"/>
      <p:bldP spid="122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Group 8"/>
          <p:cNvGrpSpPr/>
          <p:nvPr/>
        </p:nvGrpSpPr>
        <p:grpSpPr>
          <a:xfrm>
            <a:off x="1258888" y="908050"/>
            <a:ext cx="6954837" cy="884238"/>
            <a:chOff x="793" y="572"/>
            <a:chExt cx="4381" cy="557"/>
          </a:xfrm>
        </p:grpSpPr>
        <p:sp>
          <p:nvSpPr>
            <p:cNvPr id="8203" name="WordArt 4"/>
            <p:cNvSpPr>
              <a:spLocks noTextEdit="1"/>
            </p:cNvSpPr>
            <p:nvPr/>
          </p:nvSpPr>
          <p:spPr>
            <a:xfrm>
              <a:off x="793" y="572"/>
              <a:ext cx="4354" cy="55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62329"/>
                  </a:solidFill>
                  <a:latin typeface="Arial" panose="020B0604020202020204" pitchFamily="34" charset="0"/>
                  <a:ea typeface="Arial" panose="020B0604020202020204" pitchFamily="34" charset="0"/>
                </a:rPr>
                <a:t>Определите знаки коэффициента  </a:t>
              </a:r>
              <a:endParaRPr lang="ru-RU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algn="ctr"/>
              <a:r>
                <a:rPr lang="ru-RU" altLang="en-US" sz="3600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62329"/>
                  </a:solidFill>
                  <a:latin typeface="Arial" panose="020B0604020202020204" pitchFamily="34" charset="0"/>
                  <a:ea typeface="Arial" panose="020B0604020202020204" pitchFamily="34" charset="0"/>
                </a:rPr>
                <a:t>и дискриминанта D</a:t>
              </a:r>
              <a:endParaRPr lang="ru-RU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8204" name="WordArt 6"/>
            <p:cNvSpPr>
              <a:spLocks noTextEdit="1"/>
            </p:cNvSpPr>
            <p:nvPr/>
          </p:nvSpPr>
          <p:spPr>
            <a:xfrm>
              <a:off x="5063" y="668"/>
              <a:ext cx="111" cy="14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i="1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62329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а</a:t>
              </a:r>
              <a:endParaRPr lang="ru-RU" altLang="en-US" sz="3600" i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31753" name="Picture 9" descr="Image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3350" y="2349500"/>
            <a:ext cx="3359150" cy="2601913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724525" y="2459038"/>
          <a:ext cx="1893888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2" imgW="20726400" imgH="4876800" progId="Equation.3">
                  <p:embed/>
                </p:oleObj>
              </mc:Choice>
              <mc:Fallback>
                <p:oleObj name="" r:id="rId2" imgW="20726400" imgH="4876800" progId="Equation.3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24525" y="2459038"/>
                        <a:ext cx="1893888" cy="4397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724525" y="2852738"/>
          <a:ext cx="187166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4" imgW="20421600" imgH="4876800" progId="Equation.3">
                  <p:embed/>
                </p:oleObj>
              </mc:Choice>
              <mc:Fallback>
                <p:oleObj name="" r:id="rId4" imgW="20421600" imgH="4876800" progId="Equation.3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24525" y="2852738"/>
                        <a:ext cx="1871663" cy="4397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5724525" y="3284538"/>
          <a:ext cx="187166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6" imgW="20421600" imgH="4876800" progId="Equation.3">
                  <p:embed/>
                </p:oleObj>
              </mc:Choice>
              <mc:Fallback>
                <p:oleObj name="" r:id="rId6" imgW="20421600" imgH="4876800" progId="Equation.3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24525" y="3284538"/>
                        <a:ext cx="1871663" cy="4397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5724525" y="3716338"/>
          <a:ext cx="18732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8" imgW="20421600" imgH="4876800" progId="Equation.3">
                  <p:embed/>
                </p:oleObj>
              </mc:Choice>
              <mc:Fallback>
                <p:oleObj name="" r:id="rId8" imgW="20421600" imgH="4876800" progId="Equation.3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24525" y="3716338"/>
                        <a:ext cx="1873250" cy="4397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Rectangle 14"/>
          <p:cNvSpPr/>
          <p:nvPr/>
        </p:nvSpPr>
        <p:spPr>
          <a:xfrm>
            <a:off x="0" y="26860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8201" name="Rectangle 16"/>
          <p:cNvSpPr/>
          <p:nvPr/>
        </p:nvSpPr>
        <p:spPr>
          <a:xfrm>
            <a:off x="0" y="35004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31761" name="Rectangle 17"/>
          <p:cNvSpPr/>
          <p:nvPr/>
        </p:nvSpPr>
        <p:spPr>
          <a:xfrm>
            <a:off x="0" y="3860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317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  <a:ln/>
        </p:spPr>
        <p:txBody>
          <a:bodyPr vert="horz" wrap="square" lIns="91440" tIns="45720" rIns="91440" bIns="45720" anchor="ctr" anchorCtr="0"/>
          <a:p>
            <a:br>
              <a:rPr lang="ru-RU" altLang="ru-RU" dirty="0"/>
            </a:br>
            <a:r>
              <a:rPr lang="ru-RU" altLang="ru-RU" sz="2400" dirty="0">
                <a:solidFill>
                  <a:schemeClr val="tx1"/>
                </a:solidFill>
              </a:rPr>
              <a:t>Выполнение интерактивного теста в приложении </a:t>
            </a:r>
            <a:r>
              <a:rPr lang="en-US" altLang="ru-RU" sz="2400" dirty="0">
                <a:solidFill>
                  <a:schemeClr val="tx1"/>
                </a:solidFill>
              </a:rPr>
              <a:t>https://learningapps.org/view4762131</a:t>
            </a:r>
            <a:endParaRPr lang="ru-RU" alt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071563"/>
            <a:ext cx="5429250" cy="5286375"/>
          </a:xfrm>
          <a:ln/>
        </p:spPr>
        <p:txBody>
          <a:bodyPr vert="horz" wrap="square" lIns="91440" tIns="45720" rIns="91440" bIns="45720" anchor="t" anchorCtr="0"/>
          <a:p>
            <a:pPr>
              <a:buNone/>
            </a:pPr>
            <a:endParaRPr lang="ru-RU" altLang="ru-RU" sz="1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>
              <a:buNone/>
            </a:pPr>
            <a:r>
              <a:rPr lang="ru-RU" altLang="ru-RU" sz="20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напомним хорошо известные  факты.</a:t>
            </a:r>
            <a:endParaRPr lang="ru-RU" altLang="ru-RU" sz="20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Знак коэффициента </a:t>
            </a:r>
            <a:r>
              <a:rPr lang="ru-RU" altLang="ru-RU" sz="20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</a:t>
            </a:r>
            <a:r>
              <a:rPr lang="ru-RU" alt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altLang="ru-RU" sz="2000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altLang="ru-RU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показывает направление ветвей параболы:</a:t>
            </a:r>
            <a:endParaRPr lang="ru-RU" alt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alt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0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ветви вверх; </a:t>
            </a:r>
            <a:endParaRPr lang="ru-RU" alt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а &lt;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ветви вниз.</a:t>
            </a:r>
            <a:endParaRPr lang="ru-RU" alt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Модуль коэффициента </a:t>
            </a:r>
            <a:r>
              <a:rPr lang="ru-RU" altLang="ru-RU" sz="1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отвечает за </a:t>
            </a:r>
            <a:endParaRPr lang="ru-RU" alt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«крутизну» параболы:  чем больше </a:t>
            </a:r>
            <a:r>
              <a:rPr lang="ru-RU" altLang="ru-RU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ru-RU" sz="1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altLang="ru-RU" sz="1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 «круче» парабола.</a:t>
            </a:r>
            <a:endParaRPr lang="ru-RU" alt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alt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D&gt;0 – 2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нуля функции</a:t>
            </a:r>
            <a:endParaRPr lang="ru-RU" alt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–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нуль функции</a:t>
            </a:r>
            <a:endParaRPr lang="ru-RU" alt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D&lt;0 –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r>
              <a:rPr lang="en-US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нулей функции</a:t>
            </a:r>
            <a:endParaRPr lang="ru-RU" alt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alt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2000" dirty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                                                     </a:t>
            </a:r>
            <a:endParaRPr lang="ru-RU" altLang="ru-RU" sz="2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ru-RU" altLang="ru-RU" sz="2000" dirty="0">
              <a:cs typeface="Times New Roman" panose="02020603050405020304" pitchFamily="18" charset="0"/>
            </a:endParaRPr>
          </a:p>
          <a:p>
            <a:endParaRPr lang="ru-RU" altLang="ru-RU" sz="1800" dirty="0">
              <a:cs typeface="Times New Roman" panose="02020603050405020304" pitchFamily="18" charset="0"/>
            </a:endParaRPr>
          </a:p>
          <a:p>
            <a:pPr>
              <a:buNone/>
            </a:pPr>
            <a:endParaRPr lang="ru-RU" altLang="ru-RU" sz="1800" dirty="0"/>
          </a:p>
          <a:p>
            <a:pPr>
              <a:buNone/>
            </a:pPr>
            <a:endParaRPr lang="ru-RU" altLang="ru-RU" sz="1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1031" name="Picture 7" descr="C:\Documents and Settings\Admin\Рабочий стол\17 Август 2011 г. (4)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35600" y="2214563"/>
            <a:ext cx="3208338" cy="36179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charRg st="1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3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charRg st="43" end="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4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charRg st="74" end="1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16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charRg st="116" end="1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charRg st="116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44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charRg st="144" end="1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34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charRg st="144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70" end="2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charRg st="170" end="2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09" end="2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charRg st="209" end="2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90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71" end="29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charRg st="271" end="29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1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92" end="3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charRg st="292" end="3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3000"/>
                            </p:stCondLst>
                            <p:childTnLst>
                              <p:par>
                                <p:cTn id="5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13" end="3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charRg st="313" end="3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>
              <a:buNone/>
            </a:pPr>
            <a:endParaRPr dirty="0"/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Calibri" panose="020F0502020204030204" pitchFamily="34" charset="0"/>
              </a:rPr>
              <a:t>     интерактивный тест:</a:t>
            </a:r>
            <a:r>
              <a:rPr sz="3600" dirty="0">
                <a:solidFill>
                  <a:schemeClr val="bg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sz="3600" dirty="0">
              <a:solidFill>
                <a:schemeClr val="bg1"/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sz="3600" u="sng" dirty="0">
                <a:solidFill>
                  <a:schemeClr val="bg1"/>
                </a:solidFill>
                <a:latin typeface="Times New Roman" panose="02020603050405020304" pitchFamily="18" charset="0"/>
                <a:cs typeface="Calibri" panose="020F0502020204030204" pitchFamily="34" charset="0"/>
                <a:hlinkClick r:id="rId1"/>
              </a:rPr>
              <a:t>   </a:t>
            </a:r>
            <a:r>
              <a:rPr sz="3600" u="sng" dirty="0">
                <a:solidFill>
                  <a:schemeClr val="bg1"/>
                </a:solidFill>
                <a:latin typeface="Times New Roman" panose="02020603050405020304" pitchFamily="18" charset="0"/>
                <a:cs typeface="Calibri" panose="020F0502020204030204" pitchFamily="34" charset="0"/>
                <a:hlinkClick r:id="rId1"/>
              </a:rPr>
              <a:t>https://learningapps.org/view4762131</a:t>
            </a:r>
            <a:endParaRPr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Picture 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162050"/>
            <a:ext cx="38100" cy="209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Rectangle 8"/>
          <p:cNvSpPr/>
          <p:nvPr/>
        </p:nvSpPr>
        <p:spPr>
          <a:xfrm>
            <a:off x="457200" y="6667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45085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1268" name="Rectangle 9"/>
          <p:cNvSpPr/>
          <p:nvPr/>
        </p:nvSpPr>
        <p:spPr>
          <a:xfrm>
            <a:off x="457200" y="8763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45085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1269" name="Rectangle 13"/>
          <p:cNvSpPr/>
          <p:nvPr/>
        </p:nvSpPr>
        <p:spPr>
          <a:xfrm>
            <a:off x="457200" y="180022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pic>
        <p:nvPicPr>
          <p:cNvPr id="19469" name="Picture 13" descr="Image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963" y="1785938"/>
            <a:ext cx="2674937" cy="42148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1" name="WordArt 14"/>
          <p:cNvSpPr>
            <a:spLocks noTextEdit="1"/>
          </p:cNvSpPr>
          <p:nvPr/>
        </p:nvSpPr>
        <p:spPr>
          <a:xfrm>
            <a:off x="1187450" y="620713"/>
            <a:ext cx="710565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Какая из перечисленных формул</a:t>
            </a:r>
            <a:endParaRPr lang="ru-RU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62329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ru-RU" altLang="en-US" sz="36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62329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задает эту функцию?</a:t>
            </a:r>
            <a:endParaRPr lang="ru-RU" altLang="en-US" sz="36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62329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4843463" y="2593975"/>
          <a:ext cx="300513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28346400" imgH="5486400" progId="Equation.3">
                  <p:embed/>
                </p:oleObj>
              </mc:Choice>
              <mc:Fallback>
                <p:oleObj name="" r:id="rId3" imgW="28346400" imgH="5486400" progId="Equation.3">
                  <p:embed/>
                  <p:pic>
                    <p:nvPicPr>
                      <p:cNvPr id="0" name="Изображение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43463" y="2593975"/>
                        <a:ext cx="3005137" cy="590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4811713" y="3184525"/>
          <a:ext cx="31924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5" imgW="30175200" imgH="5486400" progId="Equation.3">
                  <p:embed/>
                </p:oleObj>
              </mc:Choice>
              <mc:Fallback>
                <p:oleObj name="" r:id="rId5" imgW="30175200" imgH="5486400" progId="Equation.3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11713" y="3184525"/>
                        <a:ext cx="3192462" cy="590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4859338" y="3775075"/>
          <a:ext cx="26479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7" imgW="24993600" imgH="5486400" progId="Equation.3">
                  <p:embed/>
                </p:oleObj>
              </mc:Choice>
              <mc:Fallback>
                <p:oleObj name="" r:id="rId7" imgW="24993600" imgH="5486400" progId="Equation.3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59338" y="3775075"/>
                        <a:ext cx="2647950" cy="590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4859338" y="4365625"/>
          <a:ext cx="28384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9" imgW="26822400" imgH="5486400" progId="Equation.3">
                  <p:embed/>
                </p:oleObj>
              </mc:Choice>
              <mc:Fallback>
                <p:oleObj name="" r:id="rId9" imgW="26822400" imgH="5486400" progId="Equation.3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59338" y="4365625"/>
                        <a:ext cx="2838450" cy="590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Rectangle 20"/>
          <p:cNvSpPr/>
          <p:nvPr/>
        </p:nvSpPr>
        <p:spPr>
          <a:xfrm>
            <a:off x="0" y="22479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1277" name="Rectangle 21"/>
          <p:cNvSpPr/>
          <p:nvPr/>
        </p:nvSpPr>
        <p:spPr>
          <a:xfrm>
            <a:off x="0" y="28384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1278" name="Rectangle 22"/>
          <p:cNvSpPr/>
          <p:nvPr/>
        </p:nvSpPr>
        <p:spPr>
          <a:xfrm>
            <a:off x="0" y="34290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  <p:sp>
        <p:nvSpPr>
          <p:cNvPr id="11279" name="Rectangle 23"/>
          <p:cNvSpPr/>
          <p:nvPr/>
        </p:nvSpPr>
        <p:spPr>
          <a:xfrm>
            <a:off x="0" y="40195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ru-RU" altLang="ru-RU" sz="1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1947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кольная доска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Школьная доска</Template>
  <TotalTime>0</TotalTime>
  <Words>3050</Words>
  <Application>WPS Presentation</Application>
  <PresentationFormat>Экран (4:3)</PresentationFormat>
  <Paragraphs>210</Paragraphs>
  <Slides>18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19</vt:i4>
      </vt:variant>
      <vt:variant>
        <vt:lpstr>幻灯片标题</vt:lpstr>
      </vt:variant>
      <vt:variant>
        <vt:i4>18</vt:i4>
      </vt:variant>
    </vt:vector>
  </HeadingPairs>
  <TitlesOfParts>
    <vt:vector size="51" baseType="lpstr">
      <vt:lpstr>Arial</vt:lpstr>
      <vt:lpstr>SimSun</vt:lpstr>
      <vt:lpstr>Wingdings</vt:lpstr>
      <vt:lpstr>Calibri</vt:lpstr>
      <vt:lpstr>Times New Roman</vt:lpstr>
      <vt:lpstr>Wingdings 3</vt:lpstr>
      <vt:lpstr>Georgia</vt:lpstr>
      <vt:lpstr>Verdana</vt:lpstr>
      <vt:lpstr>Wingdings 2</vt:lpstr>
      <vt:lpstr>Wingdings 2</vt:lpstr>
      <vt:lpstr>Impact</vt:lpstr>
      <vt:lpstr>Microsoft YaHei</vt:lpstr>
      <vt:lpstr>Arial Unicode MS</vt:lpstr>
      <vt:lpstr>Школьная доска</vt:lpstr>
      <vt:lpstr>Excel.Chart.8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Людмила Мороз</cp:lastModifiedBy>
  <cp:revision>60</cp:revision>
  <dcterms:created xsi:type="dcterms:W3CDTF">2009-11-04T08:44:46Z</dcterms:created>
  <dcterms:modified xsi:type="dcterms:W3CDTF">2024-10-30T11:37:52Z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TC300061411049</vt:lpwstr>
  </property>
  <property fmtid="{D5CDD505-2E9C-101B-9397-08002B2CF9AE}" pid="3" name="ICV">
    <vt:lpwstr>9096F3875AF04887BEED8D6F4C6127EA_13</vt:lpwstr>
  </property>
  <property fmtid="{D5CDD505-2E9C-101B-9397-08002B2CF9AE}" pid="4" name="KSOProductBuildVer">
    <vt:lpwstr>1049-12.2.0.18607</vt:lpwstr>
  </property>
</Properties>
</file>